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5" r:id="rId4"/>
    <p:sldId id="258" r:id="rId5"/>
    <p:sldId id="264" r:id="rId6"/>
    <p:sldId id="269" r:id="rId7"/>
    <p:sldId id="259" r:id="rId8"/>
    <p:sldId id="262" r:id="rId9"/>
    <p:sldId id="267" r:id="rId10"/>
    <p:sldId id="268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C"/>
    <a:srgbClr val="D5D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60"/>
  </p:normalViewPr>
  <p:slideViewPr>
    <p:cSldViewPr snapToGrid="0">
      <p:cViewPr varScale="1">
        <p:scale>
          <a:sx n="88" d="100"/>
          <a:sy n="88" d="100"/>
        </p:scale>
        <p:origin x="31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DF0A2B7-69DD-4C6E-BE84-E693DAA20568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2BEDCCC-3112-4777-B98A-B35AF3E0F60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0298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A2B7-69DD-4C6E-BE84-E693DAA20568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DCCC-3112-4777-B98A-B35AF3E0F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93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A2B7-69DD-4C6E-BE84-E693DAA20568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DCCC-3112-4777-B98A-B35AF3E0F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05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A2B7-69DD-4C6E-BE84-E693DAA20568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DCCC-3112-4777-B98A-B35AF3E0F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32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A2B7-69DD-4C6E-BE84-E693DAA20568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DCCC-3112-4777-B98A-B35AF3E0F60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661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A2B7-69DD-4C6E-BE84-E693DAA20568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DCCC-3112-4777-B98A-B35AF3E0F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04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A2B7-69DD-4C6E-BE84-E693DAA20568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DCCC-3112-4777-B98A-B35AF3E0F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57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A2B7-69DD-4C6E-BE84-E693DAA20568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DCCC-3112-4777-B98A-B35AF3E0F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72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A2B7-69DD-4C6E-BE84-E693DAA20568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DCCC-3112-4777-B98A-B35AF3E0F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97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A2B7-69DD-4C6E-BE84-E693DAA20568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DCCC-3112-4777-B98A-B35AF3E0F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85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A2B7-69DD-4C6E-BE84-E693DAA20568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DCCC-3112-4777-B98A-B35AF3E0F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02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DF0A2B7-69DD-4C6E-BE84-E693DAA20568}" type="datetimeFigureOut">
              <a:rPr lang="pt-BR" smtClean="0"/>
              <a:t>08/07/2019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2BEDCCC-3112-4777-B98A-B35AF3E0F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49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3CE8E-5067-4BAF-A3F6-4B6354F7C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Placa de Vídeo e CUDA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3FDC37-7FC2-4B7A-AEFA-17F69FD3B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Discentes: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Elison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Michell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Evilim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Gabriela, Igor Rocha, Isaac Lima.</a:t>
            </a:r>
          </a:p>
        </p:txBody>
      </p:sp>
    </p:spTree>
    <p:extLst>
      <p:ext uri="{BB962C8B-B14F-4D97-AF65-F5344CB8AC3E}">
        <p14:creationId xmlns:p14="http://schemas.microsoft.com/office/powerpoint/2010/main" val="13052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BB108-DF7F-4189-B768-CEA9FD46D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30925"/>
            <a:ext cx="9692640" cy="1325562"/>
          </a:xfrm>
        </p:spPr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Tecnologia atual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A1DFA0-78C4-47BA-805C-089475E96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Ray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Tracing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nos jogos;</a:t>
            </a:r>
          </a:p>
          <a:p>
            <a:pPr lvl="1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Placas de vídeos Nvidia RTX;</a:t>
            </a:r>
          </a:p>
          <a:p>
            <a:pPr lvl="1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Inteligência artificial aplicada em processamento de imagens.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D0E6CE-CD43-4A04-956C-D5F920E49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39" y="3232513"/>
            <a:ext cx="6244045" cy="351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6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EB29B-4D65-4659-A3DE-F696F26C5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21920"/>
            <a:ext cx="9692640" cy="742088"/>
          </a:xfrm>
        </p:spPr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Diferença de preços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5C2F01E-D694-4CEE-9767-08AA869BE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845795"/>
              </p:ext>
            </p:extLst>
          </p:nvPr>
        </p:nvGraphicFramePr>
        <p:xfrm>
          <a:off x="1933237" y="966172"/>
          <a:ext cx="7330505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363">
                  <a:extLst>
                    <a:ext uri="{9D8B030D-6E8A-4147-A177-3AD203B41FA5}">
                      <a16:colId xmlns:a16="http://schemas.microsoft.com/office/drawing/2014/main" val="2651017765"/>
                    </a:ext>
                  </a:extLst>
                </a:gridCol>
                <a:gridCol w="1864388">
                  <a:extLst>
                    <a:ext uri="{9D8B030D-6E8A-4147-A177-3AD203B41FA5}">
                      <a16:colId xmlns:a16="http://schemas.microsoft.com/office/drawing/2014/main" val="643450112"/>
                    </a:ext>
                  </a:extLst>
                </a:gridCol>
                <a:gridCol w="1880377">
                  <a:extLst>
                    <a:ext uri="{9D8B030D-6E8A-4147-A177-3AD203B41FA5}">
                      <a16:colId xmlns:a16="http://schemas.microsoft.com/office/drawing/2014/main" val="1524930258"/>
                    </a:ext>
                  </a:extLst>
                </a:gridCol>
                <a:gridCol w="1880377">
                  <a:extLst>
                    <a:ext uri="{9D8B030D-6E8A-4147-A177-3AD203B41FA5}">
                      <a16:colId xmlns:a16="http://schemas.microsoft.com/office/drawing/2014/main" val="236912460"/>
                    </a:ext>
                  </a:extLst>
                </a:gridCol>
              </a:tblGrid>
              <a:tr h="34440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NVIDIA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Preço Mínimo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Núcleos CUDA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Lançamento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930970"/>
                  </a:ext>
                </a:extLst>
              </a:tr>
              <a:tr h="34440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TITAN RTX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US$ 2.499,99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4.608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18/12/2018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39226"/>
                  </a:ext>
                </a:extLst>
              </a:tr>
              <a:tr h="59444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GeForce RTX 2080 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US$ 1.149,99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4.352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27/09/2018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251640"/>
                  </a:ext>
                </a:extLst>
              </a:tr>
              <a:tr h="59444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GeForce RTX 2080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US$ 699,99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20/09/2018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128924"/>
                  </a:ext>
                </a:extLst>
              </a:tr>
              <a:tr h="59444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GeForce GTX 1080 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US$ 579,99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3.584</a:t>
                      </a:r>
                    </a:p>
                    <a:p>
                      <a:pPr algn="ctr"/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10/03/2017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050867"/>
                  </a:ext>
                </a:extLst>
              </a:tr>
              <a:tr h="594448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GeForce GTX 1060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US$ 299,00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1.280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19/07/2016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622374"/>
                  </a:ext>
                </a:extLst>
              </a:tr>
              <a:tr h="5944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GeForce GTX 1050 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US$ 150,00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25/10/2016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779317"/>
                  </a:ext>
                </a:extLst>
              </a:tr>
              <a:tr h="5944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GeForce GT 1030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US$ 84,99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17/05/2017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507804"/>
                  </a:ext>
                </a:extLst>
              </a:tr>
              <a:tr h="5944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GeForce GTX 550 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US$ 79,99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15/03/2011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141797"/>
                  </a:ext>
                </a:extLst>
              </a:tr>
              <a:tr h="3444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GeForce 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US$ 34,99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12/10/2009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597692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0DB3DD57-6E3A-4D81-BBF8-98AF136681D2}"/>
              </a:ext>
            </a:extLst>
          </p:cNvPr>
          <p:cNvSpPr/>
          <p:nvPr/>
        </p:nvSpPr>
        <p:spPr>
          <a:xfrm>
            <a:off x="3857962" y="1383557"/>
            <a:ext cx="1567543" cy="269966"/>
          </a:xfrm>
          <a:prstGeom prst="rect">
            <a:avLst/>
          </a:prstGeom>
          <a:solidFill>
            <a:srgbClr val="D5D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E44C6DE-88C0-4C89-8286-2924A4EA047F}"/>
              </a:ext>
            </a:extLst>
          </p:cNvPr>
          <p:cNvSpPr/>
          <p:nvPr/>
        </p:nvSpPr>
        <p:spPr>
          <a:xfrm>
            <a:off x="3857962" y="2455485"/>
            <a:ext cx="1567543" cy="450988"/>
          </a:xfrm>
          <a:prstGeom prst="rect">
            <a:avLst/>
          </a:prstGeom>
          <a:solidFill>
            <a:srgbClr val="D5D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8510F7C-8276-4B34-BD1D-AE1708C68E10}"/>
              </a:ext>
            </a:extLst>
          </p:cNvPr>
          <p:cNvSpPr/>
          <p:nvPr/>
        </p:nvSpPr>
        <p:spPr>
          <a:xfrm>
            <a:off x="3857962" y="6180389"/>
            <a:ext cx="1567543" cy="327817"/>
          </a:xfrm>
          <a:prstGeom prst="rect">
            <a:avLst/>
          </a:prstGeom>
          <a:solidFill>
            <a:srgbClr val="D5D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97346F4-91C1-4783-9FE8-BA05D2DEC184}"/>
              </a:ext>
            </a:extLst>
          </p:cNvPr>
          <p:cNvSpPr/>
          <p:nvPr/>
        </p:nvSpPr>
        <p:spPr>
          <a:xfrm>
            <a:off x="3857962" y="3049361"/>
            <a:ext cx="1567543" cy="450988"/>
          </a:xfrm>
          <a:prstGeom prst="rect">
            <a:avLst/>
          </a:prstGeom>
          <a:solidFill>
            <a:srgbClr val="EB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4DD13A3-29DC-456C-B554-1049A549A842}"/>
              </a:ext>
            </a:extLst>
          </p:cNvPr>
          <p:cNvSpPr/>
          <p:nvPr/>
        </p:nvSpPr>
        <p:spPr>
          <a:xfrm>
            <a:off x="3857962" y="1796411"/>
            <a:ext cx="1567543" cy="450988"/>
          </a:xfrm>
          <a:prstGeom prst="rect">
            <a:avLst/>
          </a:prstGeom>
          <a:solidFill>
            <a:srgbClr val="EB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2495D0C-0F2B-4429-8AF6-91F75344819A}"/>
              </a:ext>
            </a:extLst>
          </p:cNvPr>
          <p:cNvSpPr/>
          <p:nvPr/>
        </p:nvSpPr>
        <p:spPr>
          <a:xfrm>
            <a:off x="3857962" y="4356584"/>
            <a:ext cx="1567543" cy="450988"/>
          </a:xfrm>
          <a:prstGeom prst="rect">
            <a:avLst/>
          </a:prstGeom>
          <a:solidFill>
            <a:srgbClr val="EB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FFF1F64-4244-48B3-B2F0-07A350593163}"/>
              </a:ext>
            </a:extLst>
          </p:cNvPr>
          <p:cNvSpPr/>
          <p:nvPr/>
        </p:nvSpPr>
        <p:spPr>
          <a:xfrm>
            <a:off x="3857962" y="5628818"/>
            <a:ext cx="1567543" cy="450988"/>
          </a:xfrm>
          <a:prstGeom prst="rect">
            <a:avLst/>
          </a:prstGeom>
          <a:solidFill>
            <a:srgbClr val="EB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BF64942-B5E4-46BC-BB6D-B7AED1A35DD7}"/>
              </a:ext>
            </a:extLst>
          </p:cNvPr>
          <p:cNvSpPr/>
          <p:nvPr/>
        </p:nvSpPr>
        <p:spPr>
          <a:xfrm>
            <a:off x="3857963" y="4992701"/>
            <a:ext cx="1567543" cy="450988"/>
          </a:xfrm>
          <a:prstGeom prst="rect">
            <a:avLst/>
          </a:prstGeom>
          <a:solidFill>
            <a:srgbClr val="D5D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86249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3C4CC-BEB7-4164-B847-FBBF368D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4B63E8-7288-4AF7-9C46-18811CC0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7D16605-2710-4E28-8B5F-6D5C5F3F9BFF}"/>
              </a:ext>
            </a:extLst>
          </p:cNvPr>
          <p:cNvSpPr/>
          <p:nvPr/>
        </p:nvSpPr>
        <p:spPr>
          <a:xfrm>
            <a:off x="-139337" y="-130628"/>
            <a:ext cx="12444548" cy="70713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648832"/>
      </p:ext>
    </p:extLst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42856-B9D0-4ECC-A006-0DD017FE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Placa de vídeo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AE0F1-EC5A-4D84-B888-61DCF063D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Conceito;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Funcionalidade;</a:t>
            </a:r>
          </a:p>
          <a:p>
            <a:pPr lvl="1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Placa 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 Monitor</a:t>
            </a:r>
          </a:p>
        </p:txBody>
      </p:sp>
      <p:pic>
        <p:nvPicPr>
          <p:cNvPr id="8" name="Final">
            <a:hlinkClick r:id="" action="ppaction://media"/>
            <a:extLst>
              <a:ext uri="{FF2B5EF4-FFF2-40B4-BE49-F238E27FC236}">
                <a16:creationId xmlns:a16="http://schemas.microsoft.com/office/drawing/2014/main" id="{99A79342-D15F-4922-946F-1F793B6E596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214634" y="2577737"/>
            <a:ext cx="3313158" cy="331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7854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21EAA0-794C-493C-BF54-8F11C725B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GPU;</a:t>
            </a:r>
          </a:p>
          <a:p>
            <a:pPr lvl="1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Conceito;</a:t>
            </a:r>
          </a:p>
          <a:p>
            <a:pPr lvl="1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Funcionalidade;</a:t>
            </a: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Memória.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D08D7A-0883-471C-B75F-96DFD7D0E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625" y="2048446"/>
            <a:ext cx="4936580" cy="37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79272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10B80-BDF3-45E0-B1D9-4669AC46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Curiosidades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F46045-85D5-4F4E-9975-82C40CB09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549403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Primeira placa de vídeo.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6D59EB-F57E-4E1E-9F84-698C3DC55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010" y="2680631"/>
            <a:ext cx="4448303" cy="360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29096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8669D-108A-472A-8CD8-2A8460BF5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39633"/>
            <a:ext cx="9692640" cy="742088"/>
          </a:xfrm>
        </p:spPr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Evolução das especificações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194FDA8-DFBB-4891-AFE0-E743A46D1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25" y="1362059"/>
            <a:ext cx="6529971" cy="4534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6352185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10B80-BDF3-45E0-B1D9-4669AC46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Curiosidades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F46045-85D5-4F4E-9975-82C40CB09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549403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Diferença entre on-board e off-board;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Diferença entre integrada e dedicada.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F9E64B0-BA44-4A46-A321-8FDDB8E74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74943"/>
              </p:ext>
            </p:extLst>
          </p:nvPr>
        </p:nvGraphicFramePr>
        <p:xfrm>
          <a:off x="2902291" y="3445580"/>
          <a:ext cx="4978966" cy="2963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483">
                  <a:extLst>
                    <a:ext uri="{9D8B030D-6E8A-4147-A177-3AD203B41FA5}">
                      <a16:colId xmlns:a16="http://schemas.microsoft.com/office/drawing/2014/main" val="1030867125"/>
                    </a:ext>
                  </a:extLst>
                </a:gridCol>
                <a:gridCol w="2489483">
                  <a:extLst>
                    <a:ext uri="{9D8B030D-6E8A-4147-A177-3AD203B41FA5}">
                      <a16:colId xmlns:a16="http://schemas.microsoft.com/office/drawing/2014/main" val="1164318875"/>
                    </a:ext>
                  </a:extLst>
                </a:gridCol>
              </a:tblGrid>
              <a:tr h="45586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Dedicada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025918"/>
                  </a:ext>
                </a:extLst>
              </a:tr>
              <a:tr h="455860">
                <a:tc>
                  <a:txBody>
                    <a:bodyPr/>
                    <a:lstStyle/>
                    <a:p>
                      <a:pPr lvl="0"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Portabilidade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Resfriamento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325146"/>
                  </a:ext>
                </a:extLst>
              </a:tr>
              <a:tr h="455860">
                <a:tc>
                  <a:txBody>
                    <a:bodyPr/>
                    <a:lstStyle/>
                    <a:p>
                      <a:pPr lvl="0"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Preço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Energia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872712"/>
                  </a:ext>
                </a:extLst>
              </a:tr>
              <a:tr h="797755">
                <a:tc>
                  <a:txBody>
                    <a:bodyPr/>
                    <a:lstStyle/>
                    <a:p>
                      <a:pPr lvl="0"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Memória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Memória integrada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253656"/>
                  </a:ext>
                </a:extLst>
              </a:tr>
              <a:tr h="797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Energia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Experiência Visual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42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499246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3575F-1A64-4A1A-A628-2CF9C925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CUDA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5D5391-5541-49DA-9913-7E8D2B332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59132"/>
            <a:ext cx="8595360" cy="4733108"/>
          </a:xfrm>
        </p:spPr>
        <p:txBody>
          <a:bodyPr>
            <a:normAutofit fontScale="92500" lnSpcReduction="10000"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Arquitetura de Dispositivo de Computação Unificada;</a:t>
            </a: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Conceito;</a:t>
            </a: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Aproveitar o poder da CPU;</a:t>
            </a: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Distribui atividades;</a:t>
            </a: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GPU passa a operar como se fosse mais um CPU dentro máquina;</a:t>
            </a: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Simulação de propriedades físicas;</a:t>
            </a: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Redução de tempo de análise do espaço aéreo.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05366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BB108-DF7F-4189-B768-CEA9FD46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Tecnologia atual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A1DFA0-78C4-47BA-805C-089475E96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Ray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Tracing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Nova tecnologia implementada em placas de vídeo atuais focada em gráfico realistas para jogos;</a:t>
            </a:r>
          </a:p>
          <a:p>
            <a:pPr lvl="1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Limitada a uso exclusivo de CGI no cinema.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835642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BB108-DF7F-4189-B768-CEA9FD46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Tecnologia atual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A1DFA0-78C4-47BA-805C-089475E96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Ray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Tracing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nos filmes;</a:t>
            </a:r>
          </a:p>
          <a:p>
            <a:pPr lvl="1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Filmes não são interativos;</a:t>
            </a:r>
          </a:p>
          <a:p>
            <a:pPr lvl="1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Filmes não são processados em tempo real;</a:t>
            </a:r>
          </a:p>
          <a:p>
            <a:pPr lvl="1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Simulação fisicamente correta dos raios de luz;</a:t>
            </a:r>
          </a:p>
          <a:p>
            <a:pPr lvl="1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Computacionalmente inviável.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CD72C4-A3E5-4C00-BA6F-AC2D443EC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074930"/>
            <a:ext cx="59436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7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2096</TotalTime>
  <Words>283</Words>
  <Application>Microsoft Office PowerPoint</Application>
  <PresentationFormat>Widescreen</PresentationFormat>
  <Paragraphs>89</Paragraphs>
  <Slides>12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Exibir</vt:lpstr>
      <vt:lpstr>Placa de Vídeo e CUDA</vt:lpstr>
      <vt:lpstr>Placa de vídeo </vt:lpstr>
      <vt:lpstr>Apresentação do PowerPoint</vt:lpstr>
      <vt:lpstr>Curiosidades</vt:lpstr>
      <vt:lpstr>Evolução das especificações</vt:lpstr>
      <vt:lpstr>Curiosidades</vt:lpstr>
      <vt:lpstr>CUDA</vt:lpstr>
      <vt:lpstr>Tecnologia atual</vt:lpstr>
      <vt:lpstr>Tecnologia atual</vt:lpstr>
      <vt:lpstr>Tecnologia atual</vt:lpstr>
      <vt:lpstr>Diferença de preços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Placa de Vídeo e CUDA</dc:title>
  <dc:creator>Igor Rocha</dc:creator>
  <cp:lastModifiedBy>Igor Rocha</cp:lastModifiedBy>
  <cp:revision>31</cp:revision>
  <dcterms:created xsi:type="dcterms:W3CDTF">2019-07-07T13:25:36Z</dcterms:created>
  <dcterms:modified xsi:type="dcterms:W3CDTF">2019-07-09T15:35:27Z</dcterms:modified>
</cp:coreProperties>
</file>