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2F65E-0267-4DA2-B32B-020796173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Paradoxo do Hotel Infinito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6411B-ECC1-41D6-9588-DFEFD80F0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Discentes: Ana Cristina, Daniel Lago, Igor Rocha</a:t>
            </a:r>
          </a:p>
        </p:txBody>
      </p:sp>
    </p:spTree>
    <p:extLst>
      <p:ext uri="{BB962C8B-B14F-4D97-AF65-F5344CB8AC3E}">
        <p14:creationId xmlns:p14="http://schemas.microsoft.com/office/powerpoint/2010/main" val="363287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FC30A-8A61-4D2F-80ED-B75E3BB8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Quem foi David Hilbert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A5026-03B8-4BBF-9990-9062A3B6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309675" cy="3636511"/>
          </a:xfrm>
        </p:spPr>
        <p:txBody>
          <a:bodyPr/>
          <a:lstStyle/>
          <a:p>
            <a:r>
              <a:rPr lang="pt-BR" dirty="0"/>
              <a:t>Experimento mental sobre conjuntos infinitos criado por David Hilbert em 1920</a:t>
            </a:r>
          </a:p>
          <a:p>
            <a:endParaRPr lang="pt-BR" dirty="0"/>
          </a:p>
        </p:txBody>
      </p:sp>
      <p:pic>
        <p:nvPicPr>
          <p:cNvPr id="4" name="Google Shape;135;p14">
            <a:extLst>
              <a:ext uri="{FF2B5EF4-FFF2-40B4-BE49-F238E27FC236}">
                <a16:creationId xmlns:a16="http://schemas.microsoft.com/office/drawing/2014/main" id="{C84051C1-0977-4A3E-8FB8-8439E728AB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1124" y="2464461"/>
            <a:ext cx="3152162" cy="3152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02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CCDC3-FB7C-490A-903E-826335CC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511A1-168C-4064-B843-F4969EE9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3527146" cy="2084242"/>
          </a:xfrm>
        </p:spPr>
        <p:txBody>
          <a:bodyPr/>
          <a:lstStyle/>
          <a:p>
            <a:r>
              <a:rPr lang="pt-BR" dirty="0"/>
              <a:t>N novos hóspedes</a:t>
            </a:r>
          </a:p>
        </p:txBody>
      </p:sp>
      <p:pic>
        <p:nvPicPr>
          <p:cNvPr id="2050" name="Picture 2" descr="O hotel de Hilbert : Cultura de Fato">
            <a:extLst>
              <a:ext uri="{FF2B5EF4-FFF2-40B4-BE49-F238E27FC236}">
                <a16:creationId xmlns:a16="http://schemas.microsoft.com/office/drawing/2014/main" id="{1AACF3F0-E1B0-497E-9471-C01881A18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/>
          <a:stretch/>
        </p:blipFill>
        <p:spPr bwMode="auto">
          <a:xfrm>
            <a:off x="6003235" y="2229176"/>
            <a:ext cx="5794246" cy="3352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55B68F2-BAB4-411D-860B-3E6D1F4CC6C2}"/>
                  </a:ext>
                </a:extLst>
              </p:cNvPr>
              <p:cNvSpPr/>
              <p:nvPr/>
            </p:nvSpPr>
            <p:spPr>
              <a:xfrm>
                <a:off x="876986" y="4944030"/>
                <a:ext cx="1953458" cy="57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55B68F2-BAB4-411D-860B-3E6D1F4CC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86" y="4944030"/>
                <a:ext cx="1953458" cy="570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0F0091D7-119A-4C37-8451-DFFC2E5CFC9B}"/>
              </a:ext>
            </a:extLst>
          </p:cNvPr>
          <p:cNvSpPr txBox="1"/>
          <p:nvPr/>
        </p:nvSpPr>
        <p:spPr>
          <a:xfrm>
            <a:off x="810000" y="4440614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Hóspedes atuais: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C003837-3A2E-4A60-AA2C-B938D8FE1317}"/>
                  </a:ext>
                </a:extLst>
              </p:cNvPr>
              <p:cNvSpPr/>
              <p:nvPr/>
            </p:nvSpPr>
            <p:spPr>
              <a:xfrm>
                <a:off x="876986" y="5764340"/>
                <a:ext cx="1953458" cy="57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C003837-3A2E-4A60-AA2C-B938D8FE1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86" y="5764340"/>
                <a:ext cx="1953458" cy="570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4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C139B-E5D2-49DE-8085-CC3A3250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9DF59-1ADF-4637-8FE9-A343BEAF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4559533" cy="2221894"/>
          </a:xfrm>
        </p:spPr>
        <p:txBody>
          <a:bodyPr/>
          <a:lstStyle/>
          <a:p>
            <a:r>
              <a:rPr lang="pt-BR" dirty="0"/>
              <a:t>Infinitos novos hóspedes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233D9C-9CDD-4F6E-BD50-3600D0875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17" y="2300747"/>
            <a:ext cx="4885807" cy="4000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4837841-D601-41B8-809D-B103857EC863}"/>
                  </a:ext>
                </a:extLst>
              </p:cNvPr>
              <p:cNvSpPr/>
              <p:nvPr/>
            </p:nvSpPr>
            <p:spPr>
              <a:xfrm>
                <a:off x="1072510" y="4927900"/>
                <a:ext cx="1579833" cy="57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4837841-D601-41B8-809D-B103857EC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10" y="4927900"/>
                <a:ext cx="1579833" cy="570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091DF12D-C0D6-496E-92D4-29B7C6BEA861}"/>
              </a:ext>
            </a:extLst>
          </p:cNvPr>
          <p:cNvSpPr txBox="1"/>
          <p:nvPr/>
        </p:nvSpPr>
        <p:spPr>
          <a:xfrm>
            <a:off x="818712" y="4501375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Hóspedes atuais: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E0F242-1495-433C-9545-F2A88E8E802F}"/>
              </a:ext>
            </a:extLst>
          </p:cNvPr>
          <p:cNvSpPr txBox="1"/>
          <p:nvPr/>
        </p:nvSpPr>
        <p:spPr>
          <a:xfrm>
            <a:off x="3410398" y="4501375"/>
            <a:ext cx="20922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dirty="0"/>
              <a:t>Novos hóspedes: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F7E2FD5-10F9-46ED-8B43-5B26E4F63D09}"/>
              </a:ext>
            </a:extLst>
          </p:cNvPr>
          <p:cNvSpPr/>
          <p:nvPr/>
        </p:nvSpPr>
        <p:spPr>
          <a:xfrm>
            <a:off x="3666600" y="4927900"/>
            <a:ext cx="1579833" cy="88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Quartos Ímpares</a:t>
            </a:r>
          </a:p>
        </p:txBody>
      </p:sp>
    </p:spTree>
    <p:extLst>
      <p:ext uri="{BB962C8B-B14F-4D97-AF65-F5344CB8AC3E}">
        <p14:creationId xmlns:p14="http://schemas.microsoft.com/office/powerpoint/2010/main" val="210690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C139B-E5D2-49DE-8085-CC3A3250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9DF59-1ADF-4637-8FE9-A343BEAF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700873" cy="1290571"/>
          </a:xfrm>
        </p:spPr>
        <p:txBody>
          <a:bodyPr/>
          <a:lstStyle/>
          <a:p>
            <a:r>
              <a:rPr lang="pt-BR" dirty="0"/>
              <a:t>Infinitos ônibus com infinitos hóspedes em cada</a:t>
            </a:r>
          </a:p>
        </p:txBody>
      </p:sp>
      <p:pic>
        <p:nvPicPr>
          <p:cNvPr id="1030" name="Picture 6" descr="O Paradoxo do Hotel de Hilbert | O Baricentro da Mente">
            <a:extLst>
              <a:ext uri="{FF2B5EF4-FFF2-40B4-BE49-F238E27FC236}">
                <a16:creationId xmlns:a16="http://schemas.microsoft.com/office/drawing/2014/main" id="{708D85D7-CD39-4086-B25A-C9A2A49A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21" y="2323089"/>
            <a:ext cx="4448640" cy="2074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EAAB69-E501-4014-8932-7A48BA215925}"/>
                  </a:ext>
                </a:extLst>
              </p:cNvPr>
              <p:cNvSpPr/>
              <p:nvPr/>
            </p:nvSpPr>
            <p:spPr>
              <a:xfrm>
                <a:off x="978274" y="4848717"/>
                <a:ext cx="1579833" cy="57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EAAB69-E501-4014-8932-7A48BA215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74" y="4848717"/>
                <a:ext cx="1579833" cy="570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3C99227-B3C6-4BE8-8070-68EC931DFF18}"/>
              </a:ext>
            </a:extLst>
          </p:cNvPr>
          <p:cNvSpPr txBox="1"/>
          <p:nvPr/>
        </p:nvSpPr>
        <p:spPr>
          <a:xfrm>
            <a:off x="810000" y="4422431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Hóspedes atuais: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812318C6-FD04-43D0-97C9-38EE81674039}"/>
                  </a:ext>
                </a:extLst>
              </p:cNvPr>
              <p:cNvSpPr/>
              <p:nvPr/>
            </p:nvSpPr>
            <p:spPr>
              <a:xfrm>
                <a:off x="4552501" y="4853482"/>
                <a:ext cx="1579833" cy="57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812318C6-FD04-43D0-97C9-38EE81674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01" y="4853482"/>
                <a:ext cx="1579833" cy="570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8F5C3D99-F2CF-48D0-B7B7-2607529C6857}"/>
              </a:ext>
            </a:extLst>
          </p:cNvPr>
          <p:cNvSpPr txBox="1"/>
          <p:nvPr/>
        </p:nvSpPr>
        <p:spPr>
          <a:xfrm>
            <a:off x="4325064" y="4422431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Novos hóspedes: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4DA0CEA5-A4E9-4FA7-A436-3C86A39FAD82}"/>
                  </a:ext>
                </a:extLst>
              </p:cNvPr>
              <p:cNvSpPr/>
              <p:nvPr/>
            </p:nvSpPr>
            <p:spPr>
              <a:xfrm>
                <a:off x="4552500" y="5605739"/>
                <a:ext cx="1579833" cy="57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4DA0CEA5-A4E9-4FA7-A436-3C86A39FA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00" y="5605739"/>
                <a:ext cx="1579833" cy="5702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A69EE81-6123-4B9C-A393-5FFD9EF3004A}"/>
                  </a:ext>
                </a:extLst>
              </p:cNvPr>
              <p:cNvSpPr/>
              <p:nvPr/>
            </p:nvSpPr>
            <p:spPr>
              <a:xfrm>
                <a:off x="4561212" y="6333327"/>
                <a:ext cx="1579833" cy="57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pt-B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4A69EE81-6123-4B9C-A393-5FFD9EF30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12" y="6333327"/>
                <a:ext cx="1579833" cy="5702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F03FFEFD-28F6-4D4C-B2B1-52CEFE24CBD4}"/>
              </a:ext>
            </a:extLst>
          </p:cNvPr>
          <p:cNvSpPr txBox="1"/>
          <p:nvPr/>
        </p:nvSpPr>
        <p:spPr>
          <a:xfrm>
            <a:off x="6146075" y="5123680"/>
            <a:ext cx="271228" cy="1940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pt-BR" sz="2400" b="1" dirty="0"/>
              <a:t>.</a:t>
            </a:r>
          </a:p>
          <a:p>
            <a:pPr>
              <a:lnSpc>
                <a:spcPts val="1500"/>
              </a:lnSpc>
            </a:pPr>
            <a:r>
              <a:rPr lang="pt-BR" sz="2400" b="1" dirty="0"/>
              <a:t>.</a:t>
            </a:r>
          </a:p>
          <a:p>
            <a:pPr>
              <a:lnSpc>
                <a:spcPts val="1500"/>
              </a:lnSpc>
            </a:pPr>
            <a:r>
              <a:rPr lang="pt-BR" sz="2400" b="1" dirty="0"/>
              <a:t>.</a:t>
            </a:r>
          </a:p>
          <a:p>
            <a:pPr>
              <a:lnSpc>
                <a:spcPts val="1500"/>
              </a:lnSpc>
            </a:pPr>
            <a:r>
              <a:rPr lang="pt-BR" sz="2400" b="1" dirty="0"/>
              <a:t>.</a:t>
            </a:r>
          </a:p>
          <a:p>
            <a:pPr>
              <a:lnSpc>
                <a:spcPts val="1500"/>
              </a:lnSpc>
            </a:pPr>
            <a:r>
              <a:rPr lang="pt-BR" sz="2400" b="1" dirty="0"/>
              <a:t>.</a:t>
            </a:r>
          </a:p>
          <a:p>
            <a:pPr>
              <a:lnSpc>
                <a:spcPts val="1500"/>
              </a:lnSpc>
            </a:pPr>
            <a:r>
              <a:rPr lang="pt-BR" sz="2400" b="1" dirty="0"/>
              <a:t>.</a:t>
            </a:r>
          </a:p>
          <a:p>
            <a:pPr>
              <a:lnSpc>
                <a:spcPts val="1500"/>
              </a:lnSpc>
            </a:pPr>
            <a:r>
              <a:rPr lang="pt-BR" sz="2400" b="1" dirty="0"/>
              <a:t>.</a:t>
            </a:r>
            <a:endParaRPr lang="pt-BR" b="1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2CB375C-3512-46DB-BE17-8AF7D784BB40}"/>
              </a:ext>
            </a:extLst>
          </p:cNvPr>
          <p:cNvCxnSpPr/>
          <p:nvPr/>
        </p:nvCxnSpPr>
        <p:spPr>
          <a:xfrm>
            <a:off x="6485175" y="5487617"/>
            <a:ext cx="0" cy="688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51B25B4-9D0B-4B67-8737-56F67FB76506}"/>
              </a:ext>
            </a:extLst>
          </p:cNvPr>
          <p:cNvSpPr txBox="1">
            <a:spLocks/>
          </p:cNvSpPr>
          <p:nvPr/>
        </p:nvSpPr>
        <p:spPr>
          <a:xfrm>
            <a:off x="978274" y="2924526"/>
            <a:ext cx="4700873" cy="12905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“O conjunto formado pelos números primos é infinito.” Euclides</a:t>
            </a:r>
          </a:p>
        </p:txBody>
      </p:sp>
    </p:spTree>
    <p:extLst>
      <p:ext uri="{BB962C8B-B14F-4D97-AF65-F5344CB8AC3E}">
        <p14:creationId xmlns:p14="http://schemas.microsoft.com/office/powerpoint/2010/main" val="307215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9" grpId="0" animBg="1"/>
      <p:bldP spid="10" grpId="0"/>
      <p:bldP spid="11" grpId="0" animBg="1"/>
      <p:bldP spid="12" grpId="0" animBg="1"/>
      <p:bldP spid="5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884CD-8AED-4AA1-BB6B-86F4D4E9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Maiores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B8290-8AD3-4938-BBBC-65DBEF3D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685455" cy="3636511"/>
          </a:xfrm>
        </p:spPr>
        <p:txBody>
          <a:bodyPr/>
          <a:lstStyle/>
          <a:p>
            <a:r>
              <a:rPr lang="pt-BR" dirty="0"/>
              <a:t>“Infinito de baixo nível”</a:t>
            </a:r>
          </a:p>
          <a:p>
            <a:r>
              <a:rPr lang="pt-BR" dirty="0"/>
              <a:t>Hotel infinito de números reais</a:t>
            </a:r>
          </a:p>
          <a:p>
            <a:pPr lvl="1"/>
            <a:r>
              <a:rPr lang="pt-BR" dirty="0"/>
              <a:t>Quantidade negativa de quartos no subsolo;</a:t>
            </a:r>
          </a:p>
          <a:p>
            <a:pPr lvl="1"/>
            <a:r>
              <a:rPr lang="pt-BR" dirty="0"/>
              <a:t>Quartos fracionados;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DF9530-253B-419F-8B1B-D0227841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092" y="4641592"/>
            <a:ext cx="5370194" cy="186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AD8503-8188-4338-96E2-E9950F60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155" y="2371345"/>
            <a:ext cx="4166804" cy="2419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404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166</TotalTime>
  <Words>131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Cambria Math</vt:lpstr>
      <vt:lpstr>Century Gothic</vt:lpstr>
      <vt:lpstr>Wingdings 2</vt:lpstr>
      <vt:lpstr>Citável</vt:lpstr>
      <vt:lpstr>Paradoxo do Hotel Infinito</vt:lpstr>
      <vt:lpstr>Quem foi David Hilbert</vt:lpstr>
      <vt:lpstr>Problema 1</vt:lpstr>
      <vt:lpstr>Problema 2</vt:lpstr>
      <vt:lpstr>Problema 3</vt:lpstr>
      <vt:lpstr>Maiores problemas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Paradoxo do Hotel Infinito</dc:title>
  <dc:creator>Igor Rocha</dc:creator>
  <cp:lastModifiedBy>Igor Rocha</cp:lastModifiedBy>
  <cp:revision>11</cp:revision>
  <dcterms:created xsi:type="dcterms:W3CDTF">2021-05-10T23:13:35Z</dcterms:created>
  <dcterms:modified xsi:type="dcterms:W3CDTF">2021-05-11T11:05:09Z</dcterms:modified>
</cp:coreProperties>
</file>