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4" r:id="rId4"/>
    <p:sldId id="266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22A6E-647D-47AE-9722-2C5B6EDD48BD}" v="17" dt="2021-08-25T01:10:40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BC21-82AE-422D-9384-D73F78FDB74D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9974B-CD93-416A-932B-AC4460F63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9974B-CD93-416A-932B-AC4460F63D6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33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3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3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5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6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87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9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5CDB-2D23-4109-839E-8D03A5753DB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71A8-BFBA-4630-8275-DF64F2210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76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DA19B-DD81-4F3E-A644-5D08489D7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2588"/>
            <a:ext cx="9144000" cy="799494"/>
          </a:xfrm>
        </p:spPr>
        <p:txBody>
          <a:bodyPr>
            <a:normAutofit/>
          </a:bodyPr>
          <a:lstStyle/>
          <a:p>
            <a:r>
              <a:rPr lang="pt-BR" sz="3600" cap="small" dirty="0">
                <a:latin typeface="Arial Black" panose="020B0A04020102020204" pitchFamily="34" charset="0"/>
              </a:rPr>
              <a:t>Introdução ao Estudo do Direito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2E4B6-E4DB-4D4A-B834-2A1A70B0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47" y="4175918"/>
            <a:ext cx="11295529" cy="2387600"/>
          </a:xfrm>
        </p:spPr>
        <p:txBody>
          <a:bodyPr/>
          <a:lstStyle/>
          <a:p>
            <a:pPr algn="l"/>
            <a:endParaRPr lang="pt-BR" b="1" u="sng" dirty="0">
              <a:solidFill>
                <a:srgbClr val="FFC000"/>
              </a:solidFill>
            </a:endParaRPr>
          </a:p>
          <a:p>
            <a:pPr algn="l"/>
            <a:r>
              <a:rPr lang="pt-BR" b="1" u="sng" dirty="0">
                <a:solidFill>
                  <a:srgbClr val="FFC000"/>
                </a:solidFill>
              </a:rPr>
              <a:t>Professor</a:t>
            </a:r>
            <a:r>
              <a:rPr lang="pt-BR" dirty="0">
                <a:solidFill>
                  <a:srgbClr val="FFC000"/>
                </a:solidFill>
              </a:rPr>
              <a:t>:  </a:t>
            </a:r>
            <a:r>
              <a:rPr lang="pt-BR" dirty="0"/>
              <a:t>Francisco Valdece Ferreira de Sousa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e-mail </a:t>
            </a:r>
            <a:r>
              <a:rPr lang="pt-BR" i="1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 fvaldece10@gmail.com</a:t>
            </a:r>
            <a:endParaRPr lang="pt-BR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C45C522-0168-46AB-8050-98BE9F08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9494"/>
          </a:xfrm>
        </p:spPr>
        <p:txBody>
          <a:bodyPr>
            <a:normAutofit/>
          </a:bodyPr>
          <a:lstStyle/>
          <a:p>
            <a:r>
              <a:rPr lang="pt-BR" sz="3600" cap="small" dirty="0">
                <a:solidFill>
                  <a:srgbClr val="FFC000"/>
                </a:solidFill>
                <a:latin typeface="Arial Black" panose="020B0A04020102020204" pitchFamily="34" charset="0"/>
              </a:rPr>
              <a:t>Introdução ao Estudo do Direito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CC9487-8021-485C-A3BD-C3F8234BDBF7}"/>
              </a:ext>
            </a:extLst>
          </p:cNvPr>
          <p:cNvSpPr txBox="1"/>
          <p:nvPr/>
        </p:nvSpPr>
        <p:spPr>
          <a:xfrm>
            <a:off x="10628041" y="30415"/>
            <a:ext cx="156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cap="small" dirty="0">
                <a:latin typeface="Arial Black" panose="020B0A04020102020204" pitchFamily="34" charset="0"/>
              </a:rPr>
              <a:t>Aula nº. 02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3876CC-6B21-441E-859C-8CE5D388A084}"/>
              </a:ext>
            </a:extLst>
          </p:cNvPr>
          <p:cNvSpPr txBox="1"/>
          <p:nvPr/>
        </p:nvSpPr>
        <p:spPr>
          <a:xfrm>
            <a:off x="247185" y="829909"/>
            <a:ext cx="11697629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01- </a:t>
            </a:r>
            <a:r>
              <a:rPr lang="pt-BR" sz="2000" u="sng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Ramos do Direito</a:t>
            </a:r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pt-BR" sz="1200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2000" b="1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01.1- </a:t>
            </a:r>
            <a:r>
              <a:rPr lang="pt-BR" sz="2000" b="1" i="0" u="sng" cap="small" dirty="0">
                <a:solidFill>
                  <a:srgbClr val="FFFF00"/>
                </a:solidFill>
                <a:effectLst/>
                <a:latin typeface="Trebuchet MS" panose="020B0603020202020204" pitchFamily="34" charset="0"/>
              </a:rPr>
              <a:t>Direito Civil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b="0" i="0" dirty="0">
                <a:effectLst/>
                <a:latin typeface="Trebuchet MS" panose="020B0603020202020204" pitchFamily="34" charset="0"/>
              </a:rPr>
              <a:t>É considerada a maior área do Direito brasileiro. Justamente por isso, envolve diferentes especializações. Ao escolher o Direito Civil e o Direito Processual Civil o profissional deverá lidar com a representação de interesses individuais e particulares relacionados a bens, propriedades e questões familiares (</a:t>
            </a:r>
            <a:r>
              <a:rPr lang="pt-BR" sz="1600" b="1" i="0" dirty="0">
                <a:effectLst/>
              </a:rPr>
              <a:t>Casamento, divorcio, guarda de filhos, partilha de bens, inventario, etc.</a:t>
            </a:r>
            <a:r>
              <a:rPr lang="pt-BR" sz="2000" b="0" i="0" dirty="0">
                <a:effectLst/>
                <a:latin typeface="Trebuchet MS" panose="020B0603020202020204" pitchFamily="34" charset="0"/>
              </a:rPr>
              <a:t>).</a:t>
            </a:r>
          </a:p>
          <a:p>
            <a:pPr algn="l" fontAlgn="base"/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01.2-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Ambiental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b="0" i="0" dirty="0">
                <a:effectLst/>
                <a:latin typeface="Trebuchet MS" panose="020B0603020202020204" pitchFamily="34" charset="0"/>
              </a:rPr>
              <a:t>Nesta área, o profissional poderá atuar em ONGs e empresas privadas em questões referentes à responsabilidade com o meio ambiente. Portanto, licenciamento ambiental, infrações e outros aspectos da legislação ambiental farão parte de seu dia a dia.</a:t>
            </a:r>
          </a:p>
          <a:p>
            <a:pPr algn="l" fontAlgn="base"/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2000" b="1" dirty="0">
                <a:solidFill>
                  <a:srgbClr val="FFFF00"/>
                </a:solidFill>
                <a:latin typeface="Trebuchet MS" panose="020B0603020202020204" pitchFamily="34" charset="0"/>
              </a:rPr>
              <a:t>01.3-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Comercial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b="0" i="0" dirty="0">
                <a:effectLst/>
                <a:latin typeface="Trebuchet MS" panose="020B0603020202020204" pitchFamily="34" charset="0"/>
              </a:rPr>
              <a:t>É a área do Direito relacionada aos aspectos jurídicos do comércio. Ou seja: o profissional vai defender os interesses de empresários e seus negócios.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  <a:br>
              <a:rPr lang="pt-BR" sz="1200" b="0" i="0" dirty="0">
                <a:effectLst/>
                <a:latin typeface="Trebuchet MS" panose="020B0603020202020204" pitchFamily="34" charset="0"/>
              </a:rPr>
            </a:br>
            <a:r>
              <a:rPr lang="pt-BR" sz="2000" b="0" i="0" dirty="0">
                <a:effectLst/>
                <a:latin typeface="Trebuchet MS" panose="020B0603020202020204" pitchFamily="34" charset="0"/>
              </a:rPr>
              <a:t>Desse modo, entram na área abertura e fechamento de empresas, questões envolvendo marcas e patentes, processos de falência e recuperação judicial etc. Além disso, elaboração de contratos e estatutos também entram </a:t>
            </a:r>
            <a:r>
              <a:rPr lang="pt-BR" sz="2000" dirty="0">
                <a:latin typeface="Trebuchet MS" panose="020B0603020202020204" pitchFamily="34" charset="0"/>
              </a:rPr>
              <a:t>nesta área.</a:t>
            </a:r>
          </a:p>
          <a:p>
            <a:pPr algn="l" fontAlgn="base"/>
            <a:r>
              <a:rPr lang="pt-BR" dirty="0">
                <a:latin typeface="Trebuchet MS" panose="020B0603020202020204" pitchFamily="34" charset="0"/>
              </a:rPr>
              <a:t>...</a:t>
            </a:r>
          </a:p>
          <a:p>
            <a:pPr algn="l" fontAlgn="base"/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C45C522-0168-46AB-8050-98BE9F08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7897"/>
          </a:xfrm>
        </p:spPr>
        <p:txBody>
          <a:bodyPr>
            <a:normAutofit/>
          </a:bodyPr>
          <a:lstStyle/>
          <a:p>
            <a:r>
              <a:rPr lang="pt-BR" sz="3600" cap="small" dirty="0">
                <a:solidFill>
                  <a:srgbClr val="FFC000"/>
                </a:solidFill>
                <a:latin typeface="Arial Black" panose="020B0A04020102020204" pitchFamily="34" charset="0"/>
              </a:rPr>
              <a:t>Introdução ao Estudo do Direito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3876CC-6B21-441E-859C-8CE5D388A084}"/>
              </a:ext>
            </a:extLst>
          </p:cNvPr>
          <p:cNvSpPr txBox="1"/>
          <p:nvPr/>
        </p:nvSpPr>
        <p:spPr>
          <a:xfrm>
            <a:off x="251669" y="687897"/>
            <a:ext cx="11825101" cy="682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01- </a:t>
            </a:r>
            <a:r>
              <a:rPr lang="pt-BR" sz="2000" u="sng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Ramos do Direito</a:t>
            </a:r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pt-BR" sz="1200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1900" b="1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01.4- </a:t>
            </a:r>
            <a:r>
              <a:rPr lang="pt-BR" sz="1900" b="1" i="0" u="sng" cap="small" dirty="0">
                <a:solidFill>
                  <a:srgbClr val="FFFF00"/>
                </a:solidFill>
                <a:effectLst/>
                <a:latin typeface="Trebuchet MS" panose="020B0603020202020204" pitchFamily="34" charset="0"/>
              </a:rPr>
              <a:t>Direito Digital</a:t>
            </a:r>
            <a:br>
              <a:rPr lang="pt-BR" sz="1900" b="0" i="0" dirty="0">
                <a:effectLst/>
                <a:latin typeface="Trebuchet MS" panose="020B0603020202020204" pitchFamily="34" charset="0"/>
              </a:rPr>
            </a:br>
            <a:r>
              <a:rPr lang="pt-BR" sz="1900" dirty="0">
                <a:latin typeface="Trebuchet MS" panose="020B0603020202020204" pitchFamily="34" charset="0"/>
              </a:rPr>
              <a:t>O Direito Digital é um dos novos ramos do Direito. Após o Marco Civil da Internet, essa área se tornou um mercado crescente. Por isso, o advogado especialista em Direito Digital é um profissional bastante valorizado. Neste ramo de atuação, ele será responsável por questões jurídicas relacionadas à internet e à informática, as relações entre usuários e seus provedores, além de todo tipo de e-commerce e bancos.</a:t>
            </a:r>
          </a:p>
          <a:p>
            <a:pPr algn="l" fontAlgn="base"/>
            <a:r>
              <a:rPr lang="pt-BR" sz="1200" dirty="0"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1900" dirty="0">
                <a:solidFill>
                  <a:srgbClr val="FFFF00"/>
                </a:solidFill>
                <a:latin typeface="Trebuchet MS" panose="020B0603020202020204" pitchFamily="34" charset="0"/>
              </a:rPr>
              <a:t>01.5- </a:t>
            </a:r>
            <a:r>
              <a:rPr lang="pt-BR" sz="19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do Consumidor</a:t>
            </a:r>
            <a:br>
              <a:rPr lang="pt-BR" sz="1900" b="0" i="0" dirty="0">
                <a:effectLst/>
                <a:latin typeface="Trebuchet MS" panose="020B0603020202020204" pitchFamily="34" charset="0"/>
              </a:rPr>
            </a:br>
            <a:r>
              <a:rPr lang="pt-BR" sz="1900" dirty="0">
                <a:latin typeface="Trebuchet MS" panose="020B0603020202020204" pitchFamily="34" charset="0"/>
              </a:rPr>
              <a:t>Nesta área o advogado vai defender os interesses dos consumidores em relação aos contratos celebrados com seu fornecedores de bens e prestadores de serviços, seja por inadimplência dos fornecedores, seja em razão de defeitos nos bens ou serviços adquiridos. Para isso, deve conhecer à risca o Código de Defesa do Consumidor.</a:t>
            </a:r>
          </a:p>
          <a:p>
            <a:pPr algn="l" fontAlgn="base"/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1900" b="1" dirty="0">
                <a:solidFill>
                  <a:srgbClr val="FFFF00"/>
                </a:solidFill>
                <a:latin typeface="Trebuchet MS" panose="020B0603020202020204" pitchFamily="34" charset="0"/>
              </a:rPr>
              <a:t>01.6- </a:t>
            </a:r>
            <a:r>
              <a:rPr lang="pt-BR" sz="19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Contratual</a:t>
            </a:r>
            <a:br>
              <a:rPr lang="pt-BR" sz="1900" b="0" i="0" dirty="0">
                <a:effectLst/>
                <a:latin typeface="Trebuchet MS" panose="020B0603020202020204" pitchFamily="34" charset="0"/>
              </a:rPr>
            </a:br>
            <a:r>
              <a:rPr lang="pt-BR" sz="1900" dirty="0">
                <a:latin typeface="Trebuchet MS" panose="020B0603020202020204" pitchFamily="34" charset="0"/>
              </a:rPr>
              <a:t>Trata-se de uma especialização do Direito Civil. Nesta área do Direito, o profissional vai atuar na representação e no auxílio de pessoas físicas e jurídicas na elaboração e assinatura de contratos.</a:t>
            </a:r>
          </a:p>
          <a:p>
            <a:pPr algn="l" fontAlgn="base"/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  <a:br>
              <a:rPr lang="pt-BR" sz="1200" b="0" i="0" dirty="0">
                <a:effectLst/>
                <a:latin typeface="Trebuchet MS" panose="020B0603020202020204" pitchFamily="34" charset="0"/>
              </a:rPr>
            </a:br>
            <a:r>
              <a:rPr lang="pt-BR" sz="1900" b="1" dirty="0">
                <a:solidFill>
                  <a:srgbClr val="FFFF00"/>
                </a:solidFill>
                <a:latin typeface="Trebuchet MS" panose="020B0603020202020204" pitchFamily="34" charset="0"/>
              </a:rPr>
              <a:t>01.7- </a:t>
            </a:r>
            <a:r>
              <a:rPr lang="pt-BR" sz="19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Penal</a:t>
            </a:r>
            <a:br>
              <a:rPr lang="pt-BR" sz="1900" b="0" i="0" dirty="0">
                <a:effectLst/>
                <a:latin typeface="Trebuchet MS" panose="020B0603020202020204" pitchFamily="34" charset="0"/>
              </a:rPr>
            </a:br>
            <a:r>
              <a:rPr lang="pt-BR" sz="1900" dirty="0">
                <a:latin typeface="Trebuchet MS" panose="020B0603020202020204" pitchFamily="34" charset="0"/>
              </a:rPr>
              <a:t>O advogado criminalista, profissional do Direito Penal atuará na preparação de acusação e defesa em ações relativas a crimes e contravenções, tanto de pessoas físicas quanto jurídicas. Muito se modificou no Direito Penal ao longo da História do Direito. E um projeto de Novo Código Penal está em andamento.</a:t>
            </a:r>
          </a:p>
          <a:p>
            <a:pPr algn="l" fontAlgn="base"/>
            <a:r>
              <a:rPr lang="pt-BR" sz="1900" dirty="0">
                <a:latin typeface="Trebuchet MS" panose="020B0603020202020204" pitchFamily="34" charset="0"/>
              </a:rPr>
              <a:t>...</a:t>
            </a:r>
          </a:p>
          <a:p>
            <a:pPr algn="l" fontAlgn="base"/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6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C45C522-0168-46AB-8050-98BE9F08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9494"/>
          </a:xfrm>
        </p:spPr>
        <p:txBody>
          <a:bodyPr>
            <a:normAutofit/>
          </a:bodyPr>
          <a:lstStyle/>
          <a:p>
            <a:r>
              <a:rPr lang="pt-BR" sz="3600" cap="small" dirty="0">
                <a:solidFill>
                  <a:srgbClr val="FFC000"/>
                </a:solidFill>
                <a:latin typeface="Arial Black" panose="020B0A04020102020204" pitchFamily="34" charset="0"/>
              </a:rPr>
              <a:t>Introdução ao Estudo do Direito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3876CC-6B21-441E-859C-8CE5D388A084}"/>
              </a:ext>
            </a:extLst>
          </p:cNvPr>
          <p:cNvSpPr txBox="1"/>
          <p:nvPr/>
        </p:nvSpPr>
        <p:spPr>
          <a:xfrm>
            <a:off x="181207" y="799494"/>
            <a:ext cx="11829586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01- </a:t>
            </a:r>
            <a:r>
              <a:rPr lang="pt-BR" sz="2000" u="sng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Ramos do Direito</a:t>
            </a:r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pt-BR" sz="1200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2000" b="1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01.8- </a:t>
            </a:r>
            <a:r>
              <a:rPr lang="pt-BR" sz="2000" b="1" i="0" u="sng" cap="small" dirty="0">
                <a:solidFill>
                  <a:srgbClr val="FFFF00"/>
                </a:solidFill>
                <a:effectLst/>
                <a:latin typeface="Trebuchet MS" panose="020B0603020202020204" pitchFamily="34" charset="0"/>
              </a:rPr>
              <a:t>Direito Trabalhista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Nesta área o advogado representará pessoas ou empresas em ações e disputas que envolvam empregados e empregadores, além de questões sindicais (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Negociação e celebração de </a:t>
            </a:r>
            <a:r>
              <a:rPr lang="pt-B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ACT`s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CCT`s</a:t>
            </a:r>
            <a:r>
              <a:rPr lang="pt-BR" sz="2000" dirty="0">
                <a:latin typeface="Trebuchet MS" panose="020B0603020202020204" pitchFamily="34" charset="0"/>
              </a:rPr>
              <a:t>) e relacionadas à Previdência Social (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Apresentação de defesa na hipótese de emissão de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NFLD`s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e ou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AI`s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, contestação de decisão que transforme B-31 em B-91, etc.)</a:t>
            </a:r>
            <a:r>
              <a:rPr lang="pt-BR" sz="2000" dirty="0">
                <a:latin typeface="Trebuchet MS" panose="020B0603020202020204" pitchFamily="34" charset="0"/>
              </a:rPr>
              <a:t>.</a:t>
            </a:r>
          </a:p>
          <a:p>
            <a:pPr algn="l" fontAlgn="base"/>
            <a:r>
              <a:rPr lang="pt-BR" dirty="0"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01.9-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Tributário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profissional tributarista ficará responsável pelos princípios e normas referentes à arrecadação, às obrigações tributárias e às atribuições de órgãos fiscalizadores, bem como realizar a defesa do contribuinte no recolhimento de impostos.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01.10-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</a:t>
            </a:r>
            <a:r>
              <a:rPr lang="pt-BR" sz="2000" b="1" u="sng" cap="small" dirty="0" err="1">
                <a:solidFill>
                  <a:srgbClr val="FFFF00"/>
                </a:solidFill>
                <a:latin typeface="Trebuchet MS" panose="020B0603020202020204" pitchFamily="34" charset="0"/>
              </a:rPr>
              <a:t>Imobiliario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Direito Imobiliário abrange os mais diversos tipos de operações. E, inclusive, faz intercâmbio com outras áreas do Direito, como por exemplo o Direito de Família e Tributário. É, portanto, um ramo do direito privado responsável por regular as relações jurídicas decorrentes da propriedade de bens imóveis</a:t>
            </a:r>
            <a:r>
              <a:rPr lang="pt-BR" dirty="0">
                <a:latin typeface="Trebuchet MS" panose="020B0603020202020204" pitchFamily="34" charset="0"/>
              </a:rPr>
              <a:t>.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</a:p>
          <a:p>
            <a:pPr algn="l" fontAlgn="base"/>
            <a:br>
              <a:rPr lang="pt-BR" sz="1200" b="0" i="0" dirty="0">
                <a:effectLst/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...</a:t>
            </a:r>
          </a:p>
          <a:p>
            <a:pPr algn="l" fontAlgn="base"/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C45C522-0168-46AB-8050-98BE9F08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9494"/>
          </a:xfrm>
        </p:spPr>
        <p:txBody>
          <a:bodyPr>
            <a:normAutofit/>
          </a:bodyPr>
          <a:lstStyle/>
          <a:p>
            <a:r>
              <a:rPr lang="pt-BR" sz="3600" cap="small" dirty="0">
                <a:solidFill>
                  <a:srgbClr val="FFC000"/>
                </a:solidFill>
                <a:latin typeface="Arial Black" panose="020B0A04020102020204" pitchFamily="34" charset="0"/>
              </a:rPr>
              <a:t>Introdução ao Estudo do Direito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3876CC-6B21-441E-859C-8CE5D388A084}"/>
              </a:ext>
            </a:extLst>
          </p:cNvPr>
          <p:cNvSpPr txBox="1"/>
          <p:nvPr/>
        </p:nvSpPr>
        <p:spPr>
          <a:xfrm>
            <a:off x="247185" y="829909"/>
            <a:ext cx="1182958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01- </a:t>
            </a:r>
            <a:r>
              <a:rPr lang="pt-BR" sz="2000" u="sng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Ramos do Direito</a:t>
            </a:r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pt-BR" sz="1200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01.11-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Eleitoral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Direito Eleitoral é, como o próprio nome revela, a área do Direito que regula as relações jurídicas decorrentes dos processos eleitorais. E se baseia, então, sobremaneira, nas normas constitucionais sobre as competências e funções de cada ente federativo, além de outras normas reguladoras dos processos eleitorais. Embora fique em maior destaque nos anos eleitorais, é uma importante área de atuação na advocacia. </a:t>
            </a:r>
          </a:p>
          <a:p>
            <a:pPr algn="l" fontAlgn="base"/>
            <a:r>
              <a:rPr lang="pt-BR" dirty="0">
                <a:latin typeface="Trebuchet MS" panose="020B0603020202020204" pitchFamily="34" charset="0"/>
              </a:rPr>
              <a:t> </a:t>
            </a: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01.12-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Administrativo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Direito Administrativo é um ramo do Direito Público bastante clássico. Portanto, não é estranho ver profissionais atuantes nessa área do Direito. É, assim, o nicho de atuação da advocacia que trabalha com a regulamentação e as relações jurídicas decorrentes do exercício da Administração Pública. E possui, dessa forma, conexão com o Direito Constitucional. Dentro desta área, um dos temas que ganham destaque é o </a:t>
            </a:r>
            <a:r>
              <a:rPr lang="pt-BR" sz="2000" dirty="0" err="1">
                <a:latin typeface="Trebuchet MS" panose="020B0603020202020204" pitchFamily="34" charset="0"/>
              </a:rPr>
              <a:t>Compliance</a:t>
            </a:r>
            <a:r>
              <a:rPr lang="pt-BR" sz="2000" dirty="0">
                <a:latin typeface="Trebuchet MS" panose="020B0603020202020204" pitchFamily="34" charset="0"/>
              </a:rPr>
              <a:t>.</a:t>
            </a: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1200" b="0" i="0" dirty="0">
                <a:effectLst/>
                <a:latin typeface="Trebuchet MS" panose="020B0603020202020204" pitchFamily="34" charset="0"/>
              </a:rPr>
              <a:t> </a:t>
            </a:r>
          </a:p>
          <a:p>
            <a:pPr algn="l" fontAlgn="base"/>
            <a:br>
              <a:rPr lang="pt-BR" sz="1200" b="0" i="0" dirty="0">
                <a:effectLst/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...</a:t>
            </a:r>
          </a:p>
          <a:p>
            <a:pPr algn="l" fontAlgn="base"/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2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C45C522-0168-46AB-8050-98BE9F08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9494"/>
          </a:xfrm>
        </p:spPr>
        <p:txBody>
          <a:bodyPr>
            <a:normAutofit/>
          </a:bodyPr>
          <a:lstStyle/>
          <a:p>
            <a:r>
              <a:rPr lang="pt-BR" sz="3600" cap="small" dirty="0">
                <a:solidFill>
                  <a:srgbClr val="FFC000"/>
                </a:solidFill>
                <a:latin typeface="Arial Black" panose="020B0A04020102020204" pitchFamily="34" charset="0"/>
              </a:rPr>
              <a:t>Introdução ao Estudo do Direito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3876CC-6B21-441E-859C-8CE5D388A084}"/>
              </a:ext>
            </a:extLst>
          </p:cNvPr>
          <p:cNvSpPr txBox="1"/>
          <p:nvPr/>
        </p:nvSpPr>
        <p:spPr>
          <a:xfrm>
            <a:off x="247185" y="829909"/>
            <a:ext cx="11829586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01- </a:t>
            </a:r>
            <a:r>
              <a:rPr lang="pt-BR" sz="2000" u="sng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Ramos do Direito</a:t>
            </a:r>
            <a:r>
              <a:rPr lang="pt-BR" sz="2000" cap="small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pt-BR" sz="1200" dirty="0">
              <a:latin typeface="Trebuchet MS" panose="020B0603020202020204" pitchFamily="34" charset="0"/>
            </a:endParaRPr>
          </a:p>
          <a:p>
            <a:pPr algn="l" fontAlgn="base"/>
            <a:r>
              <a:rPr lang="pt-BR" sz="2000" b="1" dirty="0">
                <a:solidFill>
                  <a:srgbClr val="FFFF00"/>
                </a:solidFill>
                <a:latin typeface="Trebuchet MS" panose="020B0603020202020204" pitchFamily="34" charset="0"/>
              </a:rPr>
              <a:t>01.13-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Médico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Direito médico é a área do Direito que regula juridicamente os direitos e deveres decorrentes da relação entre pacientes e médicos, laboratórios de análise clínica, hospitais, bem como as indicações de atuação em procedimentos de emergência e urgência, com destaque para as resoluções do Conselho Federal de Medicina. E tem, assim, ganhado destaque entre as áreas do Direito, sobretudo quando se trata de danos morais ou de falhas em atendimento que geram consequências graves. </a:t>
            </a:r>
          </a:p>
          <a:p>
            <a:pPr algn="l" fontAlgn="base"/>
            <a:endParaRPr lang="pt-BR" sz="1200" dirty="0">
              <a:solidFill>
                <a:srgbClr val="FFFF00"/>
              </a:solidFill>
              <a:latin typeface="Trebuchet MS" panose="020B0603020202020204" pitchFamily="34" charset="0"/>
            </a:endParaRPr>
          </a:p>
          <a:p>
            <a:pPr algn="l" fontAlgn="base"/>
            <a:r>
              <a:rPr lang="pt-BR" sz="2000" dirty="0">
                <a:solidFill>
                  <a:srgbClr val="FFFF00"/>
                </a:solidFill>
                <a:latin typeface="Trebuchet MS" panose="020B0603020202020204" pitchFamily="34" charset="0"/>
              </a:rPr>
              <a:t>01.14- </a:t>
            </a:r>
            <a:r>
              <a:rPr lang="pt-BR" sz="2000" b="1" u="sng" cap="small" dirty="0">
                <a:solidFill>
                  <a:srgbClr val="FFFF00"/>
                </a:solidFill>
                <a:latin typeface="Trebuchet MS" panose="020B0603020202020204" pitchFamily="34" charset="0"/>
              </a:rPr>
              <a:t>Direito Previdenciário</a:t>
            </a:r>
            <a:br>
              <a:rPr lang="pt-BR" sz="2000" b="0" i="0" dirty="0">
                <a:effectLst/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Direito Previdenciário é uma das áreas do Direito em ascensão e que pode crescer ainda mais nos próximos meses. Afinal, a Reforma da Previdência, está em votação e deve ser colocada em prática em breve. Isto deve gerar, então, diversas modificações no acesso aos benefícios previdenciários, motivo pelo qual os advogados previdenciários devem ser demandados.</a:t>
            </a:r>
            <a:br>
              <a:rPr lang="pt-BR" sz="1200" dirty="0">
                <a:latin typeface="Trebuchet MS" panose="020B0603020202020204" pitchFamily="34" charset="0"/>
              </a:rPr>
            </a:br>
            <a:r>
              <a:rPr lang="pt-BR" sz="1200" dirty="0">
                <a:latin typeface="Trebuchet MS" panose="020B0603020202020204" pitchFamily="34" charset="0"/>
              </a:rPr>
              <a:t> </a:t>
            </a:r>
            <a:br>
              <a:rPr lang="pt-BR" sz="12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Além disso, uma tendência entre as áreas do Direito vem sendo o aumento do interesse pelo empreendedorismo. A visão de que o escritório é sim uma empresa e que, por isso, precisa receber atenção não somente na parte jurídica, mas em assuntos como marketing, vendas, recursos humanos, gestão de caixa etc. é cada vez maior.</a:t>
            </a:r>
          </a:p>
          <a:p>
            <a:pPr algn="l" fontAlgn="base"/>
            <a:r>
              <a:rPr lang="pt-BR" dirty="0"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01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D3A01C-E8E5-47BB-8FE6-E2BDFCEB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92" y="1255059"/>
            <a:ext cx="8083216" cy="45170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1EDFEBC-5E7D-4322-91DE-5354FF8A9E23}"/>
              </a:ext>
            </a:extLst>
          </p:cNvPr>
          <p:cNvSpPr/>
          <p:nvPr/>
        </p:nvSpPr>
        <p:spPr>
          <a:xfrm>
            <a:off x="2054392" y="6107184"/>
            <a:ext cx="8083216" cy="51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latin typeface="Arial Black" panose="020B0A04020102020204" pitchFamily="34" charset="0"/>
              </a:rPr>
              <a:t>Dúvidas ???</a:t>
            </a:r>
          </a:p>
        </p:txBody>
      </p:sp>
    </p:spTree>
    <p:extLst>
      <p:ext uri="{BB962C8B-B14F-4D97-AF65-F5344CB8AC3E}">
        <p14:creationId xmlns:p14="http://schemas.microsoft.com/office/powerpoint/2010/main" val="21248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1072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Trebuchet MS</vt:lpstr>
      <vt:lpstr>Office Theme</vt:lpstr>
      <vt:lpstr>Introdução ao Estudo do Direito</vt:lpstr>
      <vt:lpstr>Introdução ao Estudo do Direito   </vt:lpstr>
      <vt:lpstr>Introdução ao Estudo do Direito   </vt:lpstr>
      <vt:lpstr>Introdução ao Estudo do Direito   </vt:lpstr>
      <vt:lpstr>Introdução ao Estudo do Direito   </vt:lpstr>
      <vt:lpstr>Introdução ao Estudo do Direito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Estudo do Direito</dc:title>
  <dc:creator>Francisco Valdece Ferreira de Sousa</dc:creator>
  <cp:lastModifiedBy>Francisco Valdece Ferreira de Sousa</cp:lastModifiedBy>
  <cp:revision>4</cp:revision>
  <dcterms:created xsi:type="dcterms:W3CDTF">2021-08-24T23:25:18Z</dcterms:created>
  <dcterms:modified xsi:type="dcterms:W3CDTF">2021-08-31T21:20:01Z</dcterms:modified>
</cp:coreProperties>
</file>