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Thin"/>
      <p:regular r:id="rId29"/>
      <p:bold r:id="rId30"/>
      <p:italic r:id="rId31"/>
      <p:boldItalic r:id="rId32"/>
    </p:embeddedFont>
    <p:embeddedFont>
      <p:font typeface="Roboto Medium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Roboto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Light-bold.fntdata"/><Relationship Id="rId41" Type="http://schemas.openxmlformats.org/officeDocument/2006/relationships/font" Target="fonts/RobotoLight-regular.fntdata"/><Relationship Id="rId22" Type="http://schemas.openxmlformats.org/officeDocument/2006/relationships/slide" Target="slides/slide17.xml"/><Relationship Id="rId44" Type="http://schemas.openxmlformats.org/officeDocument/2006/relationships/font" Target="fonts/RobotoLight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Ligh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Thi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Thin-italic.fntdata"/><Relationship Id="rId30" Type="http://schemas.openxmlformats.org/officeDocument/2006/relationships/font" Target="fonts/RobotoThin-bold.fntdata"/><Relationship Id="rId11" Type="http://schemas.openxmlformats.org/officeDocument/2006/relationships/slide" Target="slides/slide6.xml"/><Relationship Id="rId33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32" Type="http://schemas.openxmlformats.org/officeDocument/2006/relationships/font" Target="fonts/RobotoThin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edium-italic.fntdata"/><Relationship Id="rId12" Type="http://schemas.openxmlformats.org/officeDocument/2006/relationships/slide" Target="slides/slide7.xml"/><Relationship Id="rId34" Type="http://schemas.openxmlformats.org/officeDocument/2006/relationships/font" Target="fonts/RobotoMedium-bold.fntdata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d8de194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3d8de194b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33d8de194b_1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ac7f3063_1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05ac7f3063_1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05ac7f3063_1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62f947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62f947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762f9475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762f947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762f9475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762f9475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762f9475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762f9475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762f9475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762f9475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7879209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787920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76f1d46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76f1d46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5ac7f3063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5ac7f3063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5ac7f3063_1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05ac7f3063_1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05ac7f3063_1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d8de194b_1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3d8de194b_1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3d8de194b_1_9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5ac7f306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5ac7f306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c7f306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c7f306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76fabc7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76fabc7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59d8d25d9_3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059d8d25d9_3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059d8d25d9_3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5ac7f306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5ac7f306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ac7f306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5ac7f306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ac7f306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ac7f306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ac7f306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ac7f306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ac7f3063_1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05ac7f3063_1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5ac7f3063_1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ac7f3063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ac7f3063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ac7f3063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5ac7f3063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1">
  <p:cSld name="Title + Section 1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INTRODUÇÃO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2"/>
          <p:cNvCxnSpPr/>
          <p:nvPr/>
        </p:nvCxnSpPr>
        <p:spPr>
          <a:xfrm>
            <a:off x="395206" y="1201810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2"/>
          <p:cNvSpPr txBox="1"/>
          <p:nvPr/>
        </p:nvSpPr>
        <p:spPr>
          <a:xfrm>
            <a:off x="1996442" y="924450"/>
            <a:ext cx="1484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CARACTERÍSTICAS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699679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FUNCIONAMENTO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530091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APLICAÇÃO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2">
  <p:cSld name="Title + Section 1_1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cxnSp>
        <p:nvCxnSpPr>
          <p:cNvPr id="22" name="Google Shape;22;p3"/>
          <p:cNvCxnSpPr/>
          <p:nvPr/>
        </p:nvCxnSpPr>
        <p:spPr>
          <a:xfrm>
            <a:off x="2047431" y="1201810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INTRODUÇÃO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1996442" y="924450"/>
            <a:ext cx="1484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CARACTERÍSTICAS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3699679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FUNCIONAMENTO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530091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APLICAÇÃO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3">
  <p:cSld name="Title + Section 1_1_1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>
            <a:off x="3699681" y="1201810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INTRODUÇÃO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1996442" y="924450"/>
            <a:ext cx="1484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CARACTERÍSTICAS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3699679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FUNCIONAMENTO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530091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APLICAÇÃO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ection 4">
  <p:cSld name="Title + Section 1_1_1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>
            <a:off x="5300931" y="1201810"/>
            <a:ext cx="1382400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rtl="0" algn="ctr">
              <a:spcBef>
                <a:spcPts val="0"/>
              </a:spcBef>
              <a:buNone/>
              <a:defRPr i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39520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INTRODUÇÃO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1996442" y="924450"/>
            <a:ext cx="1484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CARACTERÍSTICAS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3699679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2AAB4"/>
                </a:solidFill>
              </a:rPr>
              <a:t>FUNCIONAMENTO</a:t>
            </a:r>
            <a:endParaRPr sz="800">
              <a:solidFill>
                <a:srgbClr val="92AA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5300916" y="924455"/>
            <a:ext cx="138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APLICAÇÃO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+ Number">
  <p:cSld name="Blank_1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221200" y="914399"/>
            <a:ext cx="495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1pPr>
            <a:lvl2pPr indent="0" lvl="1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2pPr>
            <a:lvl3pPr indent="0" lvl="2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3pPr>
            <a:lvl4pPr indent="0" lvl="3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4pPr>
            <a:lvl5pPr indent="0" lvl="4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5pPr>
            <a:lvl6pPr indent="0" lvl="5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6pPr>
            <a:lvl7pPr indent="0" lvl="6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7pPr>
            <a:lvl8pPr indent="0" lvl="7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8pPr>
            <a:lvl9pPr indent="0" lvl="8" marL="0" rtl="0">
              <a:spcBef>
                <a:spcPts val="0"/>
              </a:spcBef>
              <a:buNone/>
              <a:defRPr i="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+ Title + Number">
  <p:cSld name="Blank_1_1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395200" y="430005"/>
            <a:ext cx="84228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  <a:defRPr b="0" i="0" sz="1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216825" y="900900"/>
            <a:ext cx="491700" cy="48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28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281021"/>
            <a:ext cx="9144000" cy="90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395130" y="42407"/>
            <a:ext cx="3810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B6C6CC"/>
                </a:solidFill>
                <a:latin typeface="Roboto Light"/>
                <a:ea typeface="Roboto Light"/>
                <a:cs typeface="Roboto Light"/>
                <a:sym typeface="Roboto Light"/>
              </a:rPr>
              <a:t>SHA-256</a:t>
            </a:r>
            <a:endParaRPr b="0" i="0" sz="900">
              <a:solidFill>
                <a:srgbClr val="B6C6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4893705" y="42407"/>
            <a:ext cx="3810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900">
                <a:solidFill>
                  <a:srgbClr val="B6C6CC"/>
                </a:solidFill>
                <a:latin typeface="Roboto Light"/>
                <a:ea typeface="Roboto Light"/>
                <a:cs typeface="Roboto Light"/>
                <a:sym typeface="Roboto Light"/>
              </a:rPr>
              <a:t>Igor Rocha, Marcus Vinicius, Maira Gomes, Isaac Nascimento</a:t>
            </a:r>
            <a:endParaRPr sz="900">
              <a:solidFill>
                <a:srgbClr val="B6C6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218289" y="903850"/>
            <a:ext cx="486000" cy="486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189263" y="1009888"/>
            <a:ext cx="54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ndersbrownworth.com/blockchain/hash" TargetMode="External"/><Relationship Id="rId4" Type="http://schemas.openxmlformats.org/officeDocument/2006/relationships/hyperlink" Target="https://www.dcode.fr/sha256-hash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 rot="-2700000">
            <a:off x="7134611" y="202429"/>
            <a:ext cx="3573379" cy="4203267"/>
          </a:xfrm>
          <a:custGeom>
            <a:rect b="b" l="l" r="r" t="t"/>
            <a:pathLst>
              <a:path extrusionOk="0" h="5604356" w="476450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/>
          <p:nvPr/>
        </p:nvSpPr>
        <p:spPr>
          <a:xfrm rot="-2700000">
            <a:off x="4728354" y="-1539969"/>
            <a:ext cx="3079938" cy="3079938"/>
          </a:xfrm>
          <a:custGeom>
            <a:rect b="b" l="l" r="r" t="t"/>
            <a:pathLst>
              <a:path extrusionOk="0" h="4106584" w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9"/>
          <p:cNvSpPr/>
          <p:nvPr/>
        </p:nvSpPr>
        <p:spPr>
          <a:xfrm rot="-2700000">
            <a:off x="402460" y="4185754"/>
            <a:ext cx="1915492" cy="1915493"/>
          </a:xfrm>
          <a:custGeom>
            <a:rect b="b" l="l" r="r" t="t"/>
            <a:pathLst>
              <a:path extrusionOk="0" h="2553991" w="2553990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/>
          <p:nvPr/>
        </p:nvSpPr>
        <p:spPr>
          <a:xfrm rot="-2700000">
            <a:off x="-851494" y="2781536"/>
            <a:ext cx="1919557" cy="2225831"/>
          </a:xfrm>
          <a:custGeom>
            <a:rect b="b" l="l" r="r" t="t"/>
            <a:pathLst>
              <a:path extrusionOk="0" h="2967775" w="2559410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/>
          <p:nvPr/>
        </p:nvSpPr>
        <p:spPr>
          <a:xfrm rot="-2700000">
            <a:off x="5836908" y="3742284"/>
            <a:ext cx="2833806" cy="2726689"/>
          </a:xfrm>
          <a:custGeom>
            <a:rect b="b" l="l" r="r" t="t"/>
            <a:pathLst>
              <a:path extrusionOk="0" h="3635585" w="3778408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/>
          <p:nvPr/>
        </p:nvSpPr>
        <p:spPr>
          <a:xfrm rot="-2700000">
            <a:off x="604994" y="-1465452"/>
            <a:ext cx="4779576" cy="7384259"/>
          </a:xfrm>
          <a:custGeom>
            <a:rect b="b" l="l" r="r" t="t"/>
            <a:pathLst>
              <a:path extrusionOk="0" h="9851811" w="6376737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92100" rotWithShape="0" algn="t">
              <a:srgbClr val="000000">
                <a:alpha val="4470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619650" y="1868900"/>
            <a:ext cx="5525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SHA-256</a:t>
            </a:r>
            <a:endParaRPr b="0" i="0" sz="3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1588500" y="3392450"/>
            <a:ext cx="3587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2021.2</a:t>
            </a:r>
            <a:endParaRPr b="0" i="0" sz="1800" u="none" cap="none" strike="noStrike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1036650" y="2571750"/>
            <a:ext cx="4800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Igor Rocha, Marcus Vinicius, Maira Gomes</a:t>
            </a: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Isaac Nascimento</a:t>
            </a: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2772654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14477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73681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2278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-39304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49200" y="2281348"/>
            <a:ext cx="4520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Funcionamento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7" name="Google Shape;147;p18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</a:t>
            </a:r>
            <a:endParaRPr/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878925" y="1609300"/>
            <a:ext cx="52611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Converter em binário;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Fazer o padding;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 1;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Acrescentar 0;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Tamanho do vetor;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Separar em palavras de 32 bits;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Operações não lineares;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250" y="1877850"/>
            <a:ext cx="5101850" cy="24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878925" y="1380150"/>
            <a:ext cx="52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Variáveis</a:t>
            </a: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iniciais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37" y="2011518"/>
            <a:ext cx="5101851" cy="2041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887" y="2514450"/>
            <a:ext cx="4558550" cy="18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5">
            <a:alphaModFix/>
          </a:blip>
          <a:srcRect b="0" l="1011" r="19338" t="0"/>
          <a:stretch/>
        </p:blipFill>
        <p:spPr>
          <a:xfrm>
            <a:off x="4059375" y="2999175"/>
            <a:ext cx="3780801" cy="18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878925" y="1380150"/>
            <a:ext cx="52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Variáveis iniciais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00" y="1843325"/>
            <a:ext cx="4988701" cy="19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9450" y="2292945"/>
            <a:ext cx="5261101" cy="209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 rotWithShape="1">
          <a:blip r:embed="rId5">
            <a:alphaModFix/>
          </a:blip>
          <a:srcRect b="0" l="494" r="23355" t="0"/>
          <a:stretch/>
        </p:blipFill>
        <p:spPr>
          <a:xfrm>
            <a:off x="4490875" y="2785050"/>
            <a:ext cx="4205574" cy="21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 funções</a:t>
            </a:r>
            <a:endParaRPr/>
          </a:p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878925" y="1380150"/>
            <a:ext cx="52611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Operações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XOR;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OR;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AND;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Funções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Rotate;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Shift;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075" y="1505675"/>
            <a:ext cx="4907825" cy="166702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200" y="3298229"/>
            <a:ext cx="5895974" cy="1665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Finalização</a:t>
            </a:r>
            <a:endParaRPr/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878925" y="1616150"/>
            <a:ext cx="52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Transformar cada palavra em hexa.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313" y="2229897"/>
            <a:ext cx="5519376" cy="21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Apenas uma via</a:t>
            </a:r>
            <a:endParaRPr/>
          </a:p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878925" y="1609300"/>
            <a:ext cx="5261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Operação de shift: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 = 1011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 &gt;&gt;&gt; 2 = 0010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25" y="2935250"/>
            <a:ext cx="5751950" cy="17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Hash vazio</a:t>
            </a:r>
            <a:endParaRPr/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38" y="1809999"/>
            <a:ext cx="7819927" cy="28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878925" y="1609300"/>
            <a:ext cx="5261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https://andersbrownworth.com/blockchain/hash</a:t>
            </a:r>
            <a:endParaRPr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https://www.dcode.fr/sha256-hash</a:t>
            </a:r>
            <a:endParaRPr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2772654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14477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473681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2278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-39304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549200" y="2281348"/>
            <a:ext cx="4520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Aplicação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8" name="Google Shape;228;p27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2772654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1447727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473681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227827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-393047" y="0"/>
            <a:ext cx="549934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549200" y="2281348"/>
            <a:ext cx="4520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Introdução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7" name="Google Shape;77;p10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Blockchain</a:t>
            </a:r>
            <a:endParaRPr/>
          </a:p>
        </p:txBody>
      </p:sp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878925" y="1609300"/>
            <a:ext cx="52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878925" y="1609300"/>
            <a:ext cx="52611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6 parâmetros impostos pelo protocolo: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1°- Versão: número da versão do software Bitcoin;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2°- Hash do bloco anterior: referência ao hash do bloco anterior;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3°- Raiz de Merkle: um hash representativo das transações incluídas no bloco;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4°- Registro de data e hora: o horário em que o bloco foi criado;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5°- Target: algoritmo de prova de trabalho para o bloco;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6°- Nonce: a variável usada no processo de prova de trabalho.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Blockchain</a:t>
            </a:r>
            <a:endParaRPr/>
          </a:p>
        </p:txBody>
      </p:sp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878925" y="1609300"/>
            <a:ext cx="5261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 Bitcoin, o SHA-256 é usado para processo de mineração (criação de bitcoins), mas também no processo de geração endereços de bitcoin. Isso se deve ao alto nível de segurança que oferece.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aplicações</a:t>
            </a:r>
            <a:endParaRPr/>
          </a:p>
        </p:txBody>
      </p:sp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0" name="Google Shape;250;p30"/>
          <p:cNvSpPr txBox="1"/>
          <p:nvPr/>
        </p:nvSpPr>
        <p:spPr>
          <a:xfrm>
            <a:off x="878925" y="1609300"/>
            <a:ext cx="52611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Validação de senhas;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Antivírus;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Assinaturas digitais;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Verificação de integridade de dados;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Indexação de dados para busca;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Prova de conhecimento de segredo.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 rot="-2700000">
            <a:off x="7134012" y="203598"/>
            <a:ext cx="3571155" cy="4200651"/>
          </a:xfrm>
          <a:custGeom>
            <a:rect b="b" l="l" r="r" t="t"/>
            <a:pathLst>
              <a:path extrusionOk="0" h="5604356" w="476450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1"/>
          <p:cNvSpPr/>
          <p:nvPr/>
        </p:nvSpPr>
        <p:spPr>
          <a:xfrm rot="-2700000">
            <a:off x="4727957" y="-1539010"/>
            <a:ext cx="3078021" cy="3078021"/>
          </a:xfrm>
          <a:custGeom>
            <a:rect b="b" l="l" r="r" t="t"/>
            <a:pathLst>
              <a:path extrusionOk="0" h="4106584" w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1"/>
          <p:cNvSpPr/>
          <p:nvPr/>
        </p:nvSpPr>
        <p:spPr>
          <a:xfrm rot="-2700000">
            <a:off x="402214" y="4186350"/>
            <a:ext cx="1914300" cy="1914301"/>
          </a:xfrm>
          <a:custGeom>
            <a:rect b="b" l="l" r="r" t="t"/>
            <a:pathLst>
              <a:path extrusionOk="0" h="2553991" w="2553990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1"/>
          <p:cNvSpPr/>
          <p:nvPr/>
        </p:nvSpPr>
        <p:spPr>
          <a:xfrm rot="-2700000">
            <a:off x="-851809" y="2782162"/>
            <a:ext cx="1918363" cy="2224446"/>
          </a:xfrm>
          <a:custGeom>
            <a:rect b="b" l="l" r="r" t="t"/>
            <a:pathLst>
              <a:path extrusionOk="0" h="2967775" w="2559410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1"/>
          <p:cNvSpPr/>
          <p:nvPr/>
        </p:nvSpPr>
        <p:spPr>
          <a:xfrm rot="-2700000">
            <a:off x="5836567" y="3743156"/>
            <a:ext cx="2832042" cy="2724992"/>
          </a:xfrm>
          <a:custGeom>
            <a:rect b="b" l="l" r="r" t="t"/>
            <a:pathLst>
              <a:path extrusionOk="0" h="3635585" w="3778408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1"/>
          <p:cNvSpPr/>
          <p:nvPr/>
        </p:nvSpPr>
        <p:spPr>
          <a:xfrm rot="-2700000">
            <a:off x="604994" y="-1465452"/>
            <a:ext cx="4779576" cy="7384259"/>
          </a:xfrm>
          <a:custGeom>
            <a:rect b="b" l="l" r="r" t="t"/>
            <a:pathLst>
              <a:path extrusionOk="0" h="9851811" w="6376737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92100" rotWithShape="0" algn="t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682050" y="2362475"/>
            <a:ext cx="5525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Obrigado pela atenção!</a:t>
            </a:r>
            <a:endParaRPr b="0" i="0" sz="3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SHA-256?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878925" y="1609300"/>
            <a:ext cx="5261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Uma das variantes do SHA-2, onde o 256 é referente ao número de bits que são utilizados na memória do computador.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Surgimento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1" name="Google Shape;91;p12"/>
          <p:cNvSpPr txBox="1"/>
          <p:nvPr/>
        </p:nvSpPr>
        <p:spPr>
          <a:xfrm>
            <a:off x="878925" y="1609300"/>
            <a:ext cx="5261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Este algoritmo criptográfico foi desenvolvido pelo Agência de Segurança Nacional dos Estados Unidos (NSA) e do Instituto Nacional de Padrões e Tecnologia (NIST) alguns anos depois do primeiro protocolo SHA, que surgiu em 1993.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78925" y="1609300"/>
            <a:ext cx="5261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Seu objetivo é gerar hashes ou códigos exclusivos com base em um padrão com o qual documentos ou dados do computador possam ser protegidos contra qualquer agente externo que deseje modificá-los.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Impressão digitais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878925" y="1609300"/>
            <a:ext cx="5261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 impressão digital é um identificador das pessoas, onde cada um tem a sua impressão digital.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Como identificar documentos digitais? Podemos através do Hash, a “impressão digital” dos arquivos digitais!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5649155" y="0"/>
            <a:ext cx="3494845" cy="5143500"/>
          </a:xfrm>
          <a:custGeom>
            <a:rect b="b" l="l" r="r" t="t"/>
            <a:pathLst>
              <a:path extrusionOk="0" h="6858000" w="4659793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4548277" y="0"/>
            <a:ext cx="4595723" cy="5143500"/>
          </a:xfrm>
          <a:custGeom>
            <a:rect b="b" l="l" r="r" t="t"/>
            <a:pathLst>
              <a:path extrusionOk="0" h="6858000" w="6127631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2772654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4477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473681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6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22782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dk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-393047" y="0"/>
            <a:ext cx="5499300" cy="5143500"/>
          </a:xfrm>
          <a:prstGeom prst="homePlate">
            <a:avLst>
              <a:gd fmla="val 33396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549200" y="2281348"/>
            <a:ext cx="4520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Características</a:t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9" name="Google Shape;119;p15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gerais</a:t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878925" y="1609300"/>
            <a:ext cx="52611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 algoritmo sempre gera um código hexadecimal de 64 caracteres;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Utilizado em checagem de passagem e armazenamento de senhas;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 algoritmo não é fechado - Código aberto e disponível para análise;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Funciona com qualquer tipo de documento, inclusive com vídeos, áudios, etc.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95206" y="429988"/>
            <a:ext cx="8422800" cy="32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</a:t>
            </a:r>
            <a:r>
              <a:rPr lang="pt-BR"/>
              <a:t>caracteristicas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189275" y="924449"/>
            <a:ext cx="543900" cy="45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878925" y="1609300"/>
            <a:ext cx="52611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Mão única: Não é possível descobrir o documento através do Hash;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 mesmo elemento sempre gera o mesmo Hash;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Qualquer mudança mínima no documento, altera o Hash por completo;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Deve suportar colisões;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pt-BR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 cálculo do Hash deve ser de retorno rápido;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