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0" r:id="rId2"/>
    <p:sldId id="271" r:id="rId3"/>
    <p:sldId id="272" r:id="rId4"/>
    <p:sldId id="273" r:id="rId5"/>
    <p:sldId id="274" r:id="rId6"/>
    <p:sldId id="278" r:id="rId7"/>
    <p:sldId id="276" r:id="rId8"/>
    <p:sldId id="277" r:id="rId9"/>
    <p:sldId id="279" r:id="rId10"/>
    <p:sldId id="256" r:id="rId11"/>
    <p:sldId id="269" r:id="rId12"/>
    <p:sldId id="257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2-UESC\Semestre4\SistemasDaInformacao\Igor%20Lima%20Rocha%20-%20EXERCICIOS-%20ANALISE-SISTEMAS-INFORMACAO_v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2-UESC\Semestre4\SistemasDaInformacao\Igor%20Lima%20Rocha%20-%20EXERCICIOS-%20ANALISE-SISTEMAS-INFORMACAO_v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2-UESC\Semestre4\SistemasDaInformacao\Igor%20Lima%20Rocha%20-%20EXERCICIOS-%20ANALISE-SISTEMAS-INFORMACAO_v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2-UESC\Semestre4\SistemasDaInformacao\Igor%20Lima%20Rocha%20-%20EXERCICIOS-%20ANALISE-SISTEMAS-INFORMACAO_v1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2-UESC\Semestre4\SistemasDaInformacao\Igor%20Lima%20Rocha%20-%20EXERCICIOS-%20ANALISE-SISTEMAS-INFORMACAO_v1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2-UESC\Semestre4\SistemasDaInformacao\Igor%20Lima%20Rocha%20-%20EXERCICIOS-%20ANALISE-SISTEMAS-INFORMACAO_v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2-UESC\Semestre4\SistemasDaInformacao\Igor%20Lima%20Rocha%20-%20EXERCICIOS-%20ANALISE-SISTEMAS-INFORMACAO_v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2-UESC\Semestre4\SistemasDaInformacao\Igor%20Lima%20Rocha%20-%20EXERCICIOS-%20ANALISE-SISTEMAS-INFORMACAO_v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2-UESC\Semestre4\SistemasDaInformacao\Igor%20Lima%20Rocha%20-%20EXERCICIOS-%20ANALISE-SISTEMAS-INFORMACAO_v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2-UESC\Semestre4\SistemasDaInformacao\Igor%20Lima%20Rocha%20-%20EXERCICIOS-%20ANALISE-SISTEMAS-INFORMACAO_v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2-UESC\Semestre4\SistemasDaInformacao\Igor%20Lima%20Rocha%20-%20EXERCICIOS-%20ANALISE-SISTEMAS-INFORMACAO_v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2-UESC\Semestre4\SistemasDaInformacao\Igor%20Lima%20Rocha%20-%20EXERCICIOS-%20ANALISE-SISTEMAS-INFORMACAO_v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2-UESC\Semestre4\SistemasDaInformacao\Igor%20Lima%20Rocha%20-%20EXERCICIOS-%20ANALISE-SISTEMAS-INFORMACAO_v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Aplicativo  orçamento doméstico para smarphone</a:t>
            </a:r>
          </a:p>
        </c:rich>
      </c:tx>
      <c:layout>
        <c:manualLayout>
          <c:xMode val="edge"/>
          <c:yMode val="edge"/>
          <c:x val="0.16055555555555553"/>
          <c:y val="4.62962962962962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yVal>
            <c:numRef>
              <c:f>Exercício!$C$5:$C$57</c:f>
              <c:numCache>
                <c:formatCode>General</c:formatCode>
                <c:ptCount val="5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5</c:v>
                </c:pt>
                <c:pt idx="7">
                  <c:v>4</c:v>
                </c:pt>
                <c:pt idx="8">
                  <c:v>3</c:v>
                </c:pt>
                <c:pt idx="9">
                  <c:v>3</c:v>
                </c:pt>
                <c:pt idx="10">
                  <c:v>6</c:v>
                </c:pt>
                <c:pt idx="11">
                  <c:v>2</c:v>
                </c:pt>
                <c:pt idx="12">
                  <c:v>3</c:v>
                </c:pt>
                <c:pt idx="13">
                  <c:v>6</c:v>
                </c:pt>
                <c:pt idx="14">
                  <c:v>5</c:v>
                </c:pt>
                <c:pt idx="15">
                  <c:v>2</c:v>
                </c:pt>
                <c:pt idx="16">
                  <c:v>5</c:v>
                </c:pt>
                <c:pt idx="17">
                  <c:v>5</c:v>
                </c:pt>
                <c:pt idx="18">
                  <c:v>1</c:v>
                </c:pt>
                <c:pt idx="19">
                  <c:v>4</c:v>
                </c:pt>
                <c:pt idx="20">
                  <c:v>3</c:v>
                </c:pt>
                <c:pt idx="21">
                  <c:v>4</c:v>
                </c:pt>
                <c:pt idx="22">
                  <c:v>3</c:v>
                </c:pt>
                <c:pt idx="23">
                  <c:v>3</c:v>
                </c:pt>
                <c:pt idx="24">
                  <c:v>1</c:v>
                </c:pt>
                <c:pt idx="25">
                  <c:v>2</c:v>
                </c:pt>
                <c:pt idx="26">
                  <c:v>3</c:v>
                </c:pt>
                <c:pt idx="27">
                  <c:v>5</c:v>
                </c:pt>
                <c:pt idx="28">
                  <c:v>6</c:v>
                </c:pt>
                <c:pt idx="29">
                  <c:v>5</c:v>
                </c:pt>
                <c:pt idx="30">
                  <c:v>2</c:v>
                </c:pt>
                <c:pt idx="31">
                  <c:v>6</c:v>
                </c:pt>
                <c:pt idx="32">
                  <c:v>4</c:v>
                </c:pt>
                <c:pt idx="33">
                  <c:v>6</c:v>
                </c:pt>
                <c:pt idx="34">
                  <c:v>5</c:v>
                </c:pt>
                <c:pt idx="35">
                  <c:v>1</c:v>
                </c:pt>
                <c:pt idx="36">
                  <c:v>3</c:v>
                </c:pt>
                <c:pt idx="37">
                  <c:v>5</c:v>
                </c:pt>
                <c:pt idx="38">
                  <c:v>5</c:v>
                </c:pt>
                <c:pt idx="39">
                  <c:v>4</c:v>
                </c:pt>
                <c:pt idx="40">
                  <c:v>1</c:v>
                </c:pt>
                <c:pt idx="41">
                  <c:v>3</c:v>
                </c:pt>
                <c:pt idx="42">
                  <c:v>6</c:v>
                </c:pt>
                <c:pt idx="43">
                  <c:v>4</c:v>
                </c:pt>
                <c:pt idx="44">
                  <c:v>1</c:v>
                </c:pt>
                <c:pt idx="45">
                  <c:v>5</c:v>
                </c:pt>
                <c:pt idx="46">
                  <c:v>2</c:v>
                </c:pt>
                <c:pt idx="47">
                  <c:v>4</c:v>
                </c:pt>
                <c:pt idx="48">
                  <c:v>5</c:v>
                </c:pt>
                <c:pt idx="49">
                  <c:v>5</c:v>
                </c:pt>
                <c:pt idx="50">
                  <c:v>1</c:v>
                </c:pt>
                <c:pt idx="51">
                  <c:v>6</c:v>
                </c:pt>
                <c:pt idx="5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A00-4BE5-97A2-95562FE779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4822304"/>
        <c:axId val="1884816064"/>
      </c:scatterChart>
      <c:valAx>
        <c:axId val="1884822304"/>
        <c:scaling>
          <c:orientation val="minMax"/>
          <c:max val="53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84816064"/>
        <c:crosses val="autoZero"/>
        <c:crossBetween val="midCat"/>
        <c:majorUnit val="4"/>
      </c:valAx>
      <c:valAx>
        <c:axId val="1884816064"/>
        <c:scaling>
          <c:orientation val="minMax"/>
          <c:max val="6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8482230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Sistema gestão Construção Hidrelétrica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yVal>
            <c:numRef>
              <c:f>Exercício!$H$5:$H$57</c:f>
              <c:numCache>
                <c:formatCode>General</c:formatCode>
                <c:ptCount val="53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2</c:v>
                </c:pt>
                <c:pt idx="6">
                  <c:v>5</c:v>
                </c:pt>
                <c:pt idx="7">
                  <c:v>4</c:v>
                </c:pt>
                <c:pt idx="8">
                  <c:v>3</c:v>
                </c:pt>
                <c:pt idx="9">
                  <c:v>3</c:v>
                </c:pt>
                <c:pt idx="10">
                  <c:v>6</c:v>
                </c:pt>
                <c:pt idx="11">
                  <c:v>2</c:v>
                </c:pt>
                <c:pt idx="12">
                  <c:v>3</c:v>
                </c:pt>
                <c:pt idx="13">
                  <c:v>6</c:v>
                </c:pt>
                <c:pt idx="14">
                  <c:v>5</c:v>
                </c:pt>
                <c:pt idx="15">
                  <c:v>2</c:v>
                </c:pt>
                <c:pt idx="16">
                  <c:v>5</c:v>
                </c:pt>
                <c:pt idx="17">
                  <c:v>5</c:v>
                </c:pt>
                <c:pt idx="18">
                  <c:v>3</c:v>
                </c:pt>
                <c:pt idx="19">
                  <c:v>4</c:v>
                </c:pt>
                <c:pt idx="20">
                  <c:v>3</c:v>
                </c:pt>
                <c:pt idx="21">
                  <c:v>4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2</c:v>
                </c:pt>
                <c:pt idx="26">
                  <c:v>3</c:v>
                </c:pt>
                <c:pt idx="27">
                  <c:v>5</c:v>
                </c:pt>
                <c:pt idx="28">
                  <c:v>6</c:v>
                </c:pt>
                <c:pt idx="29">
                  <c:v>5</c:v>
                </c:pt>
                <c:pt idx="30">
                  <c:v>2</c:v>
                </c:pt>
                <c:pt idx="31">
                  <c:v>6</c:v>
                </c:pt>
                <c:pt idx="32">
                  <c:v>4</c:v>
                </c:pt>
                <c:pt idx="33">
                  <c:v>6</c:v>
                </c:pt>
                <c:pt idx="34">
                  <c:v>5</c:v>
                </c:pt>
                <c:pt idx="35">
                  <c:v>3</c:v>
                </c:pt>
                <c:pt idx="36">
                  <c:v>3</c:v>
                </c:pt>
                <c:pt idx="37">
                  <c:v>5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3</c:v>
                </c:pt>
                <c:pt idx="42">
                  <c:v>6</c:v>
                </c:pt>
                <c:pt idx="43">
                  <c:v>4</c:v>
                </c:pt>
                <c:pt idx="44">
                  <c:v>3</c:v>
                </c:pt>
                <c:pt idx="45">
                  <c:v>5</c:v>
                </c:pt>
                <c:pt idx="46">
                  <c:v>2</c:v>
                </c:pt>
                <c:pt idx="47">
                  <c:v>4</c:v>
                </c:pt>
                <c:pt idx="48">
                  <c:v>5</c:v>
                </c:pt>
                <c:pt idx="49">
                  <c:v>5</c:v>
                </c:pt>
                <c:pt idx="50">
                  <c:v>3</c:v>
                </c:pt>
                <c:pt idx="51">
                  <c:v>6</c:v>
                </c:pt>
                <c:pt idx="5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B5C-45AC-AAB7-8A71B6DCFA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335120"/>
        <c:axId val="364323472"/>
      </c:scatterChart>
      <c:valAx>
        <c:axId val="364335120"/>
        <c:scaling>
          <c:orientation val="minMax"/>
          <c:max val="53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64323472"/>
        <c:crosses val="autoZero"/>
        <c:crossBetween val="midCat"/>
        <c:majorUnit val="4"/>
      </c:valAx>
      <c:valAx>
        <c:axId val="364323472"/>
        <c:scaling>
          <c:orientation val="minMax"/>
          <c:max val="6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6433512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Sistema rede local, UTI hospital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yVal>
            <c:numRef>
              <c:f>Exercício!$I$5:$I$57</c:f>
              <c:numCache>
                <c:formatCode>General</c:formatCode>
                <c:ptCount val="53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2</c:v>
                </c:pt>
                <c:pt idx="6">
                  <c:v>5</c:v>
                </c:pt>
                <c:pt idx="7">
                  <c:v>4</c:v>
                </c:pt>
                <c:pt idx="8">
                  <c:v>3</c:v>
                </c:pt>
                <c:pt idx="9">
                  <c:v>3</c:v>
                </c:pt>
                <c:pt idx="10">
                  <c:v>6</c:v>
                </c:pt>
                <c:pt idx="11">
                  <c:v>2</c:v>
                </c:pt>
                <c:pt idx="12">
                  <c:v>3</c:v>
                </c:pt>
                <c:pt idx="13">
                  <c:v>6</c:v>
                </c:pt>
                <c:pt idx="14">
                  <c:v>5</c:v>
                </c:pt>
                <c:pt idx="15">
                  <c:v>2</c:v>
                </c:pt>
                <c:pt idx="16">
                  <c:v>5</c:v>
                </c:pt>
                <c:pt idx="17">
                  <c:v>5</c:v>
                </c:pt>
                <c:pt idx="18">
                  <c:v>3</c:v>
                </c:pt>
                <c:pt idx="19">
                  <c:v>4</c:v>
                </c:pt>
                <c:pt idx="20">
                  <c:v>3</c:v>
                </c:pt>
                <c:pt idx="21">
                  <c:v>4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2</c:v>
                </c:pt>
                <c:pt idx="26">
                  <c:v>3</c:v>
                </c:pt>
                <c:pt idx="27">
                  <c:v>5</c:v>
                </c:pt>
                <c:pt idx="28">
                  <c:v>6</c:v>
                </c:pt>
                <c:pt idx="29">
                  <c:v>5</c:v>
                </c:pt>
                <c:pt idx="30">
                  <c:v>2</c:v>
                </c:pt>
                <c:pt idx="31">
                  <c:v>6</c:v>
                </c:pt>
                <c:pt idx="32">
                  <c:v>4</c:v>
                </c:pt>
                <c:pt idx="33">
                  <c:v>6</c:v>
                </c:pt>
                <c:pt idx="34">
                  <c:v>5</c:v>
                </c:pt>
                <c:pt idx="35">
                  <c:v>3</c:v>
                </c:pt>
                <c:pt idx="36">
                  <c:v>3</c:v>
                </c:pt>
                <c:pt idx="37">
                  <c:v>5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3</c:v>
                </c:pt>
                <c:pt idx="42">
                  <c:v>6</c:v>
                </c:pt>
                <c:pt idx="43">
                  <c:v>4</c:v>
                </c:pt>
                <c:pt idx="44">
                  <c:v>3</c:v>
                </c:pt>
                <c:pt idx="45">
                  <c:v>5</c:v>
                </c:pt>
                <c:pt idx="46">
                  <c:v>2</c:v>
                </c:pt>
                <c:pt idx="47">
                  <c:v>4</c:v>
                </c:pt>
                <c:pt idx="48">
                  <c:v>5</c:v>
                </c:pt>
                <c:pt idx="49">
                  <c:v>5</c:v>
                </c:pt>
                <c:pt idx="50">
                  <c:v>3</c:v>
                </c:pt>
                <c:pt idx="51">
                  <c:v>6</c:v>
                </c:pt>
                <c:pt idx="5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25C-4A7D-9271-E11EC4DBE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335120"/>
        <c:axId val="364323472"/>
      </c:scatterChart>
      <c:valAx>
        <c:axId val="364335120"/>
        <c:scaling>
          <c:orientation val="minMax"/>
          <c:max val="53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64323472"/>
        <c:crosses val="autoZero"/>
        <c:crossBetween val="midCat"/>
        <c:majorUnit val="4"/>
      </c:valAx>
      <c:valAx>
        <c:axId val="364323472"/>
        <c:scaling>
          <c:orientation val="minMax"/>
          <c:max val="6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6433512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WebSite internet banking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yVal>
            <c:numRef>
              <c:f>Exercício!$L$5:$L$57</c:f>
              <c:numCache>
                <c:formatCode>General</c:formatCode>
                <c:ptCount val="53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2</c:v>
                </c:pt>
                <c:pt idx="6">
                  <c:v>5</c:v>
                </c:pt>
                <c:pt idx="7">
                  <c:v>4</c:v>
                </c:pt>
                <c:pt idx="8">
                  <c:v>3</c:v>
                </c:pt>
                <c:pt idx="9">
                  <c:v>3</c:v>
                </c:pt>
                <c:pt idx="10">
                  <c:v>6</c:v>
                </c:pt>
                <c:pt idx="11">
                  <c:v>2</c:v>
                </c:pt>
                <c:pt idx="12">
                  <c:v>3</c:v>
                </c:pt>
                <c:pt idx="13">
                  <c:v>6</c:v>
                </c:pt>
                <c:pt idx="14">
                  <c:v>5</c:v>
                </c:pt>
                <c:pt idx="15">
                  <c:v>2</c:v>
                </c:pt>
                <c:pt idx="16">
                  <c:v>5</c:v>
                </c:pt>
                <c:pt idx="17">
                  <c:v>5</c:v>
                </c:pt>
                <c:pt idx="18">
                  <c:v>3</c:v>
                </c:pt>
                <c:pt idx="19">
                  <c:v>4</c:v>
                </c:pt>
                <c:pt idx="20">
                  <c:v>3</c:v>
                </c:pt>
                <c:pt idx="21">
                  <c:v>4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2</c:v>
                </c:pt>
                <c:pt idx="26">
                  <c:v>3</c:v>
                </c:pt>
                <c:pt idx="27">
                  <c:v>5</c:v>
                </c:pt>
                <c:pt idx="28">
                  <c:v>6</c:v>
                </c:pt>
                <c:pt idx="29">
                  <c:v>5</c:v>
                </c:pt>
                <c:pt idx="30">
                  <c:v>2</c:v>
                </c:pt>
                <c:pt idx="31">
                  <c:v>6</c:v>
                </c:pt>
                <c:pt idx="32">
                  <c:v>4</c:v>
                </c:pt>
                <c:pt idx="33">
                  <c:v>6</c:v>
                </c:pt>
                <c:pt idx="34">
                  <c:v>5</c:v>
                </c:pt>
                <c:pt idx="35">
                  <c:v>3</c:v>
                </c:pt>
                <c:pt idx="36">
                  <c:v>3</c:v>
                </c:pt>
                <c:pt idx="37">
                  <c:v>5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3</c:v>
                </c:pt>
                <c:pt idx="42">
                  <c:v>6</c:v>
                </c:pt>
                <c:pt idx="43">
                  <c:v>4</c:v>
                </c:pt>
                <c:pt idx="44">
                  <c:v>3</c:v>
                </c:pt>
                <c:pt idx="45">
                  <c:v>5</c:v>
                </c:pt>
                <c:pt idx="46">
                  <c:v>2</c:v>
                </c:pt>
                <c:pt idx="47">
                  <c:v>4</c:v>
                </c:pt>
                <c:pt idx="48">
                  <c:v>5</c:v>
                </c:pt>
                <c:pt idx="49">
                  <c:v>5</c:v>
                </c:pt>
                <c:pt idx="50">
                  <c:v>3</c:v>
                </c:pt>
                <c:pt idx="51">
                  <c:v>6</c:v>
                </c:pt>
                <c:pt idx="5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B95-4002-AFA4-B98AA20DB5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335120"/>
        <c:axId val="364323472"/>
      </c:scatterChart>
      <c:valAx>
        <c:axId val="364335120"/>
        <c:scaling>
          <c:orientation val="minMax"/>
          <c:max val="53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64323472"/>
        <c:crosses val="autoZero"/>
        <c:crossBetween val="midCat"/>
        <c:majorUnit val="4"/>
      </c:valAx>
      <c:valAx>
        <c:axId val="364323472"/>
        <c:scaling>
          <c:orientation val="minMax"/>
          <c:max val="6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6433512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Software Game Futebol para Console desktop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yVal>
            <c:numRef>
              <c:f>Exercício!$M$5:$M$57</c:f>
              <c:numCache>
                <c:formatCode>General</c:formatCode>
                <c:ptCount val="53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2</c:v>
                </c:pt>
                <c:pt idx="6">
                  <c:v>5</c:v>
                </c:pt>
                <c:pt idx="7">
                  <c:v>4</c:v>
                </c:pt>
                <c:pt idx="8">
                  <c:v>3</c:v>
                </c:pt>
                <c:pt idx="9">
                  <c:v>3</c:v>
                </c:pt>
                <c:pt idx="10">
                  <c:v>6</c:v>
                </c:pt>
                <c:pt idx="11">
                  <c:v>2</c:v>
                </c:pt>
                <c:pt idx="12">
                  <c:v>3</c:v>
                </c:pt>
                <c:pt idx="13">
                  <c:v>6</c:v>
                </c:pt>
                <c:pt idx="14">
                  <c:v>5</c:v>
                </c:pt>
                <c:pt idx="15">
                  <c:v>2</c:v>
                </c:pt>
                <c:pt idx="16">
                  <c:v>5</c:v>
                </c:pt>
                <c:pt idx="17">
                  <c:v>5</c:v>
                </c:pt>
                <c:pt idx="18">
                  <c:v>3</c:v>
                </c:pt>
                <c:pt idx="19">
                  <c:v>4</c:v>
                </c:pt>
                <c:pt idx="20">
                  <c:v>3</c:v>
                </c:pt>
                <c:pt idx="21">
                  <c:v>4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2</c:v>
                </c:pt>
                <c:pt idx="26">
                  <c:v>3</c:v>
                </c:pt>
                <c:pt idx="27">
                  <c:v>5</c:v>
                </c:pt>
                <c:pt idx="28">
                  <c:v>6</c:v>
                </c:pt>
                <c:pt idx="29">
                  <c:v>5</c:v>
                </c:pt>
                <c:pt idx="30">
                  <c:v>2</c:v>
                </c:pt>
                <c:pt idx="31">
                  <c:v>6</c:v>
                </c:pt>
                <c:pt idx="32">
                  <c:v>4</c:v>
                </c:pt>
                <c:pt idx="33">
                  <c:v>6</c:v>
                </c:pt>
                <c:pt idx="34">
                  <c:v>5</c:v>
                </c:pt>
                <c:pt idx="35">
                  <c:v>3</c:v>
                </c:pt>
                <c:pt idx="36">
                  <c:v>3</c:v>
                </c:pt>
                <c:pt idx="37">
                  <c:v>5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3</c:v>
                </c:pt>
                <c:pt idx="42">
                  <c:v>6</c:v>
                </c:pt>
                <c:pt idx="43">
                  <c:v>4</c:v>
                </c:pt>
                <c:pt idx="44">
                  <c:v>3</c:v>
                </c:pt>
                <c:pt idx="45">
                  <c:v>5</c:v>
                </c:pt>
                <c:pt idx="46">
                  <c:v>2</c:v>
                </c:pt>
                <c:pt idx="47">
                  <c:v>4</c:v>
                </c:pt>
                <c:pt idx="48">
                  <c:v>5</c:v>
                </c:pt>
                <c:pt idx="49">
                  <c:v>5</c:v>
                </c:pt>
                <c:pt idx="50">
                  <c:v>3</c:v>
                </c:pt>
                <c:pt idx="51">
                  <c:v>6</c:v>
                </c:pt>
                <c:pt idx="5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BA0-4686-A130-1E1ECDF73B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335120"/>
        <c:axId val="364323472"/>
      </c:scatterChart>
      <c:valAx>
        <c:axId val="364335120"/>
        <c:scaling>
          <c:orientation val="minMax"/>
          <c:max val="53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64323472"/>
        <c:crosses val="autoZero"/>
        <c:crossBetween val="midCat"/>
        <c:majorUnit val="4"/>
      </c:valAx>
      <c:valAx>
        <c:axId val="364323472"/>
        <c:scaling>
          <c:orientation val="minMax"/>
          <c:max val="6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6433512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Aplicativo Game Smarphone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yVal>
            <c:numRef>
              <c:f>Exercício!$F$5:$F$57</c:f>
              <c:numCache>
                <c:formatCode>General</c:formatCode>
                <c:ptCount val="5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5</c:v>
                </c:pt>
                <c:pt idx="7">
                  <c:v>4</c:v>
                </c:pt>
                <c:pt idx="8">
                  <c:v>3</c:v>
                </c:pt>
                <c:pt idx="9">
                  <c:v>3</c:v>
                </c:pt>
                <c:pt idx="10">
                  <c:v>6</c:v>
                </c:pt>
                <c:pt idx="11">
                  <c:v>2</c:v>
                </c:pt>
                <c:pt idx="12">
                  <c:v>3</c:v>
                </c:pt>
                <c:pt idx="13">
                  <c:v>6</c:v>
                </c:pt>
                <c:pt idx="14">
                  <c:v>5</c:v>
                </c:pt>
                <c:pt idx="15">
                  <c:v>2</c:v>
                </c:pt>
                <c:pt idx="16">
                  <c:v>5</c:v>
                </c:pt>
                <c:pt idx="17">
                  <c:v>5</c:v>
                </c:pt>
                <c:pt idx="18">
                  <c:v>1</c:v>
                </c:pt>
                <c:pt idx="19">
                  <c:v>4</c:v>
                </c:pt>
                <c:pt idx="20">
                  <c:v>3</c:v>
                </c:pt>
                <c:pt idx="21">
                  <c:v>4</c:v>
                </c:pt>
                <c:pt idx="22">
                  <c:v>3</c:v>
                </c:pt>
                <c:pt idx="23">
                  <c:v>3</c:v>
                </c:pt>
                <c:pt idx="24">
                  <c:v>1</c:v>
                </c:pt>
                <c:pt idx="25">
                  <c:v>2</c:v>
                </c:pt>
                <c:pt idx="26">
                  <c:v>3</c:v>
                </c:pt>
                <c:pt idx="27">
                  <c:v>5</c:v>
                </c:pt>
                <c:pt idx="28">
                  <c:v>6</c:v>
                </c:pt>
                <c:pt idx="29">
                  <c:v>5</c:v>
                </c:pt>
                <c:pt idx="30">
                  <c:v>2</c:v>
                </c:pt>
                <c:pt idx="31">
                  <c:v>6</c:v>
                </c:pt>
                <c:pt idx="32">
                  <c:v>4</c:v>
                </c:pt>
                <c:pt idx="33">
                  <c:v>6</c:v>
                </c:pt>
                <c:pt idx="34">
                  <c:v>5</c:v>
                </c:pt>
                <c:pt idx="35">
                  <c:v>1</c:v>
                </c:pt>
                <c:pt idx="36">
                  <c:v>3</c:v>
                </c:pt>
                <c:pt idx="37">
                  <c:v>5</c:v>
                </c:pt>
                <c:pt idx="38">
                  <c:v>5</c:v>
                </c:pt>
                <c:pt idx="39">
                  <c:v>4</c:v>
                </c:pt>
                <c:pt idx="40">
                  <c:v>1</c:v>
                </c:pt>
                <c:pt idx="41">
                  <c:v>3</c:v>
                </c:pt>
                <c:pt idx="42">
                  <c:v>6</c:v>
                </c:pt>
                <c:pt idx="43">
                  <c:v>4</c:v>
                </c:pt>
                <c:pt idx="44">
                  <c:v>1</c:v>
                </c:pt>
                <c:pt idx="45">
                  <c:v>5</c:v>
                </c:pt>
                <c:pt idx="46">
                  <c:v>2</c:v>
                </c:pt>
                <c:pt idx="47">
                  <c:v>4</c:v>
                </c:pt>
                <c:pt idx="48">
                  <c:v>5</c:v>
                </c:pt>
                <c:pt idx="49">
                  <c:v>5</c:v>
                </c:pt>
                <c:pt idx="50">
                  <c:v>1</c:v>
                </c:pt>
                <c:pt idx="51">
                  <c:v>6</c:v>
                </c:pt>
                <c:pt idx="5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476-4478-AF7A-51FC62F564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335120"/>
        <c:axId val="364323472"/>
      </c:scatterChart>
      <c:valAx>
        <c:axId val="364335120"/>
        <c:scaling>
          <c:orientation val="minMax"/>
          <c:max val="53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64323472"/>
        <c:crosses val="autoZero"/>
        <c:crossBetween val="midCat"/>
        <c:majorUnit val="4"/>
      </c:valAx>
      <c:valAx>
        <c:axId val="364323472"/>
        <c:scaling>
          <c:orientation val="minMax"/>
          <c:max val="6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6433512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noProof="0" dirty="0"/>
              <a:t>Software </a:t>
            </a:r>
            <a:r>
              <a:rPr lang="pt-BR" noProof="0" dirty="0" err="1"/>
              <a:t>PAcote</a:t>
            </a:r>
            <a:r>
              <a:rPr lang="pt-BR" noProof="0" dirty="0"/>
              <a:t> Estatístico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yVal>
            <c:numRef>
              <c:f>Exercício!$J$5:$J$57</c:f>
              <c:numCache>
                <c:formatCode>General</c:formatCode>
                <c:ptCount val="5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5</c:v>
                </c:pt>
                <c:pt idx="7">
                  <c:v>4</c:v>
                </c:pt>
                <c:pt idx="8">
                  <c:v>3</c:v>
                </c:pt>
                <c:pt idx="9">
                  <c:v>3</c:v>
                </c:pt>
                <c:pt idx="10">
                  <c:v>6</c:v>
                </c:pt>
                <c:pt idx="11">
                  <c:v>2</c:v>
                </c:pt>
                <c:pt idx="12">
                  <c:v>3</c:v>
                </c:pt>
                <c:pt idx="13">
                  <c:v>6</c:v>
                </c:pt>
                <c:pt idx="14">
                  <c:v>5</c:v>
                </c:pt>
                <c:pt idx="15">
                  <c:v>2</c:v>
                </c:pt>
                <c:pt idx="16">
                  <c:v>5</c:v>
                </c:pt>
                <c:pt idx="17">
                  <c:v>5</c:v>
                </c:pt>
                <c:pt idx="18">
                  <c:v>1</c:v>
                </c:pt>
                <c:pt idx="19">
                  <c:v>4</c:v>
                </c:pt>
                <c:pt idx="20">
                  <c:v>3</c:v>
                </c:pt>
                <c:pt idx="21">
                  <c:v>4</c:v>
                </c:pt>
                <c:pt idx="22">
                  <c:v>3</c:v>
                </c:pt>
                <c:pt idx="23">
                  <c:v>3</c:v>
                </c:pt>
                <c:pt idx="24">
                  <c:v>1</c:v>
                </c:pt>
                <c:pt idx="25">
                  <c:v>2</c:v>
                </c:pt>
                <c:pt idx="26">
                  <c:v>3</c:v>
                </c:pt>
                <c:pt idx="27">
                  <c:v>5</c:v>
                </c:pt>
                <c:pt idx="28">
                  <c:v>6</c:v>
                </c:pt>
                <c:pt idx="29">
                  <c:v>5</c:v>
                </c:pt>
                <c:pt idx="30">
                  <c:v>2</c:v>
                </c:pt>
                <c:pt idx="31">
                  <c:v>6</c:v>
                </c:pt>
                <c:pt idx="32">
                  <c:v>4</c:v>
                </c:pt>
                <c:pt idx="33">
                  <c:v>6</c:v>
                </c:pt>
                <c:pt idx="34">
                  <c:v>5</c:v>
                </c:pt>
                <c:pt idx="35">
                  <c:v>1</c:v>
                </c:pt>
                <c:pt idx="36">
                  <c:v>3</c:v>
                </c:pt>
                <c:pt idx="37">
                  <c:v>5</c:v>
                </c:pt>
                <c:pt idx="38">
                  <c:v>5</c:v>
                </c:pt>
                <c:pt idx="39">
                  <c:v>4</c:v>
                </c:pt>
                <c:pt idx="40">
                  <c:v>1</c:v>
                </c:pt>
                <c:pt idx="41">
                  <c:v>3</c:v>
                </c:pt>
                <c:pt idx="42">
                  <c:v>6</c:v>
                </c:pt>
                <c:pt idx="43">
                  <c:v>4</c:v>
                </c:pt>
                <c:pt idx="44">
                  <c:v>1</c:v>
                </c:pt>
                <c:pt idx="45">
                  <c:v>5</c:v>
                </c:pt>
                <c:pt idx="46">
                  <c:v>2</c:v>
                </c:pt>
                <c:pt idx="47">
                  <c:v>4</c:v>
                </c:pt>
                <c:pt idx="48">
                  <c:v>5</c:v>
                </c:pt>
                <c:pt idx="49">
                  <c:v>5</c:v>
                </c:pt>
                <c:pt idx="50">
                  <c:v>1</c:v>
                </c:pt>
                <c:pt idx="51">
                  <c:v>6</c:v>
                </c:pt>
                <c:pt idx="5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262-4816-9118-851EFB1C8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335120"/>
        <c:axId val="364323472"/>
      </c:scatterChart>
      <c:valAx>
        <c:axId val="364335120"/>
        <c:scaling>
          <c:orientation val="minMax"/>
          <c:max val="53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64323472"/>
        <c:crosses val="autoZero"/>
        <c:crossBetween val="midCat"/>
        <c:majorUnit val="4"/>
      </c:valAx>
      <c:valAx>
        <c:axId val="364323472"/>
        <c:scaling>
          <c:orientation val="minMax"/>
          <c:max val="6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6433512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Software gestão Quiosque Vendas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yVal>
            <c:numRef>
              <c:f>Exercício!$K$5:$K$57</c:f>
              <c:numCache>
                <c:formatCode>General</c:formatCode>
                <c:ptCount val="5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5</c:v>
                </c:pt>
                <c:pt idx="7">
                  <c:v>4</c:v>
                </c:pt>
                <c:pt idx="8">
                  <c:v>3</c:v>
                </c:pt>
                <c:pt idx="9">
                  <c:v>3</c:v>
                </c:pt>
                <c:pt idx="10">
                  <c:v>6</c:v>
                </c:pt>
                <c:pt idx="11">
                  <c:v>2</c:v>
                </c:pt>
                <c:pt idx="12">
                  <c:v>3</c:v>
                </c:pt>
                <c:pt idx="13">
                  <c:v>6</c:v>
                </c:pt>
                <c:pt idx="14">
                  <c:v>5</c:v>
                </c:pt>
                <c:pt idx="15">
                  <c:v>2</c:v>
                </c:pt>
                <c:pt idx="16">
                  <c:v>5</c:v>
                </c:pt>
                <c:pt idx="17">
                  <c:v>5</c:v>
                </c:pt>
                <c:pt idx="18">
                  <c:v>1</c:v>
                </c:pt>
                <c:pt idx="19">
                  <c:v>4</c:v>
                </c:pt>
                <c:pt idx="20">
                  <c:v>3</c:v>
                </c:pt>
                <c:pt idx="21">
                  <c:v>4</c:v>
                </c:pt>
                <c:pt idx="22">
                  <c:v>3</c:v>
                </c:pt>
                <c:pt idx="23">
                  <c:v>3</c:v>
                </c:pt>
                <c:pt idx="24">
                  <c:v>1</c:v>
                </c:pt>
                <c:pt idx="25">
                  <c:v>2</c:v>
                </c:pt>
                <c:pt idx="26">
                  <c:v>3</c:v>
                </c:pt>
                <c:pt idx="27">
                  <c:v>5</c:v>
                </c:pt>
                <c:pt idx="28">
                  <c:v>6</c:v>
                </c:pt>
                <c:pt idx="29">
                  <c:v>5</c:v>
                </c:pt>
                <c:pt idx="30">
                  <c:v>2</c:v>
                </c:pt>
                <c:pt idx="31">
                  <c:v>6</c:v>
                </c:pt>
                <c:pt idx="32">
                  <c:v>4</c:v>
                </c:pt>
                <c:pt idx="33">
                  <c:v>6</c:v>
                </c:pt>
                <c:pt idx="34">
                  <c:v>5</c:v>
                </c:pt>
                <c:pt idx="35">
                  <c:v>1</c:v>
                </c:pt>
                <c:pt idx="36">
                  <c:v>3</c:v>
                </c:pt>
                <c:pt idx="37">
                  <c:v>5</c:v>
                </c:pt>
                <c:pt idx="38">
                  <c:v>5</c:v>
                </c:pt>
                <c:pt idx="39">
                  <c:v>4</c:v>
                </c:pt>
                <c:pt idx="40">
                  <c:v>1</c:v>
                </c:pt>
                <c:pt idx="41">
                  <c:v>3</c:v>
                </c:pt>
                <c:pt idx="42">
                  <c:v>6</c:v>
                </c:pt>
                <c:pt idx="43">
                  <c:v>4</c:v>
                </c:pt>
                <c:pt idx="44">
                  <c:v>1</c:v>
                </c:pt>
                <c:pt idx="45">
                  <c:v>5</c:v>
                </c:pt>
                <c:pt idx="46">
                  <c:v>2</c:v>
                </c:pt>
                <c:pt idx="47">
                  <c:v>4</c:v>
                </c:pt>
                <c:pt idx="48">
                  <c:v>5</c:v>
                </c:pt>
                <c:pt idx="49">
                  <c:v>5</c:v>
                </c:pt>
                <c:pt idx="50">
                  <c:v>1</c:v>
                </c:pt>
                <c:pt idx="51">
                  <c:v>6</c:v>
                </c:pt>
                <c:pt idx="5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049-445D-90AA-CCC089FC08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335120"/>
        <c:axId val="364323472"/>
      </c:scatterChart>
      <c:valAx>
        <c:axId val="364335120"/>
        <c:scaling>
          <c:orientation val="minMax"/>
          <c:max val="53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64323472"/>
        <c:crosses val="autoZero"/>
        <c:crossBetween val="midCat"/>
        <c:majorUnit val="4"/>
      </c:valAx>
      <c:valAx>
        <c:axId val="364323472"/>
        <c:scaling>
          <c:orientation val="minMax"/>
          <c:max val="6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6433512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Servidor Web - Containers response service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yVal>
            <c:numRef>
              <c:f>Exercício!$N$5:$N$57</c:f>
              <c:numCache>
                <c:formatCode>General</c:formatCode>
                <c:ptCount val="5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5</c:v>
                </c:pt>
                <c:pt idx="7">
                  <c:v>4</c:v>
                </c:pt>
                <c:pt idx="8">
                  <c:v>3</c:v>
                </c:pt>
                <c:pt idx="9">
                  <c:v>3</c:v>
                </c:pt>
                <c:pt idx="10">
                  <c:v>6</c:v>
                </c:pt>
                <c:pt idx="11">
                  <c:v>2</c:v>
                </c:pt>
                <c:pt idx="12">
                  <c:v>3</c:v>
                </c:pt>
                <c:pt idx="13">
                  <c:v>6</c:v>
                </c:pt>
                <c:pt idx="14">
                  <c:v>5</c:v>
                </c:pt>
                <c:pt idx="15">
                  <c:v>2</c:v>
                </c:pt>
                <c:pt idx="16">
                  <c:v>5</c:v>
                </c:pt>
                <c:pt idx="17">
                  <c:v>5</c:v>
                </c:pt>
                <c:pt idx="18">
                  <c:v>1</c:v>
                </c:pt>
                <c:pt idx="19">
                  <c:v>4</c:v>
                </c:pt>
                <c:pt idx="20">
                  <c:v>3</c:v>
                </c:pt>
                <c:pt idx="21">
                  <c:v>4</c:v>
                </c:pt>
                <c:pt idx="22">
                  <c:v>3</c:v>
                </c:pt>
                <c:pt idx="23">
                  <c:v>3</c:v>
                </c:pt>
                <c:pt idx="24">
                  <c:v>1</c:v>
                </c:pt>
                <c:pt idx="25">
                  <c:v>2</c:v>
                </c:pt>
                <c:pt idx="26">
                  <c:v>3</c:v>
                </c:pt>
                <c:pt idx="27">
                  <c:v>5</c:v>
                </c:pt>
                <c:pt idx="28">
                  <c:v>6</c:v>
                </c:pt>
                <c:pt idx="29">
                  <c:v>5</c:v>
                </c:pt>
                <c:pt idx="30">
                  <c:v>2</c:v>
                </c:pt>
                <c:pt idx="31">
                  <c:v>6</c:v>
                </c:pt>
                <c:pt idx="32">
                  <c:v>4</c:v>
                </c:pt>
                <c:pt idx="33">
                  <c:v>6</c:v>
                </c:pt>
                <c:pt idx="34">
                  <c:v>5</c:v>
                </c:pt>
                <c:pt idx="35">
                  <c:v>1</c:v>
                </c:pt>
                <c:pt idx="36">
                  <c:v>3</c:v>
                </c:pt>
                <c:pt idx="37">
                  <c:v>5</c:v>
                </c:pt>
                <c:pt idx="38">
                  <c:v>5</c:v>
                </c:pt>
                <c:pt idx="39">
                  <c:v>4</c:v>
                </c:pt>
                <c:pt idx="40">
                  <c:v>1</c:v>
                </c:pt>
                <c:pt idx="41">
                  <c:v>3</c:v>
                </c:pt>
                <c:pt idx="42">
                  <c:v>6</c:v>
                </c:pt>
                <c:pt idx="43">
                  <c:v>4</c:v>
                </c:pt>
                <c:pt idx="44">
                  <c:v>1</c:v>
                </c:pt>
                <c:pt idx="45">
                  <c:v>5</c:v>
                </c:pt>
                <c:pt idx="46">
                  <c:v>2</c:v>
                </c:pt>
                <c:pt idx="47">
                  <c:v>4</c:v>
                </c:pt>
                <c:pt idx="48">
                  <c:v>5</c:v>
                </c:pt>
                <c:pt idx="49">
                  <c:v>5</c:v>
                </c:pt>
                <c:pt idx="50">
                  <c:v>1</c:v>
                </c:pt>
                <c:pt idx="51">
                  <c:v>6</c:v>
                </c:pt>
                <c:pt idx="5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8B6-4310-B72B-030CBE8190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335120"/>
        <c:axId val="364323472"/>
      </c:scatterChart>
      <c:valAx>
        <c:axId val="364335120"/>
        <c:scaling>
          <c:orientation val="minMax"/>
          <c:max val="53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64323472"/>
        <c:crosses val="autoZero"/>
        <c:crossBetween val="midCat"/>
        <c:majorUnit val="4"/>
      </c:valAx>
      <c:valAx>
        <c:axId val="364323472"/>
        <c:scaling>
          <c:orientation val="minMax"/>
          <c:max val="6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6433512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Sistema Leitura Tempo Real - Corrida Autos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yVal>
            <c:numRef>
              <c:f>Exercício!$O$5:$O$57</c:f>
              <c:numCache>
                <c:formatCode>General</c:formatCode>
                <c:ptCount val="5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5</c:v>
                </c:pt>
                <c:pt idx="7">
                  <c:v>4</c:v>
                </c:pt>
                <c:pt idx="8">
                  <c:v>3</c:v>
                </c:pt>
                <c:pt idx="9">
                  <c:v>3</c:v>
                </c:pt>
                <c:pt idx="10">
                  <c:v>6</c:v>
                </c:pt>
                <c:pt idx="11">
                  <c:v>2</c:v>
                </c:pt>
                <c:pt idx="12">
                  <c:v>3</c:v>
                </c:pt>
                <c:pt idx="13">
                  <c:v>6</c:v>
                </c:pt>
                <c:pt idx="14">
                  <c:v>5</c:v>
                </c:pt>
                <c:pt idx="15">
                  <c:v>2</c:v>
                </c:pt>
                <c:pt idx="16">
                  <c:v>5</c:v>
                </c:pt>
                <c:pt idx="17">
                  <c:v>5</c:v>
                </c:pt>
                <c:pt idx="18">
                  <c:v>1</c:v>
                </c:pt>
                <c:pt idx="19">
                  <c:v>4</c:v>
                </c:pt>
                <c:pt idx="20">
                  <c:v>3</c:v>
                </c:pt>
                <c:pt idx="21">
                  <c:v>4</c:v>
                </c:pt>
                <c:pt idx="22">
                  <c:v>3</c:v>
                </c:pt>
                <c:pt idx="23">
                  <c:v>3</c:v>
                </c:pt>
                <c:pt idx="24">
                  <c:v>1</c:v>
                </c:pt>
                <c:pt idx="25">
                  <c:v>2</c:v>
                </c:pt>
                <c:pt idx="26">
                  <c:v>3</c:v>
                </c:pt>
                <c:pt idx="27">
                  <c:v>5</c:v>
                </c:pt>
                <c:pt idx="28">
                  <c:v>6</c:v>
                </c:pt>
                <c:pt idx="29">
                  <c:v>5</c:v>
                </c:pt>
                <c:pt idx="30">
                  <c:v>2</c:v>
                </c:pt>
                <c:pt idx="31">
                  <c:v>6</c:v>
                </c:pt>
                <c:pt idx="32">
                  <c:v>4</c:v>
                </c:pt>
                <c:pt idx="33">
                  <c:v>6</c:v>
                </c:pt>
                <c:pt idx="34">
                  <c:v>5</c:v>
                </c:pt>
                <c:pt idx="35">
                  <c:v>1</c:v>
                </c:pt>
                <c:pt idx="36">
                  <c:v>3</c:v>
                </c:pt>
                <c:pt idx="37">
                  <c:v>5</c:v>
                </c:pt>
                <c:pt idx="38">
                  <c:v>5</c:v>
                </c:pt>
                <c:pt idx="39">
                  <c:v>4</c:v>
                </c:pt>
                <c:pt idx="40">
                  <c:v>1</c:v>
                </c:pt>
                <c:pt idx="41">
                  <c:v>3</c:v>
                </c:pt>
                <c:pt idx="42">
                  <c:v>6</c:v>
                </c:pt>
                <c:pt idx="43">
                  <c:v>4</c:v>
                </c:pt>
                <c:pt idx="44">
                  <c:v>1</c:v>
                </c:pt>
                <c:pt idx="45">
                  <c:v>5</c:v>
                </c:pt>
                <c:pt idx="46">
                  <c:v>2</c:v>
                </c:pt>
                <c:pt idx="47">
                  <c:v>4</c:v>
                </c:pt>
                <c:pt idx="48">
                  <c:v>5</c:v>
                </c:pt>
                <c:pt idx="49">
                  <c:v>5</c:v>
                </c:pt>
                <c:pt idx="50">
                  <c:v>1</c:v>
                </c:pt>
                <c:pt idx="51">
                  <c:v>6</c:v>
                </c:pt>
                <c:pt idx="5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C8F-44DB-8B4A-1C55F12758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335120"/>
        <c:axId val="364323472"/>
      </c:scatterChart>
      <c:valAx>
        <c:axId val="364335120"/>
        <c:scaling>
          <c:orientation val="minMax"/>
          <c:max val="53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64323472"/>
        <c:crosses val="autoZero"/>
        <c:crossBetween val="midCat"/>
        <c:majorUnit val="4"/>
      </c:valAx>
      <c:valAx>
        <c:axId val="364323472"/>
        <c:scaling>
          <c:orientation val="minMax"/>
          <c:max val="6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6433512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Aplicativo comercial ERP, desktop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yVal>
            <c:numRef>
              <c:f>Exercício!$D$5:$D$57</c:f>
              <c:numCache>
                <c:formatCode>General</c:formatCode>
                <c:ptCount val="53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2</c:v>
                </c:pt>
                <c:pt idx="6">
                  <c:v>5</c:v>
                </c:pt>
                <c:pt idx="7">
                  <c:v>4</c:v>
                </c:pt>
                <c:pt idx="8">
                  <c:v>3</c:v>
                </c:pt>
                <c:pt idx="9">
                  <c:v>3</c:v>
                </c:pt>
                <c:pt idx="10">
                  <c:v>6</c:v>
                </c:pt>
                <c:pt idx="11">
                  <c:v>2</c:v>
                </c:pt>
                <c:pt idx="12">
                  <c:v>3</c:v>
                </c:pt>
                <c:pt idx="13">
                  <c:v>6</c:v>
                </c:pt>
                <c:pt idx="14">
                  <c:v>5</c:v>
                </c:pt>
                <c:pt idx="15">
                  <c:v>2</c:v>
                </c:pt>
                <c:pt idx="16">
                  <c:v>5</c:v>
                </c:pt>
                <c:pt idx="17">
                  <c:v>5</c:v>
                </c:pt>
                <c:pt idx="18">
                  <c:v>3</c:v>
                </c:pt>
                <c:pt idx="19">
                  <c:v>4</c:v>
                </c:pt>
                <c:pt idx="20">
                  <c:v>3</c:v>
                </c:pt>
                <c:pt idx="21">
                  <c:v>4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2</c:v>
                </c:pt>
                <c:pt idx="26">
                  <c:v>3</c:v>
                </c:pt>
                <c:pt idx="27">
                  <c:v>5</c:v>
                </c:pt>
                <c:pt idx="28">
                  <c:v>6</c:v>
                </c:pt>
                <c:pt idx="29">
                  <c:v>5</c:v>
                </c:pt>
                <c:pt idx="30">
                  <c:v>2</c:v>
                </c:pt>
                <c:pt idx="31">
                  <c:v>6</c:v>
                </c:pt>
                <c:pt idx="32">
                  <c:v>4</c:v>
                </c:pt>
                <c:pt idx="33">
                  <c:v>6</c:v>
                </c:pt>
                <c:pt idx="34">
                  <c:v>5</c:v>
                </c:pt>
                <c:pt idx="35">
                  <c:v>3</c:v>
                </c:pt>
                <c:pt idx="36">
                  <c:v>3</c:v>
                </c:pt>
                <c:pt idx="37">
                  <c:v>5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3</c:v>
                </c:pt>
                <c:pt idx="42">
                  <c:v>6</c:v>
                </c:pt>
                <c:pt idx="43">
                  <c:v>4</c:v>
                </c:pt>
                <c:pt idx="44">
                  <c:v>3</c:v>
                </c:pt>
                <c:pt idx="45">
                  <c:v>5</c:v>
                </c:pt>
                <c:pt idx="46">
                  <c:v>2</c:v>
                </c:pt>
                <c:pt idx="47">
                  <c:v>4</c:v>
                </c:pt>
                <c:pt idx="48">
                  <c:v>5</c:v>
                </c:pt>
                <c:pt idx="49">
                  <c:v>5</c:v>
                </c:pt>
                <c:pt idx="50">
                  <c:v>3</c:v>
                </c:pt>
                <c:pt idx="51">
                  <c:v>6</c:v>
                </c:pt>
                <c:pt idx="5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B01-41DF-AD21-F44E483517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9909280"/>
        <c:axId val="2109925920"/>
      </c:scatterChart>
      <c:valAx>
        <c:axId val="2109909280"/>
        <c:scaling>
          <c:orientation val="minMax"/>
          <c:max val="53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09925920"/>
        <c:crosses val="autoZero"/>
        <c:crossBetween val="midCat"/>
        <c:majorUnit val="4"/>
      </c:valAx>
      <c:valAx>
        <c:axId val="2109925920"/>
        <c:scaling>
          <c:orientation val="minMax"/>
          <c:max val="6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0990928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Sistema gerenciador hospitalar, WebSite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yVal>
            <c:numRef>
              <c:f>Exercício!$E$5:$E$57</c:f>
              <c:numCache>
                <c:formatCode>General</c:formatCode>
                <c:ptCount val="53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2</c:v>
                </c:pt>
                <c:pt idx="6">
                  <c:v>5</c:v>
                </c:pt>
                <c:pt idx="7">
                  <c:v>4</c:v>
                </c:pt>
                <c:pt idx="8">
                  <c:v>3</c:v>
                </c:pt>
                <c:pt idx="9">
                  <c:v>3</c:v>
                </c:pt>
                <c:pt idx="10">
                  <c:v>6</c:v>
                </c:pt>
                <c:pt idx="11">
                  <c:v>2</c:v>
                </c:pt>
                <c:pt idx="12">
                  <c:v>3</c:v>
                </c:pt>
                <c:pt idx="13">
                  <c:v>6</c:v>
                </c:pt>
                <c:pt idx="14">
                  <c:v>5</c:v>
                </c:pt>
                <c:pt idx="15">
                  <c:v>2</c:v>
                </c:pt>
                <c:pt idx="16">
                  <c:v>5</c:v>
                </c:pt>
                <c:pt idx="17">
                  <c:v>5</c:v>
                </c:pt>
                <c:pt idx="18">
                  <c:v>3</c:v>
                </c:pt>
                <c:pt idx="19">
                  <c:v>4</c:v>
                </c:pt>
                <c:pt idx="20">
                  <c:v>3</c:v>
                </c:pt>
                <c:pt idx="21">
                  <c:v>4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2</c:v>
                </c:pt>
                <c:pt idx="26">
                  <c:v>3</c:v>
                </c:pt>
                <c:pt idx="27">
                  <c:v>5</c:v>
                </c:pt>
                <c:pt idx="28">
                  <c:v>6</c:v>
                </c:pt>
                <c:pt idx="29">
                  <c:v>5</c:v>
                </c:pt>
                <c:pt idx="30">
                  <c:v>2</c:v>
                </c:pt>
                <c:pt idx="31">
                  <c:v>6</c:v>
                </c:pt>
                <c:pt idx="32">
                  <c:v>4</c:v>
                </c:pt>
                <c:pt idx="33">
                  <c:v>6</c:v>
                </c:pt>
                <c:pt idx="34">
                  <c:v>5</c:v>
                </c:pt>
                <c:pt idx="35">
                  <c:v>3</c:v>
                </c:pt>
                <c:pt idx="36">
                  <c:v>3</c:v>
                </c:pt>
                <c:pt idx="37">
                  <c:v>5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3</c:v>
                </c:pt>
                <c:pt idx="42">
                  <c:v>6</c:v>
                </c:pt>
                <c:pt idx="43">
                  <c:v>4</c:v>
                </c:pt>
                <c:pt idx="44">
                  <c:v>3</c:v>
                </c:pt>
                <c:pt idx="45">
                  <c:v>5</c:v>
                </c:pt>
                <c:pt idx="46">
                  <c:v>2</c:v>
                </c:pt>
                <c:pt idx="47">
                  <c:v>4</c:v>
                </c:pt>
                <c:pt idx="48">
                  <c:v>5</c:v>
                </c:pt>
                <c:pt idx="49">
                  <c:v>5</c:v>
                </c:pt>
                <c:pt idx="50">
                  <c:v>3</c:v>
                </c:pt>
                <c:pt idx="51">
                  <c:v>6</c:v>
                </c:pt>
                <c:pt idx="5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4B0-4E34-B21B-DA24F571B9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335120"/>
        <c:axId val="364323472"/>
      </c:scatterChart>
      <c:valAx>
        <c:axId val="364335120"/>
        <c:scaling>
          <c:orientation val="minMax"/>
          <c:max val="53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64323472"/>
        <c:crosses val="autoZero"/>
        <c:crossBetween val="midCat"/>
        <c:majorUnit val="4"/>
      </c:valAx>
      <c:valAx>
        <c:axId val="364323472"/>
        <c:scaling>
          <c:orientation val="minMax"/>
          <c:max val="6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6433512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WebSite corporativo e-commerce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yVal>
            <c:numRef>
              <c:f>Exercício!$G$5:$G$57</c:f>
              <c:numCache>
                <c:formatCode>General</c:formatCode>
                <c:ptCount val="53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2</c:v>
                </c:pt>
                <c:pt idx="6">
                  <c:v>5</c:v>
                </c:pt>
                <c:pt idx="7">
                  <c:v>4</c:v>
                </c:pt>
                <c:pt idx="8">
                  <c:v>3</c:v>
                </c:pt>
                <c:pt idx="9">
                  <c:v>3</c:v>
                </c:pt>
                <c:pt idx="10">
                  <c:v>6</c:v>
                </c:pt>
                <c:pt idx="11">
                  <c:v>2</c:v>
                </c:pt>
                <c:pt idx="12">
                  <c:v>3</c:v>
                </c:pt>
                <c:pt idx="13">
                  <c:v>6</c:v>
                </c:pt>
                <c:pt idx="14">
                  <c:v>5</c:v>
                </c:pt>
                <c:pt idx="15">
                  <c:v>2</c:v>
                </c:pt>
                <c:pt idx="16">
                  <c:v>5</c:v>
                </c:pt>
                <c:pt idx="17">
                  <c:v>5</c:v>
                </c:pt>
                <c:pt idx="18">
                  <c:v>3</c:v>
                </c:pt>
                <c:pt idx="19">
                  <c:v>4</c:v>
                </c:pt>
                <c:pt idx="20">
                  <c:v>3</c:v>
                </c:pt>
                <c:pt idx="21">
                  <c:v>4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2</c:v>
                </c:pt>
                <c:pt idx="26">
                  <c:v>3</c:v>
                </c:pt>
                <c:pt idx="27">
                  <c:v>5</c:v>
                </c:pt>
                <c:pt idx="28">
                  <c:v>6</c:v>
                </c:pt>
                <c:pt idx="29">
                  <c:v>5</c:v>
                </c:pt>
                <c:pt idx="30">
                  <c:v>2</c:v>
                </c:pt>
                <c:pt idx="31">
                  <c:v>6</c:v>
                </c:pt>
                <c:pt idx="32">
                  <c:v>4</c:v>
                </c:pt>
                <c:pt idx="33">
                  <c:v>6</c:v>
                </c:pt>
                <c:pt idx="34">
                  <c:v>5</c:v>
                </c:pt>
                <c:pt idx="35">
                  <c:v>3</c:v>
                </c:pt>
                <c:pt idx="36">
                  <c:v>3</c:v>
                </c:pt>
                <c:pt idx="37">
                  <c:v>5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3</c:v>
                </c:pt>
                <c:pt idx="42">
                  <c:v>6</c:v>
                </c:pt>
                <c:pt idx="43">
                  <c:v>4</c:v>
                </c:pt>
                <c:pt idx="44">
                  <c:v>3</c:v>
                </c:pt>
                <c:pt idx="45">
                  <c:v>5</c:v>
                </c:pt>
                <c:pt idx="46">
                  <c:v>2</c:v>
                </c:pt>
                <c:pt idx="47">
                  <c:v>4</c:v>
                </c:pt>
                <c:pt idx="48">
                  <c:v>5</c:v>
                </c:pt>
                <c:pt idx="49">
                  <c:v>5</c:v>
                </c:pt>
                <c:pt idx="50">
                  <c:v>3</c:v>
                </c:pt>
                <c:pt idx="51">
                  <c:v>6</c:v>
                </c:pt>
                <c:pt idx="5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088-4E19-8AE2-320BAD9B72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335120"/>
        <c:axId val="364323472"/>
      </c:scatterChart>
      <c:valAx>
        <c:axId val="364335120"/>
        <c:scaling>
          <c:orientation val="minMax"/>
          <c:max val="53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64323472"/>
        <c:crosses val="autoZero"/>
        <c:crossBetween val="midCat"/>
        <c:majorUnit val="4"/>
      </c:valAx>
      <c:valAx>
        <c:axId val="364323472"/>
        <c:scaling>
          <c:orientation val="minMax"/>
          <c:max val="6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6433512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789C-9707-42C0-B93E-EA588EBE5F8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3830-18B0-4611-BA92-366BEB0852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08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789C-9707-42C0-B93E-EA588EBE5F8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3830-18B0-4611-BA92-366BEB0852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9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789C-9707-42C0-B93E-EA588EBE5F8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3830-18B0-4611-BA92-366BEB0852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18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789C-9707-42C0-B93E-EA588EBE5F8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3830-18B0-4611-BA92-366BEB0852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51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789C-9707-42C0-B93E-EA588EBE5F8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3830-18B0-4611-BA92-366BEB0852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9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789C-9707-42C0-B93E-EA588EBE5F8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3830-18B0-4611-BA92-366BEB0852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3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789C-9707-42C0-B93E-EA588EBE5F8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3830-18B0-4611-BA92-366BEB0852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5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789C-9707-42C0-B93E-EA588EBE5F8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3830-18B0-4611-BA92-366BEB0852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5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789C-9707-42C0-B93E-EA588EBE5F8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3830-18B0-4611-BA92-366BEB0852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4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789C-9707-42C0-B93E-EA588EBE5F8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3830-18B0-4611-BA92-366BEB0852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3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789C-9707-42C0-B93E-EA588EBE5F8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3830-18B0-4611-BA92-366BEB0852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5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789C-9707-42C0-B93E-EA588EBE5F8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3830-18B0-4611-BA92-366BEB0852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0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789C-9707-42C0-B93E-EA588EBE5F8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3830-18B0-4611-BA92-366BEB0852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6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F64789C-9707-42C0-B93E-EA588EBE5F8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11D3830-18B0-4611-BA92-366BEB0852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2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F64789C-9707-42C0-B93E-EA588EBE5F8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11D3830-18B0-4611-BA92-366BEB0852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61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AFE48-AEBB-40C7-A3A3-D7493ABDB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PROCESSOS DE DESENVOLVIMENTO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0EA1B2-F925-4F1E-B2C5-9E8F2B3BE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677889"/>
            <a:ext cx="10572000" cy="434974"/>
          </a:xfrm>
        </p:spPr>
        <p:txBody>
          <a:bodyPr/>
          <a:lstStyle/>
          <a:p>
            <a:r>
              <a:rPr lang="en-US" dirty="0"/>
              <a:t>Igor Lima Rocha</a:t>
            </a:r>
          </a:p>
        </p:txBody>
      </p:sp>
    </p:spTree>
    <p:extLst>
      <p:ext uri="{BB962C8B-B14F-4D97-AF65-F5344CB8AC3E}">
        <p14:creationId xmlns:p14="http://schemas.microsoft.com/office/powerpoint/2010/main" val="1782646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6377BD3B-4A1B-4FC1-9845-49AC9B8D34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6988842"/>
              </p:ext>
            </p:extLst>
          </p:nvPr>
        </p:nvGraphicFramePr>
        <p:xfrm>
          <a:off x="678428" y="3644637"/>
          <a:ext cx="4963732" cy="2817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0B6ECED9-53DC-40B1-9C55-84434B07A3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364718"/>
              </p:ext>
            </p:extLst>
          </p:nvPr>
        </p:nvGraphicFramePr>
        <p:xfrm>
          <a:off x="6549840" y="3644636"/>
          <a:ext cx="4963732" cy="2817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3D5E9D26-EAC4-4B2F-AE5E-8B949D5D55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7404988"/>
              </p:ext>
            </p:extLst>
          </p:nvPr>
        </p:nvGraphicFramePr>
        <p:xfrm>
          <a:off x="678428" y="396110"/>
          <a:ext cx="4802746" cy="2817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86E60E55-5AA9-44CA-A855-4BBBB8F301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8589602"/>
              </p:ext>
            </p:extLst>
          </p:nvPr>
        </p:nvGraphicFramePr>
        <p:xfrm>
          <a:off x="6645444" y="396110"/>
          <a:ext cx="4655177" cy="2817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2759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22004F23-FFC0-46CB-92F3-FF38438AFC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624167"/>
              </p:ext>
            </p:extLst>
          </p:nvPr>
        </p:nvGraphicFramePr>
        <p:xfrm>
          <a:off x="830575" y="2020374"/>
          <a:ext cx="4655177" cy="2817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AA74BE8A-1540-4976-BA84-ED6375606D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753260"/>
              </p:ext>
            </p:extLst>
          </p:nvPr>
        </p:nvGraphicFramePr>
        <p:xfrm>
          <a:off x="6489681" y="2020373"/>
          <a:ext cx="4963732" cy="2817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97643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624B9845-AED5-492D-B43D-2D056DAC76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47234"/>
              </p:ext>
            </p:extLst>
          </p:nvPr>
        </p:nvGraphicFramePr>
        <p:xfrm>
          <a:off x="939394" y="3429000"/>
          <a:ext cx="4802748" cy="2817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CB74DA16-F62A-4027-B903-4138D83FE6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5805347"/>
              </p:ext>
            </p:extLst>
          </p:nvPr>
        </p:nvGraphicFramePr>
        <p:xfrm>
          <a:off x="6449860" y="3428999"/>
          <a:ext cx="4655177" cy="2817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B364164E-E939-40FF-BDA0-8BD4A13E53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7207686"/>
              </p:ext>
            </p:extLst>
          </p:nvPr>
        </p:nvGraphicFramePr>
        <p:xfrm>
          <a:off x="942475" y="502528"/>
          <a:ext cx="4802746" cy="2817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958F9353-9B61-48F2-A6E5-058D965B28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2148372"/>
              </p:ext>
            </p:extLst>
          </p:nvPr>
        </p:nvGraphicFramePr>
        <p:xfrm>
          <a:off x="6446781" y="502528"/>
          <a:ext cx="4655177" cy="2817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583072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BAF2C37E-F09E-4AFD-99D3-2CCB0E2161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391417"/>
              </p:ext>
            </p:extLst>
          </p:nvPr>
        </p:nvGraphicFramePr>
        <p:xfrm>
          <a:off x="677213" y="365126"/>
          <a:ext cx="4963732" cy="2817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C22BD610-5B10-4F38-A06B-EC7DAAB40E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6681136"/>
              </p:ext>
            </p:extLst>
          </p:nvPr>
        </p:nvGraphicFramePr>
        <p:xfrm>
          <a:off x="3614134" y="3675621"/>
          <a:ext cx="4963732" cy="2817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1F9AFC85-B10D-458D-9188-CD3D31785B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2146676"/>
              </p:ext>
            </p:extLst>
          </p:nvPr>
        </p:nvGraphicFramePr>
        <p:xfrm>
          <a:off x="6551056" y="365126"/>
          <a:ext cx="4802746" cy="2817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2177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F4189-C4C5-4BE3-A819-6D9134C3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Ciclo de Vida / Cascata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CDF430-2E41-468A-BADF-345896D1C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040667" cy="3636511"/>
          </a:xfrm>
        </p:spPr>
        <p:txBody>
          <a:bodyPr/>
          <a:lstStyle/>
          <a:p>
            <a:r>
              <a:rPr lang="en-US" dirty="0" err="1"/>
              <a:t>Quando</a:t>
            </a:r>
            <a:r>
              <a:rPr lang="en-US" dirty="0"/>
              <a:t> usar:</a:t>
            </a:r>
          </a:p>
          <a:p>
            <a:pPr lvl="1"/>
            <a:r>
              <a:rPr lang="en-US" dirty="0" err="1"/>
              <a:t>Requisitos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fixos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Sistemas</a:t>
            </a:r>
            <a:r>
              <a:rPr lang="en-US" dirty="0"/>
              <a:t> com </a:t>
            </a:r>
            <a:r>
              <a:rPr lang="en-US" dirty="0" err="1"/>
              <a:t>poucas</a:t>
            </a:r>
            <a:r>
              <a:rPr lang="en-US" dirty="0"/>
              <a:t> </a:t>
            </a:r>
            <a:r>
              <a:rPr lang="en-US" dirty="0" err="1"/>
              <a:t>alterações</a:t>
            </a:r>
            <a:r>
              <a:rPr lang="en-US" dirty="0"/>
              <a:t>;</a:t>
            </a:r>
          </a:p>
          <a:p>
            <a:r>
              <a:rPr lang="en-US" dirty="0" err="1"/>
              <a:t>Vantagens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Documentação</a:t>
            </a:r>
            <a:r>
              <a:rPr lang="en-US" dirty="0"/>
              <a:t> </a:t>
            </a:r>
            <a:r>
              <a:rPr lang="en-US" dirty="0" err="1"/>
              <a:t>rígida</a:t>
            </a:r>
            <a:r>
              <a:rPr lang="en-US" dirty="0"/>
              <a:t>;</a:t>
            </a:r>
          </a:p>
          <a:p>
            <a:r>
              <a:rPr lang="en-US" dirty="0" err="1"/>
              <a:t>Desvantagens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Demora</a:t>
            </a:r>
            <a:r>
              <a:rPr lang="en-US" dirty="0"/>
              <a:t> para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versão</a:t>
            </a:r>
            <a:r>
              <a:rPr lang="en-US" dirty="0"/>
              <a:t> </a:t>
            </a:r>
            <a:r>
              <a:rPr lang="en-US" dirty="0" err="1"/>
              <a:t>finalizada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Sem </a:t>
            </a:r>
            <a:r>
              <a:rPr lang="en-US" dirty="0" err="1"/>
              <a:t>alterações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</a:t>
            </a:r>
            <a:r>
              <a:rPr lang="en-US" dirty="0" err="1"/>
              <a:t>desenvolvimento</a:t>
            </a:r>
            <a:r>
              <a:rPr lang="en-US" dirty="0"/>
              <a:t>.</a:t>
            </a:r>
          </a:p>
        </p:txBody>
      </p:sp>
      <p:pic>
        <p:nvPicPr>
          <p:cNvPr id="1028" name="Picture 4" descr="Ciclo de vida do desenvolvimento de Software">
            <a:extLst>
              <a:ext uri="{FF2B5EF4-FFF2-40B4-BE49-F238E27FC236}">
                <a16:creationId xmlns:a16="http://schemas.microsoft.com/office/drawing/2014/main" id="{F8DDD299-F5DC-48EC-8C6B-1C4BD7834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98795"/>
            <a:ext cx="5747200" cy="328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07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F4189-C4C5-4BE3-A819-6D9134C3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Evolucionário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871081D-7E3B-48CD-858A-285B157B7579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5040667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Quando</a:t>
            </a:r>
            <a:r>
              <a:rPr lang="en-US" dirty="0"/>
              <a:t> usar:</a:t>
            </a:r>
          </a:p>
          <a:p>
            <a:pPr lvl="1"/>
            <a:r>
              <a:rPr lang="en-US" dirty="0" err="1"/>
              <a:t>Necessidades</a:t>
            </a:r>
            <a:r>
              <a:rPr lang="en-US" dirty="0"/>
              <a:t> </a:t>
            </a:r>
            <a:r>
              <a:rPr lang="en-US" dirty="0" err="1"/>
              <a:t>imediatas</a:t>
            </a:r>
            <a:r>
              <a:rPr lang="en-US" dirty="0"/>
              <a:t>;</a:t>
            </a:r>
          </a:p>
          <a:p>
            <a:r>
              <a:rPr lang="en-US" dirty="0" err="1"/>
              <a:t>Vantagens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Feedback entre </a:t>
            </a:r>
            <a:r>
              <a:rPr lang="en-US" dirty="0" err="1"/>
              <a:t>versões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Desenvolvimento</a:t>
            </a:r>
            <a:r>
              <a:rPr lang="en-US" dirty="0"/>
              <a:t> </a:t>
            </a:r>
            <a:r>
              <a:rPr lang="en-US" dirty="0" err="1"/>
              <a:t>gradativo</a:t>
            </a:r>
            <a:endParaRPr lang="en-US" dirty="0"/>
          </a:p>
          <a:p>
            <a:r>
              <a:rPr lang="en-US" dirty="0" err="1"/>
              <a:t>Desvantagens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estruturação</a:t>
            </a:r>
            <a:r>
              <a:rPr lang="en-US" dirty="0"/>
              <a:t>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E6DF854-A1D2-4399-B366-32E02F345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187" y="2515431"/>
            <a:ext cx="6121932" cy="334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1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F4189-C4C5-4BE3-A819-6D9134C3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Incremental</a:t>
            </a:r>
          </a:p>
        </p:txBody>
      </p:sp>
      <p:pic>
        <p:nvPicPr>
          <p:cNvPr id="2050" name="Picture 2" descr="Modelo Cascata x Incremental – Quanto Mais Rápido em Produção, Melhor!!! |  Rodrigo Custódio">
            <a:extLst>
              <a:ext uri="{FF2B5EF4-FFF2-40B4-BE49-F238E27FC236}">
                <a16:creationId xmlns:a16="http://schemas.microsoft.com/office/drawing/2014/main" id="{B74290C3-D403-41A0-A55B-2A3C84E08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966" y="2057400"/>
            <a:ext cx="4598322" cy="453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AD782F8-1EAA-4F5A-9586-FF784CD25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040667" cy="3636511"/>
          </a:xfrm>
        </p:spPr>
        <p:txBody>
          <a:bodyPr/>
          <a:lstStyle/>
          <a:p>
            <a:r>
              <a:rPr lang="en-US" dirty="0" err="1"/>
              <a:t>Quando</a:t>
            </a:r>
            <a:r>
              <a:rPr lang="en-US" dirty="0"/>
              <a:t> usar:</a:t>
            </a:r>
          </a:p>
          <a:p>
            <a:pPr lvl="1"/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pequenos</a:t>
            </a:r>
            <a:r>
              <a:rPr lang="en-US" dirty="0"/>
              <a:t>;</a:t>
            </a:r>
          </a:p>
          <a:p>
            <a:r>
              <a:rPr lang="en-US" dirty="0" err="1"/>
              <a:t>Vantagens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Pouca</a:t>
            </a:r>
            <a:r>
              <a:rPr lang="en-US" dirty="0"/>
              <a:t> </a:t>
            </a:r>
            <a:r>
              <a:rPr lang="en-US" dirty="0" err="1"/>
              <a:t>mão</a:t>
            </a:r>
            <a:r>
              <a:rPr lang="en-US" dirty="0"/>
              <a:t> de </a:t>
            </a:r>
            <a:r>
              <a:rPr lang="en-US" dirty="0" err="1"/>
              <a:t>obra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Versões</a:t>
            </a:r>
            <a:r>
              <a:rPr lang="en-US" dirty="0"/>
              <a:t> </a:t>
            </a:r>
            <a:r>
              <a:rPr lang="en-US" dirty="0" err="1"/>
              <a:t>executáveis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rápidas</a:t>
            </a:r>
            <a:r>
              <a:rPr lang="en-US" dirty="0"/>
              <a:t>;</a:t>
            </a:r>
          </a:p>
          <a:p>
            <a:r>
              <a:rPr lang="en-US" dirty="0" err="1"/>
              <a:t>Desvantagens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Inviável</a:t>
            </a:r>
            <a:r>
              <a:rPr lang="en-US" dirty="0"/>
              <a:t> para </a:t>
            </a: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grande</a:t>
            </a:r>
            <a:r>
              <a:rPr lang="en-US" dirty="0"/>
              <a:t> </a:t>
            </a:r>
            <a:r>
              <a:rPr lang="en-US" dirty="0" err="1"/>
              <a:t>porte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Estruturação</a:t>
            </a:r>
            <a:r>
              <a:rPr lang="en-US" dirty="0"/>
              <a:t> </a:t>
            </a:r>
            <a:r>
              <a:rPr lang="en-US" dirty="0" err="1"/>
              <a:t>diminue</a:t>
            </a:r>
            <a:r>
              <a:rPr lang="en-US" dirty="0"/>
              <a:t> </a:t>
            </a:r>
            <a:r>
              <a:rPr lang="en-US" dirty="0" err="1"/>
              <a:t>conforme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incrementos</a:t>
            </a:r>
            <a:r>
              <a:rPr lang="en-US" dirty="0"/>
              <a:t> </a:t>
            </a:r>
            <a:r>
              <a:rPr lang="en-US" dirty="0" err="1"/>
              <a:t>aumentam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34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F4189-C4C5-4BE3-A819-6D9134C3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Espiral</a:t>
            </a:r>
          </a:p>
        </p:txBody>
      </p:sp>
      <p:pic>
        <p:nvPicPr>
          <p:cNvPr id="3074" name="Picture 2" descr="ClipaTec Informática: Modelo Espiral">
            <a:extLst>
              <a:ext uri="{FF2B5EF4-FFF2-40B4-BE49-F238E27FC236}">
                <a16:creationId xmlns:a16="http://schemas.microsoft.com/office/drawing/2014/main" id="{79837E20-0774-45C3-A2E2-A943CE2AB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979" y="2316079"/>
            <a:ext cx="3898232" cy="380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46AE51E-4426-48F2-82C9-FF95538D5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040667" cy="3636511"/>
          </a:xfrm>
        </p:spPr>
        <p:txBody>
          <a:bodyPr/>
          <a:lstStyle/>
          <a:p>
            <a:r>
              <a:rPr lang="en-US" dirty="0" err="1"/>
              <a:t>Quando</a:t>
            </a:r>
            <a:r>
              <a:rPr lang="en-US" dirty="0"/>
              <a:t> usar:</a:t>
            </a:r>
          </a:p>
          <a:p>
            <a:pPr lvl="1"/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grande</a:t>
            </a:r>
            <a:r>
              <a:rPr lang="en-US" dirty="0"/>
              <a:t> </a:t>
            </a:r>
            <a:r>
              <a:rPr lang="en-US" dirty="0" err="1"/>
              <a:t>porte</a:t>
            </a:r>
            <a:r>
              <a:rPr lang="en-US" dirty="0"/>
              <a:t> e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estruturados</a:t>
            </a:r>
            <a:r>
              <a:rPr lang="en-US" dirty="0"/>
              <a:t>;</a:t>
            </a:r>
          </a:p>
          <a:p>
            <a:r>
              <a:rPr lang="en-US" dirty="0" err="1"/>
              <a:t>Vantagens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Tempo de </a:t>
            </a:r>
            <a:r>
              <a:rPr lang="en-US" dirty="0" err="1"/>
              <a:t>implementação</a:t>
            </a:r>
            <a:r>
              <a:rPr lang="en-US" dirty="0"/>
              <a:t> </a:t>
            </a:r>
            <a:r>
              <a:rPr lang="en-US" dirty="0" err="1"/>
              <a:t>reduzido</a:t>
            </a:r>
            <a:r>
              <a:rPr lang="en-US" dirty="0"/>
              <a:t>;</a:t>
            </a:r>
          </a:p>
          <a:p>
            <a:pPr lvl="1"/>
            <a:r>
              <a:rPr lang="pt-BR" dirty="0"/>
              <a:t>Avaliação de riscos boa gera um projeto provavelmente sem problemas;</a:t>
            </a:r>
            <a:endParaRPr lang="en-US" dirty="0"/>
          </a:p>
          <a:p>
            <a:r>
              <a:rPr lang="en-US" dirty="0" err="1"/>
              <a:t>Desvantagens</a:t>
            </a:r>
            <a:r>
              <a:rPr lang="en-US" dirty="0"/>
              <a:t>:</a:t>
            </a:r>
          </a:p>
          <a:p>
            <a:pPr lvl="1"/>
            <a:r>
              <a:rPr lang="pt-BR" dirty="0"/>
              <a:t>Erros na avaliação de riscos impactam fortemente o projeto.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98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3B537-FAEB-4F1E-9B64-6D978640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vs </a:t>
            </a:r>
            <a:r>
              <a:rPr lang="en-US" dirty="0" err="1"/>
              <a:t>Espiral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54523B8-4811-42CE-BA26-F97CDC503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908" y="2384192"/>
            <a:ext cx="6320182" cy="411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4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F4189-C4C5-4BE3-A819-6D9134C3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Prototipação</a:t>
            </a:r>
          </a:p>
        </p:txBody>
      </p:sp>
      <p:pic>
        <p:nvPicPr>
          <p:cNvPr id="4098" name="Picture 2" descr="Modelos de Ciclo de Vida - Diego Macêdo">
            <a:extLst>
              <a:ext uri="{FF2B5EF4-FFF2-40B4-BE49-F238E27FC236}">
                <a16:creationId xmlns:a16="http://schemas.microsoft.com/office/drawing/2014/main" id="{10BFDA61-84A4-4095-A329-390903A34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164" y="2372670"/>
            <a:ext cx="4881562" cy="358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68F44BF-5DD4-4B69-85D2-E2518301C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040667" cy="3636511"/>
          </a:xfrm>
        </p:spPr>
        <p:txBody>
          <a:bodyPr/>
          <a:lstStyle/>
          <a:p>
            <a:r>
              <a:rPr lang="en-US" dirty="0" err="1"/>
              <a:t>Quando</a:t>
            </a:r>
            <a:r>
              <a:rPr lang="en-US" dirty="0"/>
              <a:t> usar:</a:t>
            </a:r>
          </a:p>
          <a:p>
            <a:pPr lvl="1"/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requisitos</a:t>
            </a:r>
            <a:r>
              <a:rPr lang="en-US" dirty="0"/>
              <a:t> </a:t>
            </a:r>
            <a:r>
              <a:rPr lang="en-US" dirty="0" err="1"/>
              <a:t>detalhadamente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;</a:t>
            </a:r>
          </a:p>
          <a:p>
            <a:r>
              <a:rPr lang="en-US" dirty="0" err="1"/>
              <a:t>Vantagens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Feedback do </a:t>
            </a:r>
            <a:r>
              <a:rPr lang="en-US" dirty="0" err="1"/>
              <a:t>cliente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Estrega</a:t>
            </a:r>
            <a:r>
              <a:rPr lang="en-US" dirty="0"/>
              <a:t> de </a:t>
            </a:r>
            <a:r>
              <a:rPr lang="en-US" dirty="0" err="1"/>
              <a:t>protótipo</a:t>
            </a:r>
            <a:r>
              <a:rPr lang="en-US" dirty="0"/>
              <a:t> </a:t>
            </a:r>
            <a:r>
              <a:rPr lang="en-US" dirty="0" err="1"/>
              <a:t>rápida</a:t>
            </a:r>
            <a:r>
              <a:rPr lang="en-US" dirty="0"/>
              <a:t>;</a:t>
            </a:r>
          </a:p>
          <a:p>
            <a:r>
              <a:rPr lang="en-US" dirty="0" err="1"/>
              <a:t>Desvantagens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sempre é </a:t>
            </a:r>
            <a:r>
              <a:rPr lang="en-US" dirty="0" err="1"/>
              <a:t>desenvolvido</a:t>
            </a:r>
            <a:r>
              <a:rPr lang="en-US" dirty="0"/>
              <a:t> 100% </a:t>
            </a:r>
            <a:r>
              <a:rPr lang="en-US" dirty="0" err="1"/>
              <a:t>compatível</a:t>
            </a:r>
            <a:r>
              <a:rPr lang="en-US" dirty="0"/>
              <a:t> com o </a:t>
            </a:r>
            <a:r>
              <a:rPr lang="en-US" dirty="0" err="1"/>
              <a:t>sistema</a:t>
            </a:r>
            <a:r>
              <a:rPr lang="en-US" dirty="0"/>
              <a:t> final.</a:t>
            </a:r>
          </a:p>
        </p:txBody>
      </p:sp>
    </p:spTree>
    <p:extLst>
      <p:ext uri="{BB962C8B-B14F-4D97-AF65-F5344CB8AC3E}">
        <p14:creationId xmlns:p14="http://schemas.microsoft.com/office/powerpoint/2010/main" val="1831637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F4189-C4C5-4BE3-A819-6D9134C3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4a. Ger. (CBSE)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89AF317-7AF7-4480-BD8C-0FDF427C9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040667" cy="3636511"/>
          </a:xfrm>
        </p:spPr>
        <p:txBody>
          <a:bodyPr/>
          <a:lstStyle/>
          <a:p>
            <a:r>
              <a:rPr lang="en-US" dirty="0" err="1"/>
              <a:t>Quando</a:t>
            </a:r>
            <a:r>
              <a:rPr lang="en-US" dirty="0"/>
              <a:t> usar:</a:t>
            </a:r>
          </a:p>
          <a:p>
            <a:pPr lvl="1"/>
            <a:r>
              <a:rPr lang="en-US" dirty="0" err="1"/>
              <a:t>Projetos</a:t>
            </a:r>
            <a:r>
              <a:rPr lang="en-US" dirty="0"/>
              <a:t> </a:t>
            </a:r>
            <a:r>
              <a:rPr lang="en-US" dirty="0" err="1"/>
              <a:t>pequenos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Requisitos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;</a:t>
            </a:r>
          </a:p>
          <a:p>
            <a:r>
              <a:rPr lang="en-US" dirty="0" err="1"/>
              <a:t>Vantagens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Entrega</a:t>
            </a:r>
            <a:r>
              <a:rPr lang="en-US" dirty="0"/>
              <a:t> de software </a:t>
            </a:r>
            <a:r>
              <a:rPr lang="en-US" dirty="0" err="1"/>
              <a:t>funcional</a:t>
            </a:r>
            <a:r>
              <a:rPr lang="en-US" dirty="0"/>
              <a:t> </a:t>
            </a:r>
            <a:r>
              <a:rPr lang="en-US" dirty="0" err="1"/>
              <a:t>frequentemente</a:t>
            </a:r>
            <a:r>
              <a:rPr lang="en-US" dirty="0"/>
              <a:t>;</a:t>
            </a:r>
          </a:p>
          <a:p>
            <a:r>
              <a:rPr lang="en-US" dirty="0" err="1"/>
              <a:t>Desvantagens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Caso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requisitos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sejam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decididos</a:t>
            </a:r>
            <a:r>
              <a:rPr lang="en-US" dirty="0"/>
              <a:t>, o </a:t>
            </a:r>
            <a:r>
              <a:rPr lang="en-US" dirty="0" err="1"/>
              <a:t>projeto</a:t>
            </a:r>
            <a:r>
              <a:rPr lang="en-US" dirty="0"/>
              <a:t> final é </a:t>
            </a:r>
            <a:r>
              <a:rPr lang="en-US" dirty="0" err="1"/>
              <a:t>afetado</a:t>
            </a:r>
            <a:r>
              <a:rPr lang="en-US" dirty="0"/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0C9BF96-3E29-4539-8885-B3362AEDE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687803"/>
            <a:ext cx="5687219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0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774FA17-CF89-469C-8CDB-265C3C752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Respostas</a:t>
            </a:r>
            <a:r>
              <a:rPr lang="en-US" dirty="0"/>
              <a:t> da </a:t>
            </a:r>
            <a:r>
              <a:rPr lang="en-US" dirty="0" err="1"/>
              <a:t>tabela</a:t>
            </a:r>
            <a:endParaRPr lang="pt-BR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E24CBFC-37D4-4E6D-8796-24B50C0B1D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204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531</TotalTime>
  <Words>290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Century Gothic</vt:lpstr>
      <vt:lpstr>Wingdings 2</vt:lpstr>
      <vt:lpstr>Citável</vt:lpstr>
      <vt:lpstr>PROCESSOS DE DESENVOLVIMENTO DE SOFTWARE</vt:lpstr>
      <vt:lpstr>Modelo Ciclo de Vida / Cascata</vt:lpstr>
      <vt:lpstr>Modelo Evolucionário</vt:lpstr>
      <vt:lpstr>Modelo Incremental</vt:lpstr>
      <vt:lpstr>Modelo Espiral</vt:lpstr>
      <vt:lpstr>Incremental vs Espiral</vt:lpstr>
      <vt:lpstr>Modelo Prototipação</vt:lpstr>
      <vt:lpstr>Técnicas de 4a. Ger. (CBSE)</vt:lpstr>
      <vt:lpstr>Respostas da tabela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Igor Rocha</dc:creator>
  <cp:lastModifiedBy>Igor Rocha</cp:lastModifiedBy>
  <cp:revision>17</cp:revision>
  <dcterms:created xsi:type="dcterms:W3CDTF">2021-03-31T12:23:57Z</dcterms:created>
  <dcterms:modified xsi:type="dcterms:W3CDTF">2021-04-01T18:20:07Z</dcterms:modified>
</cp:coreProperties>
</file>