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8" r:id="rId4"/>
    <p:sldId id="259" r:id="rId5"/>
    <p:sldId id="269" r:id="rId6"/>
    <p:sldId id="260" r:id="rId7"/>
    <p:sldId id="261" r:id="rId8"/>
    <p:sldId id="262" r:id="rId9"/>
    <p:sldId id="263" r:id="rId10"/>
    <p:sldId id="264" r:id="rId11"/>
    <p:sldId id="265" r:id="rId12"/>
    <p:sldId id="270" r:id="rId13"/>
    <p:sldId id="266" r:id="rId14"/>
    <p:sldId id="271" r:id="rId15"/>
    <p:sldId id="272" r:id="rId16"/>
    <p:sldId id="276" r:id="rId17"/>
    <p:sldId id="277" r:id="rId18"/>
    <p:sldId id="273" r:id="rId19"/>
    <p:sldId id="278" r:id="rId20"/>
    <p:sldId id="274" r:id="rId21"/>
    <p:sldId id="279" r:id="rId22"/>
    <p:sldId id="280"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1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9555E5D-3FBB-4DCD-9640-6B2D84BB65AC}" type="datetimeFigureOut">
              <a:rPr lang="pt-BR" smtClean="0"/>
              <a:t>24/08/2021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359999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9555E5D-3FBB-4DCD-9640-6B2D84BB65AC}" type="datetimeFigureOut">
              <a:rPr lang="pt-BR" smtClean="0"/>
              <a:t>24/08/2021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140748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9555E5D-3FBB-4DCD-9640-6B2D84BB65AC}" type="datetimeFigureOut">
              <a:rPr lang="pt-BR" smtClean="0"/>
              <a:t>24/08/2021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263650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9555E5D-3FBB-4DCD-9640-6B2D84BB65AC}" type="datetimeFigureOut">
              <a:rPr lang="pt-BR" smtClean="0"/>
              <a:t>24/08/2021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306192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9555E5D-3FBB-4DCD-9640-6B2D84BB65AC}" type="datetimeFigureOut">
              <a:rPr lang="pt-BR" smtClean="0"/>
              <a:t>24/08/2021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138943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9555E5D-3FBB-4DCD-9640-6B2D84BB65AC}" type="datetimeFigureOut">
              <a:rPr lang="pt-BR" smtClean="0"/>
              <a:t>24/08/2021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34732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9555E5D-3FBB-4DCD-9640-6B2D84BB65AC}" type="datetimeFigureOut">
              <a:rPr lang="pt-BR" smtClean="0"/>
              <a:t>24/08/2021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7697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9555E5D-3FBB-4DCD-9640-6B2D84BB65AC}" type="datetimeFigureOut">
              <a:rPr lang="pt-BR" smtClean="0"/>
              <a:t>24/08/2021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207100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55E5D-3FBB-4DCD-9640-6B2D84BB65AC}" type="datetimeFigureOut">
              <a:rPr lang="pt-BR" smtClean="0"/>
              <a:t>24/08/2021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320354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9555E5D-3FBB-4DCD-9640-6B2D84BB65AC}" type="datetimeFigureOut">
              <a:rPr lang="pt-BR" smtClean="0"/>
              <a:t>24/08/2021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36485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9555E5D-3FBB-4DCD-9640-6B2D84BB65AC}" type="datetimeFigureOut">
              <a:rPr lang="pt-BR" smtClean="0"/>
              <a:t>24/08/2021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921B319-F46E-4BA3-BFF7-CED01620FD39}" type="slidenum">
              <a:rPr lang="pt-BR" smtClean="0"/>
              <a:t>‹nº›</a:t>
            </a:fld>
            <a:endParaRPr lang="pt-BR"/>
          </a:p>
        </p:txBody>
      </p:sp>
    </p:spTree>
    <p:extLst>
      <p:ext uri="{BB962C8B-B14F-4D97-AF65-F5344CB8AC3E}">
        <p14:creationId xmlns:p14="http://schemas.microsoft.com/office/powerpoint/2010/main" val="394960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55E5D-3FBB-4DCD-9640-6B2D84BB65AC}" type="datetimeFigureOut">
              <a:rPr lang="pt-BR" smtClean="0"/>
              <a:t>24/08/2021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1B319-F46E-4BA3-BFF7-CED01620FD39}" type="slidenum">
              <a:rPr lang="pt-BR" smtClean="0"/>
              <a:t>‹nº›</a:t>
            </a:fld>
            <a:endParaRPr lang="pt-BR"/>
          </a:p>
        </p:txBody>
      </p:sp>
    </p:spTree>
    <p:extLst>
      <p:ext uri="{BB962C8B-B14F-4D97-AF65-F5344CB8AC3E}">
        <p14:creationId xmlns:p14="http://schemas.microsoft.com/office/powerpoint/2010/main" val="15353321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jusbrasil.com.br/legislacao/1028080/estatuto-do-idoso-lei-10741-03"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jusbrasil.com.br/legislacao/1028080/estatuto-do-idoso-lei-10741-03"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aurum.com.br/blog/direito-constitucional/" TargetMode="External"/><Relationship Id="rId2" Type="http://schemas.openxmlformats.org/officeDocument/2006/relationships/hyperlink" Target="https://www.aurum.com.br/blog/common-law/"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planalto.gov.br/ccivil_03/constituicao/constituicao.ht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aurum.com.br/blog/minimo-existencial/" TargetMode="External"/><Relationship Id="rId2" Type="http://schemas.openxmlformats.org/officeDocument/2006/relationships/hyperlink" Target="https://www.aurum.com.br/blog/direitos-sociai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jusbrasil.com.br/legislacao/1028078/c%C3%B3digo-civil-lei-10406-02" TargetMode="External"/><Relationship Id="rId2" Type="http://schemas.openxmlformats.org/officeDocument/2006/relationships/hyperlink" Target="https://www.jusbrasil.com.br/legislacao/111984002/c%C3%B3digo-penal-decreto-lei-2848-4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DA19B-DD81-4F3E-A644-5D08489D7D93}"/>
              </a:ext>
            </a:extLst>
          </p:cNvPr>
          <p:cNvSpPr>
            <a:spLocks noGrp="1"/>
          </p:cNvSpPr>
          <p:nvPr>
            <p:ph type="ctrTitle"/>
          </p:nvPr>
        </p:nvSpPr>
        <p:spPr>
          <a:xfrm>
            <a:off x="1524000" y="1882588"/>
            <a:ext cx="9144000" cy="799494"/>
          </a:xfrm>
        </p:spPr>
        <p:txBody>
          <a:bodyPr>
            <a:normAutofit/>
          </a:bodyPr>
          <a:lstStyle/>
          <a:p>
            <a:r>
              <a:rPr lang="pt-BR" sz="3600" cap="small" dirty="0">
                <a:latin typeface="Arial Black" panose="020B0A04020102020204" pitchFamily="34" charset="0"/>
              </a:rPr>
              <a:t>Introdução ao Estudo do Direito</a:t>
            </a:r>
          </a:p>
        </p:txBody>
      </p:sp>
      <p:sp>
        <p:nvSpPr>
          <p:cNvPr id="3" name="Subtítulo 2">
            <a:extLst>
              <a:ext uri="{FF2B5EF4-FFF2-40B4-BE49-F238E27FC236}">
                <a16:creationId xmlns:a16="http://schemas.microsoft.com/office/drawing/2014/main" id="{00A2E4B6-E4DB-4D4A-B834-2A1A70B08BBD}"/>
              </a:ext>
            </a:extLst>
          </p:cNvPr>
          <p:cNvSpPr>
            <a:spLocks noGrp="1"/>
          </p:cNvSpPr>
          <p:nvPr>
            <p:ph type="subTitle" idx="1"/>
          </p:nvPr>
        </p:nvSpPr>
        <p:spPr>
          <a:xfrm>
            <a:off x="470647" y="4175918"/>
            <a:ext cx="11295529" cy="2387600"/>
          </a:xfrm>
        </p:spPr>
        <p:txBody>
          <a:bodyPr/>
          <a:lstStyle/>
          <a:p>
            <a:pPr algn="l"/>
            <a:endParaRPr lang="pt-BR" b="1" u="sng" dirty="0">
              <a:solidFill>
                <a:srgbClr val="FFC000"/>
              </a:solidFill>
            </a:endParaRPr>
          </a:p>
          <a:p>
            <a:pPr algn="l"/>
            <a:r>
              <a:rPr lang="pt-BR" b="1" u="sng" dirty="0">
                <a:solidFill>
                  <a:srgbClr val="FFC000"/>
                </a:solidFill>
              </a:rPr>
              <a:t>Professor</a:t>
            </a:r>
            <a:r>
              <a:rPr lang="pt-BR" dirty="0">
                <a:solidFill>
                  <a:srgbClr val="FFC000"/>
                </a:solidFill>
              </a:rPr>
              <a:t>:  </a:t>
            </a:r>
            <a:r>
              <a:rPr lang="pt-BR" dirty="0"/>
              <a:t>Francisco Valdece Ferreira de Sousa</a:t>
            </a:r>
          </a:p>
          <a:p>
            <a:pPr algn="r"/>
            <a:endParaRPr lang="pt-BR" dirty="0"/>
          </a:p>
          <a:p>
            <a:pPr algn="r"/>
            <a:r>
              <a:rPr lang="pt-BR" dirty="0"/>
              <a:t>e-mail </a:t>
            </a:r>
            <a:r>
              <a:rPr lang="pt-BR" i="1" dirty="0">
                <a:solidFill>
                  <a:schemeClr val="accent3">
                    <a:lumMod val="60000"/>
                    <a:lumOff val="40000"/>
                  </a:schemeClr>
                </a:solidFill>
                <a:sym typeface="Wingdings" panose="05000000000000000000" pitchFamily="2" charset="2"/>
              </a:rPr>
              <a:t>  fvaldece10@gmail.com</a:t>
            </a:r>
            <a:endParaRPr lang="pt-BR" i="1" dirty="0">
              <a:solidFill>
                <a:schemeClr val="accent3">
                  <a:lumMod val="60000"/>
                  <a:lumOff val="40000"/>
                </a:schemeClr>
              </a:solidFill>
            </a:endParaRPr>
          </a:p>
        </p:txBody>
      </p:sp>
    </p:spTree>
    <p:extLst>
      <p:ext uri="{BB962C8B-B14F-4D97-AF65-F5344CB8AC3E}">
        <p14:creationId xmlns:p14="http://schemas.microsoft.com/office/powerpoint/2010/main" val="125058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268002"/>
            <a:ext cx="11779623" cy="6139936"/>
          </a:xfrm>
        </p:spPr>
        <p:txBody>
          <a:bodyPr>
            <a:normAutofit/>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05-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Fontes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pic>
        <p:nvPicPr>
          <p:cNvPr id="2052" name="Picture 4" descr="A Fontana di Trevi: quando a arte e a natureza se unem">
            <a:extLst>
              <a:ext uri="{FF2B5EF4-FFF2-40B4-BE49-F238E27FC236}">
                <a16:creationId xmlns:a16="http://schemas.microsoft.com/office/drawing/2014/main" id="{C876A228-BB31-411B-9322-A4ABF5162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32" y="2967649"/>
            <a:ext cx="6143373" cy="34402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onte de água decorativa de pedras.">
            <a:extLst>
              <a:ext uri="{FF2B5EF4-FFF2-40B4-BE49-F238E27FC236}">
                <a16:creationId xmlns:a16="http://schemas.microsoft.com/office/drawing/2014/main" id="{3D977372-358B-4934-A58B-22AAABB1F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111" y="2941208"/>
            <a:ext cx="4619674" cy="3466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02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fontScale="90000"/>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05-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Fontes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200" b="1" dirty="0">
                <a:latin typeface="Trebuchet MS" panose="020B0603020202020204" pitchFamily="34" charset="0"/>
              </a:rPr>
              <a:t>a) </a:t>
            </a:r>
            <a:r>
              <a:rPr lang="pt-BR" sz="2200" b="1" u="sng" dirty="0">
                <a:latin typeface="Trebuchet MS" panose="020B0603020202020204" pitchFamily="34" charset="0"/>
              </a:rPr>
              <a:t>FONTES MATERIAIS OU SUBSTANCIAIS</a:t>
            </a:r>
            <a:r>
              <a:rPr lang="pt-BR" sz="2200" dirty="0">
                <a:latin typeface="Trebuchet MS" panose="020B0603020202020204" pitchFamily="34" charset="0"/>
              </a:rPr>
              <a:t>: são constituídas pelos fatores determinantes do surgimento da norma jurídica, tais como: o clima, a religião, a economia, a política, os avanços tecnológicos e científicos, etc.</a:t>
            </a:r>
            <a:br>
              <a:rPr lang="pt-BR" sz="2200" dirty="0">
                <a:latin typeface="Trebuchet MS" panose="020B0603020202020204" pitchFamily="34" charset="0"/>
              </a:rPr>
            </a:br>
            <a:br>
              <a:rPr lang="pt-BR" sz="2200" dirty="0">
                <a:latin typeface="Trebuchet MS" panose="020B0603020202020204" pitchFamily="34" charset="0"/>
              </a:rPr>
            </a:br>
            <a:r>
              <a:rPr lang="pt-BR" sz="2200" dirty="0">
                <a:latin typeface="Trebuchet MS" panose="020B0603020202020204" pitchFamily="34" charset="0"/>
              </a:rPr>
              <a:t>É o estudo filosófico ou sociológico dos motivos éticos ou dos fatos econômicos que condicionam o aparecimento e as transformações das regras de direito. São dados, elementos, biológicos, psicológicos, racionais, ideais e históricos, que contribuem para a formação do direito. São FATOS SOCIAIS.</a:t>
            </a:r>
            <a:br>
              <a:rPr lang="pt-BR" sz="2200" dirty="0">
                <a:latin typeface="Trebuchet MS" panose="020B0603020202020204" pitchFamily="34" charset="0"/>
              </a:rPr>
            </a:br>
            <a:br>
              <a:rPr lang="pt-BR" sz="2200" dirty="0">
                <a:latin typeface="Trebuchet MS" panose="020B0603020202020204" pitchFamily="34" charset="0"/>
              </a:rPr>
            </a:br>
            <a:r>
              <a:rPr lang="pt-BR" sz="2200" dirty="0">
                <a:latin typeface="Trebuchet MS" panose="020B0603020202020204" pitchFamily="34" charset="0"/>
              </a:rPr>
              <a:t>O direito provém de fatos sociais, de problemas que emergem na sociedade e que são condicionados pelos chamados fatores do Direito. </a:t>
            </a:r>
            <a:br>
              <a:rPr lang="pt-BR" sz="2200" dirty="0">
                <a:latin typeface="Trebuchet MS" panose="020B0603020202020204" pitchFamily="34" charset="0"/>
              </a:rPr>
            </a:br>
            <a:r>
              <a:rPr lang="pt-BR" sz="2200" dirty="0">
                <a:latin typeface="Trebuchet MS" panose="020B0603020202020204" pitchFamily="34" charset="0"/>
              </a:rPr>
              <a:t>Exemplo: o </a:t>
            </a:r>
            <a:r>
              <a:rPr lang="pt-BR" sz="2200" dirty="0">
                <a:latin typeface="Trebuchet MS" panose="020B0603020202020204" pitchFamily="34" charset="0"/>
                <a:hlinkClick r:id="rId2" tooltip="Lei no 10.741, de 1º de outubro de 2003.">
                  <a:extLst>
                    <a:ext uri="{A12FA001-AC4F-418D-AE19-62706E023703}">
                      <ahyp:hlinkClr xmlns:ahyp="http://schemas.microsoft.com/office/drawing/2018/hyperlinkcolor" val="tx"/>
                    </a:ext>
                  </a:extLst>
                </a:hlinkClick>
              </a:rPr>
              <a:t>Estatuto do Idoso</a:t>
            </a:r>
            <a:r>
              <a:rPr lang="pt-BR" sz="2200" dirty="0">
                <a:latin typeface="Trebuchet MS" panose="020B0603020202020204" pitchFamily="34" charset="0"/>
              </a:rPr>
              <a:t> foi uma norma que teve como base a valorização do idoso, pois a população está cada vez mais idosa e necessita de cuidados especiais.</a:t>
            </a:r>
            <a:br>
              <a:rPr lang="pt-BR" sz="2200" b="0" i="0" dirty="0">
                <a:effectLst/>
                <a:latin typeface="Georgia" panose="02040502050405020303" pitchFamily="18"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408670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fontScale="90000"/>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05-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Fontes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200" b="1" dirty="0">
                <a:latin typeface="Trebuchet MS" panose="020B0603020202020204" pitchFamily="34" charset="0"/>
              </a:rPr>
              <a:t>a) </a:t>
            </a:r>
            <a:r>
              <a:rPr lang="pt-BR" sz="2200" b="1" u="sng" dirty="0">
                <a:latin typeface="Trebuchet MS" panose="020B0603020202020204" pitchFamily="34" charset="0"/>
              </a:rPr>
              <a:t>FONTES MATERIAIS OU SUBSTANCIAIS</a:t>
            </a:r>
            <a:r>
              <a:rPr lang="pt-BR" sz="2200" dirty="0">
                <a:latin typeface="Trebuchet MS" panose="020B0603020202020204" pitchFamily="34" charset="0"/>
              </a:rPr>
              <a:t>: são constituídas pelos fatores determinantes do surgimento da norma jurídica, tais como: o clima, a religião, a economia, a política, os avanços tecnológicos e científicos, etc.</a:t>
            </a:r>
            <a:br>
              <a:rPr lang="pt-BR" sz="2200" dirty="0">
                <a:latin typeface="Trebuchet MS" panose="020B0603020202020204" pitchFamily="34" charset="0"/>
              </a:rPr>
            </a:br>
            <a:br>
              <a:rPr lang="pt-BR" sz="2200" dirty="0">
                <a:latin typeface="Trebuchet MS" panose="020B0603020202020204" pitchFamily="34" charset="0"/>
              </a:rPr>
            </a:br>
            <a:r>
              <a:rPr lang="pt-BR" sz="2200" dirty="0">
                <a:latin typeface="Trebuchet MS" panose="020B0603020202020204" pitchFamily="34" charset="0"/>
              </a:rPr>
              <a:t>É o estudo filosófico ou sociológico dos motivos éticos ou dos fatos econômicos que condicionam o aparecimento e as transformações das regras de direito. São dados, elementos, biológicos, psicológicos, racionais, ideais e históricos, que contribuem para a formação do direito. São FATOS SOCIAIS.</a:t>
            </a:r>
            <a:br>
              <a:rPr lang="pt-BR" sz="2200" dirty="0">
                <a:latin typeface="Trebuchet MS" panose="020B0603020202020204" pitchFamily="34" charset="0"/>
              </a:rPr>
            </a:br>
            <a:br>
              <a:rPr lang="pt-BR" sz="2200" dirty="0">
                <a:latin typeface="Trebuchet MS" panose="020B0603020202020204" pitchFamily="34" charset="0"/>
              </a:rPr>
            </a:br>
            <a:r>
              <a:rPr lang="pt-BR" sz="2200" dirty="0">
                <a:latin typeface="Trebuchet MS" panose="020B0603020202020204" pitchFamily="34" charset="0"/>
              </a:rPr>
              <a:t>O direito provém de fatos sociais, de problemas que emergem na sociedade e que são condicionados pelos chamados fatores do Direito. </a:t>
            </a:r>
            <a:br>
              <a:rPr lang="pt-BR" sz="2200" dirty="0">
                <a:latin typeface="Trebuchet MS" panose="020B0603020202020204" pitchFamily="34" charset="0"/>
              </a:rPr>
            </a:br>
            <a:r>
              <a:rPr lang="pt-BR" sz="2200" dirty="0">
                <a:latin typeface="Trebuchet MS" panose="020B0603020202020204" pitchFamily="34" charset="0"/>
              </a:rPr>
              <a:t>Exemplo: o </a:t>
            </a:r>
            <a:r>
              <a:rPr lang="pt-BR" sz="2200" dirty="0">
                <a:latin typeface="Trebuchet MS" panose="020B0603020202020204" pitchFamily="34" charset="0"/>
                <a:hlinkClick r:id="rId2" tooltip="Lei no 10.741, de 1º de outubro de 2003.">
                  <a:extLst>
                    <a:ext uri="{A12FA001-AC4F-418D-AE19-62706E023703}">
                      <ahyp:hlinkClr xmlns:ahyp="http://schemas.microsoft.com/office/drawing/2018/hyperlinkcolor" val="tx"/>
                    </a:ext>
                  </a:extLst>
                </a:hlinkClick>
              </a:rPr>
              <a:t>Estatuto do Idoso</a:t>
            </a:r>
            <a:r>
              <a:rPr lang="pt-BR" sz="2200" dirty="0">
                <a:latin typeface="Trebuchet MS" panose="020B0603020202020204" pitchFamily="34" charset="0"/>
              </a:rPr>
              <a:t> foi uma norma que teve como base a valorização do idoso, pois a população está cada vez mais idosa e necessita de cuidados especiais.</a:t>
            </a: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225275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fontScale="90000"/>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05-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Fontes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dirty="0">
                <a:latin typeface="Trebuchet MS" panose="020B0603020202020204" pitchFamily="34" charset="0"/>
              </a:rPr>
              <a:t>b) FONTES FORMAIS</a:t>
            </a:r>
            <a:r>
              <a:rPr lang="pt-BR" sz="2000" dirty="0">
                <a:latin typeface="Trebuchet MS" panose="020B0603020202020204" pitchFamily="34" charset="0"/>
              </a:rPr>
              <a:t>: os meios de expressão do Direito, são as formas pelas quais as normas jurídicas se exteriorizam, tornam-se conhecidas.</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Criam o Direito, isto é, introduzem no ordenamento novas normas jurídicas. Dividem-se em:</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2.1) estatais: são produzidas pelo poder público e correspondem à lei e à jurisprudência.</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2.2) não estatais: decorrem diretamente da sociedade ou de seus grupos e segmentos, sendo representadas pelo costume, doutrina e os negócios jurídicos.</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Para que um processo jurídico constitua fonte formal é necessário que tenha o poder de criar o Direito. Esse poder de criar é chamado de competência.</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Em que consiste o ato de criação do Direito? Criar o Direito significa introduzir no ordenamento jurídico novas normas jurídicas.</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O elenco das fontes formais varia de acordo com os sistemas jurídicos e também em razão das diferentes fases históricas.</a:t>
            </a:r>
            <a:br>
              <a:rPr lang="pt-BR" sz="2000" dirty="0">
                <a:latin typeface="Trebuchet MS" panose="020B0603020202020204" pitchFamily="34" charset="0"/>
              </a:rPr>
            </a:br>
            <a:br>
              <a:rPr lang="pt-BR" sz="800" b="0" i="0" dirty="0">
                <a:effectLst/>
                <a:latin typeface="Georgia" panose="02040502050405020303" pitchFamily="18"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230454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Principio</a:t>
            </a:r>
            <a:r>
              <a:rPr lang="pt-BR" sz="2000" b="1" cap="small" dirty="0">
                <a:solidFill>
                  <a:srgbClr val="FFFF00"/>
                </a:solidFill>
                <a:latin typeface="Arial Black" panose="020B0A04020102020204" pitchFamily="34" charset="0"/>
              </a:rPr>
              <a:t>. </a:t>
            </a:r>
            <a:r>
              <a:rPr lang="pt-BR" sz="2000" b="1" u="sng" cap="small" dirty="0">
                <a:solidFill>
                  <a:srgbClr val="FFFF00"/>
                </a:solidFill>
                <a:latin typeface="Arial Black" panose="020B0A04020102020204" pitchFamily="34" charset="0"/>
              </a:rPr>
              <a:t>Definição</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b="1" dirty="0">
                <a:latin typeface="Trebuchet MS" panose="020B0603020202020204" pitchFamily="34" charset="0"/>
              </a:rPr>
            </a:br>
            <a:r>
              <a:rPr lang="pt-BR" sz="2000" b="1" dirty="0">
                <a:latin typeface="Trebuchet MS" panose="020B0603020202020204" pitchFamily="34" charset="0"/>
              </a:rPr>
              <a:t> 	</a:t>
            </a:r>
            <a:r>
              <a:rPr lang="pt-BR" sz="2000" dirty="0">
                <a:latin typeface="Trebuchet MS" panose="020B0603020202020204" pitchFamily="34" charset="0"/>
              </a:rPr>
              <a:t>● Ponto de Partida.</a:t>
            </a:r>
            <a:br>
              <a:rPr lang="pt-BR" sz="2000" dirty="0">
                <a:latin typeface="Trebuchet MS" panose="020B0603020202020204" pitchFamily="34" charset="0"/>
              </a:rPr>
            </a:br>
            <a:r>
              <a:rPr lang="pt-BR" sz="2000" dirty="0">
                <a:latin typeface="Trebuchet MS" panose="020B0603020202020204" pitchFamily="34" charset="0"/>
              </a:rPr>
              <a:t> 	● Os valores mais caros e inarredáveis de determinada pessoa.</a:t>
            </a:r>
            <a:br>
              <a:rPr lang="pt-BR" sz="2000" dirty="0">
                <a:latin typeface="Trebuchet MS" panose="020B0603020202020204" pitchFamily="34" charset="0"/>
              </a:rPr>
            </a:br>
            <a:r>
              <a:rPr lang="pt-BR" sz="2000" dirty="0">
                <a:latin typeface="Trebuchet MS" panose="020B0603020202020204" pitchFamily="34" charset="0"/>
              </a:rPr>
              <a:t>	● Indicam no agir individual, determinados valores, ligados a um comportamento ético,</a:t>
            </a:r>
            <a:br>
              <a:rPr lang="pt-BR" sz="2000" dirty="0">
                <a:latin typeface="Trebuchet MS" panose="020B0603020202020204" pitchFamily="34" charset="0"/>
              </a:rPr>
            </a:br>
            <a:r>
              <a:rPr lang="pt-BR" sz="2000" dirty="0">
                <a:latin typeface="Trebuchet MS" panose="020B0603020202020204" pitchFamily="34" charset="0"/>
              </a:rPr>
              <a:t>               justo e moralmente corretos. Estão ligados ao respeito às demais pessoas e vão ao </a:t>
            </a:r>
            <a:r>
              <a:rPr lang="pt-BR" sz="2000" dirty="0" err="1">
                <a:latin typeface="Trebuchet MS" panose="020B0603020202020204" pitchFamily="34" charset="0"/>
              </a:rPr>
              <a:t>en</a:t>
            </a:r>
            <a:r>
              <a:rPr lang="pt-BR" sz="2000" dirty="0">
                <a:latin typeface="Trebuchet MS" panose="020B0603020202020204" pitchFamily="34" charset="0"/>
              </a:rPr>
              <a:t>-     	   </a:t>
            </a:r>
            <a:r>
              <a:rPr lang="pt-BR" sz="2000" dirty="0" err="1">
                <a:latin typeface="Trebuchet MS" panose="020B0603020202020204" pitchFamily="34" charset="0"/>
              </a:rPr>
              <a:t>contro</a:t>
            </a:r>
            <a:r>
              <a:rPr lang="pt-BR" sz="2000" dirty="0">
                <a:latin typeface="Trebuchet MS" panose="020B0603020202020204" pitchFamily="34" charset="0"/>
              </a:rPr>
              <a:t> da propalada paz social.</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Os princípios gerais do direito são específicos por ramos jurídicos. Por isso, trouxe aqueles com maior interdisciplinaridade, a saber:</a:t>
            </a:r>
            <a:br>
              <a:rPr lang="pt-BR" sz="2000" dirty="0">
                <a:latin typeface="Trebuchet MS" panose="020B0603020202020204" pitchFamily="34" charset="0"/>
              </a:rPr>
            </a:br>
            <a:br>
              <a:rPr lang="pt-BR" sz="2000" dirty="0">
                <a:latin typeface="Trebuchet MS" panose="020B0603020202020204" pitchFamily="34" charset="0"/>
              </a:rPr>
            </a:br>
            <a:r>
              <a:rPr lang="pt-BR" sz="2000" b="1" dirty="0">
                <a:latin typeface="Trebuchet MS" panose="020B0603020202020204" pitchFamily="34" charset="0"/>
              </a:rPr>
              <a:t> 	</a:t>
            </a:r>
            <a:r>
              <a:rPr lang="pt-BR" sz="2000" dirty="0">
                <a:latin typeface="Trebuchet MS" panose="020B0603020202020204" pitchFamily="34" charset="0"/>
              </a:rPr>
              <a:t>● Principio do devido processo legal.</a:t>
            </a:r>
            <a:br>
              <a:rPr lang="pt-BR" sz="2000" dirty="0">
                <a:latin typeface="Trebuchet MS" panose="020B0603020202020204" pitchFamily="34" charset="0"/>
              </a:rPr>
            </a:br>
            <a:r>
              <a:rPr lang="pt-BR" sz="2000" dirty="0">
                <a:latin typeface="Trebuchet MS" panose="020B0603020202020204" pitchFamily="34" charset="0"/>
              </a:rPr>
              <a:t> 	● Principio do Direito de Ação.</a:t>
            </a:r>
            <a:br>
              <a:rPr lang="pt-BR" sz="2000" dirty="0">
                <a:latin typeface="Trebuchet MS" panose="020B0603020202020204" pitchFamily="34" charset="0"/>
              </a:rPr>
            </a:br>
            <a:r>
              <a:rPr lang="pt-BR" sz="2000" dirty="0">
                <a:latin typeface="Trebuchet MS" panose="020B0603020202020204" pitchFamily="34" charset="0"/>
              </a:rPr>
              <a:t>	● Principio do contraditório e da ampla defesa. </a:t>
            </a:r>
            <a:br>
              <a:rPr lang="pt-BR" sz="2000" dirty="0">
                <a:latin typeface="Trebuchet MS" panose="020B0603020202020204" pitchFamily="34" charset="0"/>
              </a:rPr>
            </a:br>
            <a:r>
              <a:rPr lang="pt-BR" sz="2000" dirty="0">
                <a:latin typeface="Trebuchet MS" panose="020B0603020202020204" pitchFamily="34" charset="0"/>
              </a:rPr>
              <a:t>	● Principio da dignidade da pessoa humana. </a:t>
            </a: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202830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a:bodyPr>
          <a:lstStyle/>
          <a:p>
            <a:pPr algn="l" fontAlgn="base"/>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Principio do devido processo legal</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pic>
        <p:nvPicPr>
          <p:cNvPr id="4" name="Imagem 3">
            <a:extLst>
              <a:ext uri="{FF2B5EF4-FFF2-40B4-BE49-F238E27FC236}">
                <a16:creationId xmlns:a16="http://schemas.microsoft.com/office/drawing/2014/main" id="{F81DD8EF-5743-4C56-BB6D-6D220C0BC342}"/>
              </a:ext>
            </a:extLst>
          </p:cNvPr>
          <p:cNvPicPr>
            <a:picLocks noChangeAspect="1"/>
          </p:cNvPicPr>
          <p:nvPr/>
        </p:nvPicPr>
        <p:blipFill>
          <a:blip r:embed="rId2"/>
          <a:stretch>
            <a:fillRect/>
          </a:stretch>
        </p:blipFill>
        <p:spPr>
          <a:xfrm>
            <a:off x="7957752" y="2961409"/>
            <a:ext cx="2784764" cy="2784764"/>
          </a:xfrm>
          <a:prstGeom prst="rect">
            <a:avLst/>
          </a:prstGeom>
        </p:spPr>
      </p:pic>
      <p:pic>
        <p:nvPicPr>
          <p:cNvPr id="5" name="Imagem 4">
            <a:extLst>
              <a:ext uri="{FF2B5EF4-FFF2-40B4-BE49-F238E27FC236}">
                <a16:creationId xmlns:a16="http://schemas.microsoft.com/office/drawing/2014/main" id="{2C12EB24-75F6-4C44-A84E-EF9EE1185A90}"/>
              </a:ext>
            </a:extLst>
          </p:cNvPr>
          <p:cNvPicPr>
            <a:picLocks noChangeAspect="1"/>
          </p:cNvPicPr>
          <p:nvPr/>
        </p:nvPicPr>
        <p:blipFill>
          <a:blip r:embed="rId3"/>
          <a:stretch>
            <a:fillRect/>
          </a:stretch>
        </p:blipFill>
        <p:spPr>
          <a:xfrm>
            <a:off x="1906236" y="2961409"/>
            <a:ext cx="4483942" cy="2784764"/>
          </a:xfrm>
          <a:prstGeom prst="rect">
            <a:avLst/>
          </a:prstGeom>
        </p:spPr>
      </p:pic>
    </p:spTree>
    <p:extLst>
      <p:ext uri="{BB962C8B-B14F-4D97-AF65-F5344CB8AC3E}">
        <p14:creationId xmlns:p14="http://schemas.microsoft.com/office/powerpoint/2010/main" val="212280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a:bodyPr>
          <a:lstStyle/>
          <a:p>
            <a:pPr algn="l" fontAlgn="base"/>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Principio do devido processo legal</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dirty="0">
                <a:latin typeface="Trebuchet MS" panose="020B0603020202020204" pitchFamily="34" charset="0"/>
              </a:rPr>
            </a:br>
            <a:r>
              <a:rPr lang="pt-BR" sz="2000" dirty="0">
                <a:latin typeface="Trebuchet MS" panose="020B0603020202020204" pitchFamily="34" charset="0"/>
              </a:rPr>
              <a:t>Trata-se de um princípio de longa tradição na história do direito. A sua origem se dá no direito anglo saxão (ou </a:t>
            </a:r>
            <a:r>
              <a:rPr lang="pt-BR" sz="2000" i="1" dirty="0">
                <a:latin typeface="Trebuchet MS" panose="020B0603020202020204" pitchFamily="34" charset="0"/>
                <a:hlinkClick r:id="rId2">
                  <a:extLst>
                    <a:ext uri="{A12FA001-AC4F-418D-AE19-62706E023703}">
                      <ahyp:hlinkClr xmlns:ahyp="http://schemas.microsoft.com/office/drawing/2018/hyperlinkcolor" val="tx"/>
                    </a:ext>
                  </a:extLst>
                </a:hlinkClick>
              </a:rPr>
              <a:t>common </a:t>
            </a:r>
            <a:r>
              <a:rPr lang="pt-BR" sz="2000" i="1" dirty="0" err="1">
                <a:latin typeface="Trebuchet MS" panose="020B0603020202020204" pitchFamily="34" charset="0"/>
                <a:hlinkClick r:id="rId2">
                  <a:extLst>
                    <a:ext uri="{A12FA001-AC4F-418D-AE19-62706E023703}">
                      <ahyp:hlinkClr xmlns:ahyp="http://schemas.microsoft.com/office/drawing/2018/hyperlinkcolor" val="tx"/>
                    </a:ext>
                  </a:extLst>
                </a:hlinkClick>
              </a:rPr>
              <a:t>law</a:t>
            </a:r>
            <a:r>
              <a:rPr lang="pt-BR" sz="2000" dirty="0">
                <a:latin typeface="Trebuchet MS" panose="020B0603020202020204" pitchFamily="34" charset="0"/>
              </a:rPr>
              <a:t>), chamada de </a:t>
            </a:r>
            <a:r>
              <a:rPr lang="pt-BR" sz="2000" i="1" dirty="0" err="1">
                <a:latin typeface="Trebuchet MS" panose="020B0603020202020204" pitchFamily="34" charset="0"/>
              </a:rPr>
              <a:t>Due</a:t>
            </a:r>
            <a:r>
              <a:rPr lang="pt-BR" sz="2000" i="1" dirty="0">
                <a:latin typeface="Trebuchet MS" panose="020B0603020202020204" pitchFamily="34" charset="0"/>
              </a:rPr>
              <a:t> </a:t>
            </a:r>
            <a:r>
              <a:rPr lang="pt-BR" sz="2000" i="1" dirty="0" err="1">
                <a:latin typeface="Trebuchet MS" panose="020B0603020202020204" pitchFamily="34" charset="0"/>
              </a:rPr>
              <a:t>process</a:t>
            </a:r>
            <a:r>
              <a:rPr lang="pt-BR" sz="2000" i="1" dirty="0">
                <a:latin typeface="Trebuchet MS" panose="020B0603020202020204" pitchFamily="34" charset="0"/>
              </a:rPr>
              <a:t> </a:t>
            </a:r>
            <a:r>
              <a:rPr lang="pt-BR" sz="2000" i="1" dirty="0" err="1">
                <a:latin typeface="Trebuchet MS" panose="020B0603020202020204" pitchFamily="34" charset="0"/>
              </a:rPr>
              <a:t>of</a:t>
            </a:r>
            <a:r>
              <a:rPr lang="pt-BR" sz="2000" i="1" dirty="0">
                <a:latin typeface="Trebuchet MS" panose="020B0603020202020204" pitchFamily="34" charset="0"/>
              </a:rPr>
              <a:t> </a:t>
            </a:r>
            <a:r>
              <a:rPr lang="pt-BR" sz="2000" i="1" dirty="0" err="1">
                <a:latin typeface="Trebuchet MS" panose="020B0603020202020204" pitchFamily="34" charset="0"/>
              </a:rPr>
              <a:t>law</a:t>
            </a:r>
            <a:r>
              <a:rPr lang="pt-BR" sz="2000" dirty="0">
                <a:latin typeface="Trebuchet MS" panose="020B0603020202020204" pitchFamily="34" charset="0"/>
              </a:rPr>
              <a:t>. Instituído na Magna Carta de 1215, na Inglaterra, foi se desenvolvendo ao longo dos documentos jurídicos – tanto da Inglaterra quanto dos EUA. Por isso, foi importante para a historiografia do </a:t>
            </a:r>
            <a:r>
              <a:rPr lang="pt-BR" sz="2000" dirty="0">
                <a:latin typeface="Trebuchet MS" panose="020B0603020202020204" pitchFamily="34" charset="0"/>
                <a:hlinkClick r:id="rId3">
                  <a:extLst>
                    <a:ext uri="{A12FA001-AC4F-418D-AE19-62706E023703}">
                      <ahyp:hlinkClr xmlns:ahyp="http://schemas.microsoft.com/office/drawing/2018/hyperlinkcolor" val="tx"/>
                    </a:ext>
                  </a:extLst>
                </a:hlinkClick>
              </a:rPr>
              <a:t>Direito Constitucional</a:t>
            </a:r>
            <a:r>
              <a:rPr lang="pt-BR" sz="2000" dirty="0">
                <a:latin typeface="Trebuchet MS" panose="020B0603020202020204" pitchFamily="34" charset="0"/>
              </a:rPr>
              <a:t>.</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Na Constituição Federal foi inserido como princípio fundamental no art. 5º, LIV, que diz que “ninguém será privado da liberdade ou de seus bens sem o devido processo legal”. O Devido Processo Legal possui três características significativas: </a:t>
            </a:r>
            <a:br>
              <a:rPr lang="pt-BR" sz="2000" dirty="0">
                <a:latin typeface="Trebuchet MS" panose="020B0603020202020204" pitchFamily="34" charset="0"/>
              </a:rPr>
            </a:br>
            <a:br>
              <a:rPr lang="pt-BR" sz="2000" dirty="0">
                <a:latin typeface="Trebuchet MS" panose="020B0603020202020204" pitchFamily="34" charset="0"/>
              </a:rPr>
            </a:br>
            <a:r>
              <a:rPr lang="pt-BR" sz="2000" b="1" dirty="0">
                <a:latin typeface="Trebuchet MS" panose="020B0603020202020204" pitchFamily="34" charset="0"/>
              </a:rPr>
              <a:t> 	</a:t>
            </a:r>
            <a:r>
              <a:rPr lang="pt-BR" sz="2000" dirty="0">
                <a:latin typeface="Trebuchet MS" panose="020B0603020202020204" pitchFamily="34" charset="0"/>
              </a:rPr>
              <a:t>● Vida;</a:t>
            </a:r>
            <a:br>
              <a:rPr lang="pt-BR" sz="2000" dirty="0">
                <a:latin typeface="Trebuchet MS" panose="020B0603020202020204" pitchFamily="34" charset="0"/>
              </a:rPr>
            </a:br>
            <a:r>
              <a:rPr lang="pt-BR" sz="2000" dirty="0">
                <a:latin typeface="Trebuchet MS" panose="020B0603020202020204" pitchFamily="34" charset="0"/>
              </a:rPr>
              <a:t> 	● Liberdade;</a:t>
            </a:r>
            <a:br>
              <a:rPr lang="pt-BR" sz="2000" dirty="0">
                <a:latin typeface="Trebuchet MS" panose="020B0603020202020204" pitchFamily="34" charset="0"/>
              </a:rPr>
            </a:br>
            <a:r>
              <a:rPr lang="pt-BR" sz="2000" dirty="0">
                <a:latin typeface="Trebuchet MS" panose="020B0603020202020204" pitchFamily="34" charset="0"/>
              </a:rPr>
              <a:t>	● Propriedade. </a:t>
            </a: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254674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a:bodyPr>
          <a:lstStyle/>
          <a:p>
            <a:pPr algn="l" fontAlgn="base"/>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Principio do devido Direito de </a:t>
            </a:r>
            <a:r>
              <a:rPr lang="pt-BR" sz="2000" b="1" u="sng" cap="small" dirty="0" err="1">
                <a:solidFill>
                  <a:srgbClr val="FFFF00"/>
                </a:solidFill>
                <a:latin typeface="Arial Black" panose="020B0A04020102020204" pitchFamily="34" charset="0"/>
              </a:rPr>
              <a:t>Açao</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pic>
        <p:nvPicPr>
          <p:cNvPr id="6146" name="Picture 2" descr="Ação no Direito - Enciclopédia Global™">
            <a:extLst>
              <a:ext uri="{FF2B5EF4-FFF2-40B4-BE49-F238E27FC236}">
                <a16:creationId xmlns:a16="http://schemas.microsoft.com/office/drawing/2014/main" id="{2DDA8A49-723E-4B69-B2BF-DA48E449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366" y="2495549"/>
            <a:ext cx="6929268" cy="376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a:bodyPr>
          <a:lstStyle/>
          <a:p>
            <a:pPr algn="l" fontAlgn="base"/>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Principio do devido Direito de </a:t>
            </a:r>
            <a:r>
              <a:rPr lang="pt-BR" sz="2000" b="1" u="sng" cap="small" dirty="0" err="1">
                <a:solidFill>
                  <a:srgbClr val="FFFF00"/>
                </a:solidFill>
                <a:latin typeface="Arial Black" panose="020B0A04020102020204" pitchFamily="34" charset="0"/>
              </a:rPr>
              <a:t>Açao</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dirty="0">
                <a:latin typeface="Trebuchet MS" panose="020B0603020202020204" pitchFamily="34" charset="0"/>
              </a:rPr>
            </a:br>
            <a:r>
              <a:rPr lang="pt-BR" sz="2000" b="0" i="0" dirty="0">
                <a:effectLst/>
                <a:latin typeface="Trebuchet MS" panose="020B0603020202020204" pitchFamily="34" charset="0"/>
              </a:rPr>
              <a:t>O Princípio do Direito de Ação está inserido como direito fundamental na nossa constituição com a seguinte redação:</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0" i="0" dirty="0">
                <a:effectLst/>
                <a:latin typeface="Trebuchet MS" panose="020B0603020202020204" pitchFamily="34" charset="0"/>
              </a:rPr>
              <a:t>	“A lei não excluirá da apreciação do Poder Judiciário lesão ou ameaça a direito”.</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O princípio do direito de ação está em nossa constituição como direito fundamental. Para agir, a outra parte deverá ter o direito de se defender. E é por isso que vou falar do princípio seguinte, que é o do contraditório e da ampla defesa.</a:t>
            </a: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24665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fontScale="90000"/>
          </a:bodyPr>
          <a:lstStyle/>
          <a:p>
            <a:pPr algn="l" fontAlgn="base"/>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solidFill>
                  <a:srgbClr val="FFC000"/>
                </a:solidFill>
                <a:latin typeface="Trebuchet MS" panose="020B0603020202020204" pitchFamily="34" charset="0"/>
              </a:rPr>
            </a:br>
            <a:br>
              <a:rPr lang="pt-BR" sz="2000" dirty="0">
                <a:solidFill>
                  <a:srgbClr val="FFC000"/>
                </a:solidFill>
                <a:latin typeface="Trebuchet MS" panose="020B0603020202020204" pitchFamily="34" charset="0"/>
              </a:rPr>
            </a:br>
            <a:br>
              <a:rPr lang="pt-BR" sz="2000" dirty="0">
                <a:solidFill>
                  <a:srgbClr val="FFC000"/>
                </a:solidFill>
                <a:latin typeface="Trebuchet MS" panose="020B0603020202020204" pitchFamily="34" charset="0"/>
              </a:rPr>
            </a:br>
            <a:br>
              <a:rPr lang="pt-BR" sz="2000" dirty="0">
                <a:solidFill>
                  <a:srgbClr val="FFC000"/>
                </a:solidFill>
                <a:latin typeface="Trebuchet MS" panose="020B0603020202020204" pitchFamily="34" charset="0"/>
              </a:rPr>
            </a:br>
            <a:br>
              <a:rPr lang="pt-BR" sz="2000" dirty="0">
                <a:solidFill>
                  <a:srgbClr val="FFC000"/>
                </a:solidFill>
                <a:latin typeface="Trebuchet MS" panose="020B0603020202020204" pitchFamily="34" charset="0"/>
              </a:rPr>
            </a:br>
            <a:br>
              <a:rPr lang="pt-BR" sz="2000" dirty="0">
                <a:solidFill>
                  <a:srgbClr val="FFC000"/>
                </a:solidFill>
                <a:latin typeface="Trebuchet MS" panose="020B0603020202020204" pitchFamily="34" charset="0"/>
              </a:rPr>
            </a:b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Principio do contraditório e da ampla defesa</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pic>
        <p:nvPicPr>
          <p:cNvPr id="3" name="Imagem 2">
            <a:extLst>
              <a:ext uri="{FF2B5EF4-FFF2-40B4-BE49-F238E27FC236}">
                <a16:creationId xmlns:a16="http://schemas.microsoft.com/office/drawing/2014/main" id="{0F651031-C92C-4F00-9F7A-FC0955719D66}"/>
              </a:ext>
            </a:extLst>
          </p:cNvPr>
          <p:cNvPicPr>
            <a:picLocks noChangeAspect="1"/>
          </p:cNvPicPr>
          <p:nvPr/>
        </p:nvPicPr>
        <p:blipFill>
          <a:blip r:embed="rId2"/>
          <a:stretch>
            <a:fillRect/>
          </a:stretch>
        </p:blipFill>
        <p:spPr>
          <a:xfrm>
            <a:off x="7297015" y="420574"/>
            <a:ext cx="3945948" cy="6005646"/>
          </a:xfrm>
          <a:prstGeom prst="rect">
            <a:avLst/>
          </a:prstGeom>
        </p:spPr>
      </p:pic>
    </p:spTree>
    <p:extLst>
      <p:ext uri="{BB962C8B-B14F-4D97-AF65-F5344CB8AC3E}">
        <p14:creationId xmlns:p14="http://schemas.microsoft.com/office/powerpoint/2010/main" val="362033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9719651E-2C47-4AE1-BDC2-D576CB277385}"/>
              </a:ext>
            </a:extLst>
          </p:cNvPr>
          <p:cNvSpPr/>
          <p:nvPr/>
        </p:nvSpPr>
        <p:spPr>
          <a:xfrm>
            <a:off x="9637058" y="72605"/>
            <a:ext cx="2460812" cy="44375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latin typeface="Arial Black" panose="020B0A04020102020204" pitchFamily="34" charset="0"/>
              </a:rPr>
              <a:t>Aula nº. 01</a:t>
            </a:r>
          </a:p>
        </p:txBody>
      </p:sp>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01-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O Mundo da Natureza e o Mundo da Cultura</a:t>
            </a:r>
            <a:r>
              <a:rPr lang="pt-BR" sz="2800" dirty="0">
                <a:solidFill>
                  <a:srgbClr val="FFC000"/>
                </a:solidFill>
                <a:latin typeface="Trebuchet MS" panose="020B0603020202020204" pitchFamily="34" charset="0"/>
              </a:rPr>
              <a:t>.</a:t>
            </a:r>
            <a:br>
              <a:rPr lang="pt-BR" sz="2000" dirty="0">
                <a:solidFill>
                  <a:srgbClr val="FFC000"/>
                </a:solidFill>
                <a:latin typeface="Trebuchet MS" panose="020B0603020202020204" pitchFamily="34" charset="0"/>
              </a:rPr>
            </a:br>
            <a:br>
              <a:rPr lang="pt-BR" sz="2800" dirty="0">
                <a:latin typeface="Trebuchet MS" panose="020B0603020202020204" pitchFamily="34" charset="0"/>
              </a:rPr>
            </a:br>
            <a:r>
              <a:rPr lang="pt-BR" sz="2000" b="1" i="0" u="sng" dirty="0">
                <a:solidFill>
                  <a:srgbClr val="FFFF00"/>
                </a:solidFill>
                <a:effectLst/>
                <a:latin typeface="Trebuchet MS" panose="020B0603020202020204" pitchFamily="34" charset="0"/>
              </a:rPr>
              <a:t>Mundo da Natureza</a:t>
            </a:r>
            <a:r>
              <a:rPr lang="pt-BR" sz="2000" b="0" i="0" u="sng" dirty="0">
                <a:solidFill>
                  <a:srgbClr val="FFFF00"/>
                </a:solidFill>
                <a:effectLst/>
                <a:latin typeface="Trebuchet MS" panose="020B0603020202020204" pitchFamily="34" charset="0"/>
              </a:rPr>
              <a:t> </a:t>
            </a:r>
            <a:r>
              <a:rPr lang="pt-BR" sz="2000" b="0" i="0" dirty="0">
                <a:effectLst/>
                <a:latin typeface="Trebuchet MS" panose="020B0603020202020204" pitchFamily="34" charset="0"/>
              </a:rPr>
              <a:t>- </a:t>
            </a:r>
            <a:r>
              <a:rPr lang="pt-BR" sz="2000" b="0" i="1" dirty="0">
                <a:effectLst/>
                <a:latin typeface="Trebuchet MS" panose="020B0603020202020204" pitchFamily="34" charset="0"/>
              </a:rPr>
              <a:t>É tudo aquilo que nos foi dado</a:t>
            </a:r>
            <a:r>
              <a:rPr lang="pt-BR" sz="2000" b="0" i="0" dirty="0">
                <a:effectLst/>
                <a:latin typeface="Trebuchet MS" panose="020B0603020202020204" pitchFamily="34" charset="0"/>
              </a:rPr>
              <a:t>. Existe independente da atividade humana. Trata-se de realidade natural. Aqui </a:t>
            </a:r>
            <a:r>
              <a:rPr lang="pt-BR" sz="2000" b="1" i="0" dirty="0">
                <a:effectLst/>
                <a:latin typeface="Trebuchet MS" panose="020B0603020202020204" pitchFamily="34" charset="0"/>
              </a:rPr>
              <a:t>existem as leis físico-matemáticas que são regidas pelo</a:t>
            </a:r>
            <a:r>
              <a:rPr lang="pt-BR" sz="2000" b="0" i="0" dirty="0">
                <a:effectLst/>
                <a:latin typeface="Trebuchet MS" panose="020B0603020202020204" pitchFamily="34" charset="0"/>
              </a:rPr>
              <a:t> </a:t>
            </a:r>
            <a:r>
              <a:rPr lang="pt-BR" sz="2000" b="1" i="0" dirty="0">
                <a:effectLst/>
                <a:latin typeface="Trebuchet MS" panose="020B0603020202020204" pitchFamily="34" charset="0"/>
              </a:rPr>
              <a:t>princípio da causalidade</a:t>
            </a:r>
            <a:r>
              <a:rPr lang="pt-BR" sz="2000" b="0" i="0" dirty="0">
                <a:effectLst/>
                <a:latin typeface="Trebuchet MS" panose="020B0603020202020204" pitchFamily="34" charset="0"/>
              </a:rPr>
              <a:t>, ou seja, são leis cegas aos valores. São meramente indicativas. </a:t>
            </a:r>
            <a:br>
              <a:rPr lang="pt-BR" sz="2000" b="0" i="0" dirty="0">
                <a:effectLst/>
                <a:latin typeface="Trebuchet MS" panose="020B0603020202020204" pitchFamily="34" charset="0"/>
              </a:rPr>
            </a:br>
            <a:r>
              <a:rPr lang="pt-BR" sz="2000" b="1" i="0" u="sng" dirty="0">
                <a:effectLst/>
                <a:latin typeface="Trebuchet MS" panose="020B0603020202020204" pitchFamily="34" charset="0"/>
              </a:rPr>
              <a:t>Exemplo</a:t>
            </a:r>
            <a:r>
              <a:rPr lang="pt-BR" sz="2000" b="0" i="0" dirty="0">
                <a:effectLst/>
                <a:latin typeface="Trebuchet MS" panose="020B0603020202020204" pitchFamily="34" charset="0"/>
              </a:rPr>
              <a:t>: a Terra é um planeta. Princípio da causalidade: na natureza nada ocorre por acaso. Cada fenômeno tem sua explicação em uma causa determinante. Esse princípio corresponde ao nexo existente entre a causa e o efeito de um fenômeno. A gravidade nos explica que se a caneta cair da mesa será atraída para o chão.</a:t>
            </a:r>
            <a:br>
              <a:rPr lang="pt-BR" sz="2000" b="0" i="0" dirty="0">
                <a:effectLst/>
                <a:latin typeface="Trebuchet MS" panose="020B0603020202020204" pitchFamily="34" charset="0"/>
              </a:rPr>
            </a:br>
            <a:br>
              <a:rPr lang="pt-BR" sz="2000" b="0" i="0" dirty="0">
                <a:effectLst/>
                <a:latin typeface="Trebuchet MS" panose="020B0603020202020204" pitchFamily="34" charset="0"/>
              </a:rPr>
            </a:br>
            <a:br>
              <a:rPr lang="pt-BR" sz="2000" b="0" i="0" dirty="0">
                <a:effectLst/>
                <a:latin typeface="Trebuchet MS" panose="020B0603020202020204" pitchFamily="34" charset="0"/>
              </a:rPr>
            </a:br>
            <a:br>
              <a:rPr lang="pt-BR" sz="2000" b="0" i="0" dirty="0">
                <a:effectLst/>
                <a:latin typeface="Trebuchet MS" panose="020B0603020202020204" pitchFamily="34" charset="0"/>
              </a:rPr>
            </a:br>
            <a:br>
              <a:rPr lang="pt-BR" sz="2000" b="0" i="0" dirty="0">
                <a:effectLst/>
                <a:latin typeface="Trebuchet MS" panose="020B0603020202020204" pitchFamily="34" charset="0"/>
              </a:rPr>
            </a:b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0" i="0" dirty="0">
                <a:effectLst/>
                <a:latin typeface="Trebuchet MS" panose="020B0603020202020204" pitchFamily="34" charset="0"/>
              </a:rPr>
              <a:t>.</a:t>
            </a: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pic>
        <p:nvPicPr>
          <p:cNvPr id="2" name="Imagem 1">
            <a:extLst>
              <a:ext uri="{FF2B5EF4-FFF2-40B4-BE49-F238E27FC236}">
                <a16:creationId xmlns:a16="http://schemas.microsoft.com/office/drawing/2014/main" id="{8659E94A-D77D-4EDB-BBE5-E92AB01BA273}"/>
              </a:ext>
            </a:extLst>
          </p:cNvPr>
          <p:cNvPicPr>
            <a:picLocks noChangeAspect="1"/>
          </p:cNvPicPr>
          <p:nvPr/>
        </p:nvPicPr>
        <p:blipFill>
          <a:blip r:embed="rId2"/>
          <a:stretch>
            <a:fillRect/>
          </a:stretch>
        </p:blipFill>
        <p:spPr>
          <a:xfrm>
            <a:off x="4152901" y="4022840"/>
            <a:ext cx="4057650" cy="2706572"/>
          </a:xfrm>
          <a:prstGeom prst="rect">
            <a:avLst/>
          </a:prstGeom>
        </p:spPr>
      </p:pic>
    </p:spTree>
    <p:extLst>
      <p:ext uri="{BB962C8B-B14F-4D97-AF65-F5344CB8AC3E}">
        <p14:creationId xmlns:p14="http://schemas.microsoft.com/office/powerpoint/2010/main" val="3245646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a:bodyPr>
          <a:lstStyle/>
          <a:p>
            <a:pPr algn="l" fontAlgn="base"/>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Principio do contraditório e da ampla defesa</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dirty="0">
                <a:latin typeface="Trebuchet MS" panose="020B0603020202020204" pitchFamily="34" charset="0"/>
              </a:rPr>
            </a:br>
            <a:r>
              <a:rPr lang="pt-BR" sz="2000" b="0" i="0" dirty="0">
                <a:effectLst/>
                <a:latin typeface="Trebuchet MS" panose="020B0603020202020204" pitchFamily="34" charset="0"/>
              </a:rPr>
              <a:t>Entre </a:t>
            </a:r>
            <a:r>
              <a:rPr lang="pt-BR" sz="2000" dirty="0">
                <a:latin typeface="Trebuchet MS" panose="020B0603020202020204" pitchFamily="34" charset="0"/>
              </a:rPr>
              <a:t>os princípios gerais do direito, este dá à parte o direito de utilizar todos os meios necessários para se defender de processos judiciais e administrativos.</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Também foi designado como princípio fundamental de nossa atual Constituição: </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	“aos litigantes, em processo judicial ou administrativo, e aos acusados em geral, são </a:t>
            </a:r>
            <a:br>
              <a:rPr lang="pt-BR" sz="2000" dirty="0">
                <a:latin typeface="Trebuchet MS" panose="020B0603020202020204" pitchFamily="34" charset="0"/>
              </a:rPr>
            </a:br>
            <a:r>
              <a:rPr lang="pt-BR" sz="2000" dirty="0">
                <a:latin typeface="Trebuchet MS" panose="020B0603020202020204" pitchFamily="34" charset="0"/>
              </a:rPr>
              <a:t>              assegurados o contraditório e ampla defesa, com os meios e recursos a ela inerentes”.</a:t>
            </a: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O princípio contraditório e a ampla defesa é um importante instrumento para o estabelecimento do Estado Democrático de Direito. Pode ser considerado um princípio derivado do Devido Processo Legal, como uma evolução de um instituto tão antigo.</a:t>
            </a: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289461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a:bodyPr>
          <a:lstStyle/>
          <a:p>
            <a:pPr algn="l" fontAlgn="base"/>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Principio da dignidade da pessoa humana</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dirty="0">
                <a:latin typeface="Trebuchet MS" panose="020B0603020202020204" pitchFamily="34" charset="0"/>
              </a:rPr>
            </a:br>
            <a:r>
              <a:rPr lang="pt-BR" sz="2000" dirty="0">
                <a:latin typeface="Trebuchet MS" panose="020B0603020202020204" pitchFamily="34" charset="0"/>
              </a:rPr>
              <a:t>O princípio da dignidade da pessoa humana pode ser entendido como a garantia das necessidades vitais de cada indivíduo. É um dos fundamentos do Estado Democrático de Direito e tem sua previsão no artigo 1º, inciso III, da </a:t>
            </a:r>
            <a:r>
              <a:rPr lang="pt-BR" sz="2000" dirty="0">
                <a:latin typeface="Trebuchet MS" panose="020B0603020202020204" pitchFamily="34" charset="0"/>
                <a:hlinkClick r:id="rId2">
                  <a:extLst>
                    <a:ext uri="{A12FA001-AC4F-418D-AE19-62706E023703}">
                      <ahyp:hlinkClr xmlns:ahyp="http://schemas.microsoft.com/office/drawing/2018/hyperlinkcolor" val="tx"/>
                    </a:ext>
                  </a:extLst>
                </a:hlinkClick>
              </a:rPr>
              <a:t>Constituição Federal</a:t>
            </a:r>
            <a:r>
              <a:rPr lang="pt-BR" sz="2000" dirty="0">
                <a:latin typeface="Trebuchet MS" panose="020B0603020202020204" pitchFamily="34" charset="0"/>
              </a:rPr>
              <a:t>. Assim, é fundamento basilar da República.</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	“</a:t>
            </a:r>
            <a:r>
              <a:rPr lang="pt-BR" sz="2000" i="1" dirty="0">
                <a:latin typeface="Trebuchet MS" panose="020B0603020202020204" pitchFamily="34" charset="0"/>
              </a:rPr>
              <a:t>A dignidade humana pode ser descrita como um fenômeno cuja existência é anterior e </a:t>
            </a:r>
            <a:r>
              <a:rPr lang="pt-BR" sz="2000" i="1" dirty="0" err="1">
                <a:latin typeface="Trebuchet MS" panose="020B0603020202020204" pitchFamily="34" charset="0"/>
              </a:rPr>
              <a:t>ex</a:t>
            </a:r>
            <a:r>
              <a:rPr lang="pt-BR" sz="2000" i="1" dirty="0">
                <a:latin typeface="Trebuchet MS" panose="020B0603020202020204" pitchFamily="34" charset="0"/>
              </a:rPr>
              <a:t>-	terna à ordem jurídica, havendo sido por ela incorporado. De forma bastante geral, trata-se </a:t>
            </a:r>
            <a:br>
              <a:rPr lang="pt-BR" sz="2000" i="1" dirty="0">
                <a:latin typeface="Trebuchet MS" panose="020B0603020202020204" pitchFamily="34" charset="0"/>
              </a:rPr>
            </a:br>
            <a:r>
              <a:rPr lang="pt-BR" sz="2000" i="1" dirty="0">
                <a:latin typeface="Trebuchet MS" panose="020B0603020202020204" pitchFamily="34" charset="0"/>
              </a:rPr>
              <a:t>	da ideia que reconhece aos seres humanos um status diferenciado na natureza, um valor 	intrínseco e a titularidade de direitos independentemente de atribuição por qualquer ordem 	jurídica</a:t>
            </a:r>
            <a:r>
              <a:rPr lang="pt-BR" sz="2000" dirty="0">
                <a:latin typeface="Trebuchet MS" panose="020B0603020202020204" pitchFamily="34" charset="0"/>
              </a:rPr>
              <a:t>”.</a:t>
            </a: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1581146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190500"/>
            <a:ext cx="11779623" cy="6465794"/>
          </a:xfrm>
        </p:spPr>
        <p:txBody>
          <a:bodyPr>
            <a:normAutofit fontScale="90000"/>
          </a:bodyPr>
          <a:lstStyle/>
          <a:p>
            <a:pPr algn="l" fontAlgn="base"/>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06-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Princípios Gerais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u="sng" cap="small" dirty="0">
                <a:solidFill>
                  <a:srgbClr val="FFFF00"/>
                </a:solidFill>
                <a:latin typeface="Arial Black" panose="020B0A04020102020204" pitchFamily="34" charset="0"/>
              </a:rPr>
              <a:t>Histórico do principio da dignidade da pessoa humana</a:t>
            </a:r>
            <a:r>
              <a:rPr lang="pt-BR" sz="2000" b="1" cap="small" dirty="0">
                <a:solidFill>
                  <a:srgbClr val="FFFF00"/>
                </a:solidFill>
                <a:latin typeface="Arial Black" panose="020B0A04020102020204" pitchFamily="34" charset="0"/>
              </a:rPr>
              <a:t>.</a:t>
            </a:r>
            <a:br>
              <a:rPr lang="pt-BR" sz="2000" b="1" cap="small" dirty="0">
                <a:latin typeface="Arial Black" panose="020B0A04020102020204" pitchFamily="34" charset="0"/>
              </a:rPr>
            </a:br>
            <a:br>
              <a:rPr lang="pt-BR" sz="2000" dirty="0">
                <a:latin typeface="Trebuchet MS" panose="020B0603020202020204" pitchFamily="34" charset="0"/>
              </a:rPr>
            </a:br>
            <a:r>
              <a:rPr lang="pt-BR" sz="2000" dirty="0">
                <a:latin typeface="Trebuchet MS" panose="020B0603020202020204" pitchFamily="34" charset="0"/>
              </a:rPr>
              <a:t>Segundo Ana Paula de Barcellos, quatro foram os momentos históricos fundamentais para a construção do que temos hoje como dignidade da pessoa humana. São eles:</a:t>
            </a:r>
            <a:br>
              <a:rPr lang="pt-BR" sz="2000" dirty="0">
                <a:latin typeface="Trebuchet MS" panose="020B0603020202020204" pitchFamily="34" charset="0"/>
              </a:rPr>
            </a:br>
            <a:r>
              <a:rPr lang="pt-BR" sz="2000" dirty="0">
                <a:latin typeface="Trebuchet MS" panose="020B0603020202020204" pitchFamily="34" charset="0"/>
              </a:rPr>
              <a:t> </a:t>
            </a:r>
            <a:br>
              <a:rPr lang="pt-BR" sz="2000" dirty="0">
                <a:latin typeface="Trebuchet MS" panose="020B0603020202020204" pitchFamily="34" charset="0"/>
              </a:rPr>
            </a:br>
            <a:r>
              <a:rPr lang="pt-BR" sz="2000" dirty="0">
                <a:latin typeface="Trebuchet MS" panose="020B0603020202020204" pitchFamily="34" charset="0"/>
              </a:rPr>
              <a:t>● O </a:t>
            </a:r>
            <a:r>
              <a:rPr lang="pt-BR" sz="2000" b="1" u="sng" dirty="0">
                <a:latin typeface="Trebuchet MS" panose="020B0603020202020204" pitchFamily="34" charset="0"/>
              </a:rPr>
              <a:t>Cristianismo</a:t>
            </a:r>
            <a:r>
              <a:rPr lang="pt-BR" sz="2000" dirty="0">
                <a:latin typeface="Trebuchet MS" panose="020B0603020202020204" pitchFamily="34" charset="0"/>
              </a:rPr>
              <a:t> passou a mensagem de que a salvação, além de ser individual e depender de uma decisão </a:t>
            </a:r>
            <a:r>
              <a:rPr lang="pt-BR" sz="2000" dirty="0" err="1">
                <a:latin typeface="Trebuchet MS" panose="020B0603020202020204" pitchFamily="34" charset="0"/>
              </a:rPr>
              <a:t>pes-soal</a:t>
            </a:r>
            <a:r>
              <a:rPr lang="pt-BR" sz="2000" dirty="0">
                <a:latin typeface="Trebuchet MS" panose="020B0603020202020204" pitchFamily="34" charset="0"/>
              </a:rPr>
              <a:t>, também leva em consideração o valor do outro. Assim, deixou um sentimento de solidariedade que será refletido nas noções de </a:t>
            </a:r>
            <a:r>
              <a:rPr lang="pt-BR" sz="2000" dirty="0">
                <a:latin typeface="Trebuchet MS" panose="020B0603020202020204" pitchFamily="34" charset="0"/>
                <a:hlinkClick r:id="rId2">
                  <a:extLst>
                    <a:ext uri="{A12FA001-AC4F-418D-AE19-62706E023703}">
                      <ahyp:hlinkClr xmlns:ahyp="http://schemas.microsoft.com/office/drawing/2018/hyperlinkcolor" val="tx"/>
                    </a:ext>
                  </a:extLst>
                </a:hlinkClick>
              </a:rPr>
              <a:t>direitos sociais</a:t>
            </a:r>
            <a:r>
              <a:rPr lang="pt-BR" sz="2000" dirty="0">
                <a:latin typeface="Trebuchet MS" panose="020B0603020202020204" pitchFamily="34" charset="0"/>
              </a:rPr>
              <a:t> e </a:t>
            </a:r>
            <a:r>
              <a:rPr lang="pt-BR" sz="2000" dirty="0">
                <a:latin typeface="Trebuchet MS" panose="020B0603020202020204" pitchFamily="34" charset="0"/>
                <a:hlinkClick r:id="rId3">
                  <a:extLst>
                    <a:ext uri="{A12FA001-AC4F-418D-AE19-62706E023703}">
                      <ahyp:hlinkClr xmlns:ahyp="http://schemas.microsoft.com/office/drawing/2018/hyperlinkcolor" val="tx"/>
                    </a:ext>
                  </a:extLst>
                </a:hlinkClick>
              </a:rPr>
              <a:t>mínimo existencial</a:t>
            </a:r>
            <a:r>
              <a:rPr lang="pt-BR" sz="2000" dirty="0">
                <a:latin typeface="Trebuchet MS" panose="020B0603020202020204" pitchFamily="34" charset="0"/>
              </a:rPr>
              <a:t>. </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 </a:t>
            </a:r>
            <a:r>
              <a:rPr lang="pt-BR" sz="2000" b="1" u="sng" dirty="0">
                <a:latin typeface="Trebuchet MS" panose="020B0603020202020204" pitchFamily="34" charset="0"/>
              </a:rPr>
              <a:t>Iluminismo humanista </a:t>
            </a:r>
            <a:r>
              <a:rPr lang="pt-BR" sz="2000" dirty="0">
                <a:latin typeface="Trebuchet MS" panose="020B0603020202020204" pitchFamily="34" charset="0"/>
              </a:rPr>
              <a:t>colocou fim a visão religiosa em detrimento da razão humana. Isso trouxe para a </a:t>
            </a:r>
            <a:r>
              <a:rPr lang="pt-BR" sz="2000" dirty="0" err="1">
                <a:latin typeface="Trebuchet MS" panose="020B0603020202020204" pitchFamily="34" charset="0"/>
              </a:rPr>
              <a:t>con-cepção</a:t>
            </a:r>
            <a:r>
              <a:rPr lang="pt-BR" sz="2000" dirty="0">
                <a:latin typeface="Trebuchet MS" panose="020B0603020202020204" pitchFamily="34" charset="0"/>
              </a:rPr>
              <a:t> de dignidade humana uma visão sobre direitos individuais e a democracia, além de buscar a igualdade entre os homens no âmbito político. ;</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 </a:t>
            </a:r>
            <a:r>
              <a:rPr lang="pt-BR" sz="2000" b="1" u="sng" dirty="0">
                <a:latin typeface="Trebuchet MS" panose="020B0603020202020204" pitchFamily="34" charset="0"/>
              </a:rPr>
              <a:t>Immanuel Kant</a:t>
            </a:r>
            <a:r>
              <a:rPr lang="pt-BR" sz="2000" b="1" dirty="0">
                <a:latin typeface="Trebuchet MS" panose="020B0603020202020204" pitchFamily="34" charset="0"/>
              </a:rPr>
              <a:t> </a:t>
            </a:r>
            <a:r>
              <a:rPr lang="pt-BR" sz="2000" dirty="0">
                <a:effectLst>
                  <a:outerShdw blurRad="38100" dist="38100" dir="2700000" algn="tl">
                    <a:srgbClr val="000000">
                      <a:alpha val="43137"/>
                    </a:srgbClr>
                  </a:outerShdw>
                </a:effectLst>
                <a:latin typeface="Trebuchet MS" panose="020B0603020202020204" pitchFamily="34" charset="0"/>
              </a:rPr>
              <a:t>apresenta o que até hoje se entende como a formulação mais consistente e complexa da natureza do homem e suas relações. Afirmou, ainda, que o homem é o fim em si mesmo, sendo assim, dispõe de uma dignidade ontológica e o Direito e o Estado devem se propor ao benefício dos indivíduos. </a:t>
            </a:r>
            <a:br>
              <a:rPr lang="pt-BR" sz="2000" dirty="0">
                <a:effectLst>
                  <a:outerShdw blurRad="38100" dist="38100" dir="2700000" algn="tl">
                    <a:srgbClr val="000000">
                      <a:alpha val="43137"/>
                    </a:srgbClr>
                  </a:outerShdw>
                </a:effectLst>
                <a:latin typeface="Trebuchet MS" panose="020B0603020202020204" pitchFamily="34" charset="0"/>
              </a:rPr>
            </a:br>
            <a:br>
              <a:rPr lang="pt-BR" sz="2000" dirty="0">
                <a:effectLst>
                  <a:outerShdw blurRad="38100" dist="38100" dir="2700000" algn="tl">
                    <a:srgbClr val="000000">
                      <a:alpha val="43137"/>
                    </a:srgbClr>
                  </a:outerShdw>
                </a:effectLst>
                <a:latin typeface="Trebuchet MS" panose="020B0603020202020204" pitchFamily="34" charset="0"/>
              </a:rPr>
            </a:br>
            <a:r>
              <a:rPr lang="pt-BR" sz="2000" dirty="0">
                <a:effectLst>
                  <a:outerShdw blurRad="38100" dist="38100" dir="2700000" algn="tl">
                    <a:srgbClr val="000000">
                      <a:alpha val="43137"/>
                    </a:srgbClr>
                  </a:outerShdw>
                </a:effectLst>
                <a:latin typeface="Trebuchet MS" panose="020B0603020202020204" pitchFamily="34" charset="0"/>
              </a:rPr>
              <a:t>● A </a:t>
            </a:r>
            <a:r>
              <a:rPr lang="pt-BR" sz="2000" b="1" u="sng" dirty="0">
                <a:effectLst>
                  <a:outerShdw blurRad="38100" dist="38100" dir="2700000" algn="tl">
                    <a:srgbClr val="000000">
                      <a:alpha val="43137"/>
                    </a:srgbClr>
                  </a:outerShdw>
                </a:effectLst>
                <a:latin typeface="Trebuchet MS" panose="020B0603020202020204" pitchFamily="34" charset="0"/>
              </a:rPr>
              <a:t>Segunda Guerra Mundial </a:t>
            </a:r>
            <a:r>
              <a:rPr lang="pt-BR" sz="2000" dirty="0">
                <a:effectLst>
                  <a:outerShdw blurRad="38100" dist="38100" dir="2700000" algn="tl">
                    <a:srgbClr val="000000">
                      <a:alpha val="43137"/>
                    </a:srgbClr>
                  </a:outerShdw>
                </a:effectLst>
                <a:latin typeface="Trebuchet MS" panose="020B0603020202020204" pitchFamily="34" charset="0"/>
              </a:rPr>
              <a:t>é o último momento histórico que agregou a concepção de dignidade da pessoa humana, em razão das barbáries cometidas. Com isso, passou-se a ter a dignidade da pessoa humana como “valor máximo dos ordenamentos jurídicos e princípio orientador da atuação estatal e dos organismos internacionais”.   </a:t>
            </a:r>
            <a:endParaRPr lang="pt-BR" sz="2000" dirty="0">
              <a:latin typeface="Trebuchet MS" panose="020B0603020202020204" pitchFamily="34" charset="0"/>
            </a:endParaRPr>
          </a:p>
        </p:txBody>
      </p:sp>
    </p:spTree>
    <p:extLst>
      <p:ext uri="{BB962C8B-B14F-4D97-AF65-F5344CB8AC3E}">
        <p14:creationId xmlns:p14="http://schemas.microsoft.com/office/powerpoint/2010/main" val="219860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a:bodyPr>
          <a:lstStyle/>
          <a:p>
            <a:pPr algn="l"/>
            <a:br>
              <a:rPr lang="pt-BR" sz="2800" dirty="0">
                <a:latin typeface="Trebuchet MS" panose="020B0603020202020204" pitchFamily="34" charset="0"/>
              </a:rPr>
            </a:br>
            <a:br>
              <a:rPr lang="pt-BR" sz="800" b="0" i="0" dirty="0">
                <a:effectLst/>
                <a:latin typeface="Georgia" panose="02040502050405020303" pitchFamily="18" charset="0"/>
              </a:rPr>
            </a:br>
            <a:br>
              <a:rPr lang="pt-BR" sz="2000" dirty="0">
                <a:latin typeface="Trebuchet MS" panose="020B0603020202020204" pitchFamily="34" charset="0"/>
              </a:rPr>
            </a:br>
            <a:endParaRPr lang="pt-BR" sz="2000" dirty="0">
              <a:latin typeface="Trebuchet MS" panose="020B0603020202020204" pitchFamily="34" charset="0"/>
            </a:endParaRPr>
          </a:p>
        </p:txBody>
      </p:sp>
      <p:pic>
        <p:nvPicPr>
          <p:cNvPr id="1026" name="Picture 2" descr="Dúvidas sobre Informática - Home | Facebook">
            <a:extLst>
              <a:ext uri="{FF2B5EF4-FFF2-40B4-BE49-F238E27FC236}">
                <a16:creationId xmlns:a16="http://schemas.microsoft.com/office/drawing/2014/main" id="{1DDFA5EE-C369-42B8-AD1C-59C70AB9C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25" y="1333500"/>
            <a:ext cx="47244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9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9719651E-2C47-4AE1-BDC2-D576CB277385}"/>
              </a:ext>
            </a:extLst>
          </p:cNvPr>
          <p:cNvSpPr/>
          <p:nvPr/>
        </p:nvSpPr>
        <p:spPr>
          <a:xfrm>
            <a:off x="9637058" y="72605"/>
            <a:ext cx="2460812" cy="44375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latin typeface="Arial Black" panose="020B0A04020102020204" pitchFamily="34" charset="0"/>
              </a:rPr>
              <a:t>Aula nº. 01</a:t>
            </a:r>
          </a:p>
        </p:txBody>
      </p:sp>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fontScale="90000"/>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01-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O Mundo da Natureza e o Mundo da Cultura</a:t>
            </a:r>
            <a:r>
              <a:rPr lang="pt-BR" sz="2800" dirty="0">
                <a:solidFill>
                  <a:srgbClr val="FFC000"/>
                </a:solidFill>
                <a:latin typeface="Trebuchet MS" panose="020B0603020202020204" pitchFamily="34" charset="0"/>
              </a:rPr>
              <a:t>.</a:t>
            </a:r>
            <a:br>
              <a:rPr lang="pt-BR" sz="2000" dirty="0">
                <a:solidFill>
                  <a:srgbClr val="FFC000"/>
                </a:solidFill>
                <a:latin typeface="Trebuchet MS" panose="020B0603020202020204" pitchFamily="34" charset="0"/>
              </a:rPr>
            </a:br>
            <a:br>
              <a:rPr lang="pt-BR" sz="2000" b="0" i="0" dirty="0">
                <a:effectLst/>
                <a:latin typeface="Trebuchet MS" panose="020B0603020202020204" pitchFamily="34" charset="0"/>
              </a:rPr>
            </a:br>
            <a:r>
              <a:rPr lang="pt-BR" sz="2000" b="1" u="sng" dirty="0">
                <a:solidFill>
                  <a:srgbClr val="FFFF00"/>
                </a:solidFill>
                <a:latin typeface="Trebuchet MS" panose="020B0603020202020204" pitchFamily="34" charset="0"/>
              </a:rPr>
              <a:t>Mundo da Cultura</a:t>
            </a:r>
            <a:r>
              <a:rPr lang="pt-BR" sz="2000" b="1" dirty="0">
                <a:solidFill>
                  <a:srgbClr val="FFFF00"/>
                </a:solidFill>
                <a:latin typeface="Trebuchet MS" panose="020B0603020202020204" pitchFamily="34" charset="0"/>
              </a:rPr>
              <a:t> </a:t>
            </a:r>
            <a:r>
              <a:rPr lang="pt-BR" sz="2000" b="1" i="0" dirty="0">
                <a:effectLst/>
                <a:latin typeface="Trebuchet MS" panose="020B0603020202020204" pitchFamily="34" charset="0"/>
              </a:rPr>
              <a:t>- </a:t>
            </a:r>
            <a:r>
              <a:rPr lang="pt-BR" sz="2000" b="0" i="0" dirty="0">
                <a:effectLst/>
                <a:latin typeface="Trebuchet MS" panose="020B0603020202020204" pitchFamily="34" charset="0"/>
              </a:rPr>
              <a:t>É </a:t>
            </a:r>
            <a:r>
              <a:rPr lang="pt-BR" sz="2000" b="0" i="1" dirty="0">
                <a:effectLst/>
                <a:latin typeface="Trebuchet MS" panose="020B0603020202020204" pitchFamily="34" charset="0"/>
              </a:rPr>
              <a:t>tudo aquilo que vem sendo construído pelo homem ao longo da história</a:t>
            </a:r>
            <a:r>
              <a:rPr lang="pt-BR" sz="2000" b="0" i="0" dirty="0">
                <a:effectLst/>
                <a:latin typeface="Trebuchet MS" panose="020B0603020202020204" pitchFamily="34" charset="0"/>
              </a:rPr>
              <a:t>. Trata-se de realidade humano-cultural-histórica. É aqui que se situa o DIREITO.</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0" i="0" dirty="0">
                <a:effectLst/>
                <a:latin typeface="Trebuchet MS" panose="020B0603020202020204" pitchFamily="34" charset="0"/>
              </a:rPr>
              <a:t>O homem produz as leis culturais, que são normas imperativas – “dever ser”. </a:t>
            </a:r>
            <a:br>
              <a:rPr lang="pt-BR" sz="2000" b="0" i="0" dirty="0">
                <a:effectLst/>
                <a:latin typeface="Trebuchet MS" panose="020B0603020202020204" pitchFamily="34" charset="0"/>
              </a:rPr>
            </a:br>
            <a:r>
              <a:rPr lang="pt-BR" sz="2000" b="1" u="sng" dirty="0">
                <a:latin typeface="Trebuchet MS" panose="020B0603020202020204" pitchFamily="34" charset="0"/>
              </a:rPr>
              <a:t>Exemplo</a:t>
            </a:r>
            <a:r>
              <a:rPr lang="pt-BR" sz="2000" b="0" i="0" dirty="0">
                <a:effectLst/>
                <a:latin typeface="Trebuchet MS" panose="020B0603020202020204" pitchFamily="34" charset="0"/>
              </a:rPr>
              <a:t>: O homem deve ser honesto. O pai e a mãe devem alimentar seus filhos. O devedor deve pagar o credor. Não se deve matar ninguém. </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0" i="0" dirty="0">
                <a:effectLst/>
                <a:latin typeface="Trebuchet MS" panose="020B0603020202020204" pitchFamily="34" charset="0"/>
              </a:rPr>
              <a:t>O homem planeja e constrói seu mundo de acordo com seus ideais. Tem liberdade criadora. Humaniza a natureza.</a:t>
            </a: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pic>
        <p:nvPicPr>
          <p:cNvPr id="5" name="Imagem 4">
            <a:extLst>
              <a:ext uri="{FF2B5EF4-FFF2-40B4-BE49-F238E27FC236}">
                <a16:creationId xmlns:a16="http://schemas.microsoft.com/office/drawing/2014/main" id="{C7ABA8CF-3140-4516-B0E7-088C66E32F09}"/>
              </a:ext>
            </a:extLst>
          </p:cNvPr>
          <p:cNvPicPr>
            <a:picLocks noChangeAspect="1"/>
          </p:cNvPicPr>
          <p:nvPr/>
        </p:nvPicPr>
        <p:blipFill>
          <a:blip r:embed="rId2"/>
          <a:stretch>
            <a:fillRect/>
          </a:stretch>
        </p:blipFill>
        <p:spPr>
          <a:xfrm>
            <a:off x="2762250" y="4400550"/>
            <a:ext cx="5715000" cy="2428875"/>
          </a:xfrm>
          <a:prstGeom prst="rect">
            <a:avLst/>
          </a:prstGeom>
        </p:spPr>
      </p:pic>
    </p:spTree>
    <p:extLst>
      <p:ext uri="{BB962C8B-B14F-4D97-AF65-F5344CB8AC3E}">
        <p14:creationId xmlns:p14="http://schemas.microsoft.com/office/powerpoint/2010/main" val="152455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136527" y="3980485"/>
            <a:ext cx="8251660" cy="1975897"/>
          </a:xfrm>
        </p:spPr>
        <p:txBody>
          <a:bodyPr>
            <a:normAutofit fontScale="90000"/>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02-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O Que é DIREITO?</a:t>
            </a:r>
            <a:br>
              <a:rPr lang="pt-BR" sz="2000" dirty="0">
                <a:solidFill>
                  <a:srgbClr val="FFC000"/>
                </a:solidFill>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2800" dirty="0">
                <a:latin typeface="Trebuchet MS" panose="020B0603020202020204" pitchFamily="34" charset="0"/>
              </a:rPr>
            </a:br>
            <a:br>
              <a:rPr lang="pt-BR" sz="800" b="0" i="0" dirty="0">
                <a:effectLst/>
                <a:latin typeface="Georgia" panose="02040502050405020303" pitchFamily="18" charset="0"/>
              </a:rPr>
            </a:br>
            <a:br>
              <a:rPr lang="pt-BR" sz="2000" dirty="0">
                <a:latin typeface="Trebuchet MS" panose="020B0603020202020204" pitchFamily="34" charset="0"/>
              </a:rPr>
            </a:br>
            <a:endParaRPr lang="pt-BR" sz="2000" dirty="0">
              <a:latin typeface="Trebuchet MS" panose="020B0603020202020204" pitchFamily="34" charset="0"/>
            </a:endParaRPr>
          </a:p>
        </p:txBody>
      </p:sp>
      <p:pic>
        <p:nvPicPr>
          <p:cNvPr id="1028" name="Picture 4" descr="Direito+: o que é Direito?">
            <a:extLst>
              <a:ext uri="{FF2B5EF4-FFF2-40B4-BE49-F238E27FC236}">
                <a16:creationId xmlns:a16="http://schemas.microsoft.com/office/drawing/2014/main" id="{B988BF49-9127-420D-A53D-C9712F8A2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6" y="1044752"/>
            <a:ext cx="6046933" cy="402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81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02-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O Que é DIREITO?</a:t>
            </a:r>
            <a:br>
              <a:rPr lang="pt-BR" sz="2000" dirty="0">
                <a:solidFill>
                  <a:srgbClr val="FFC000"/>
                </a:solidFill>
                <a:latin typeface="Trebuchet MS" panose="020B0603020202020204" pitchFamily="34" charset="0"/>
              </a:rPr>
            </a:br>
            <a:br>
              <a:rPr lang="pt-BR" sz="2800" dirty="0">
                <a:latin typeface="Trebuchet MS" panose="020B0603020202020204" pitchFamily="34" charset="0"/>
              </a:rPr>
            </a:br>
            <a:r>
              <a:rPr lang="pt-BR" sz="2000" b="1" i="0" u="sng" dirty="0">
                <a:solidFill>
                  <a:srgbClr val="FFFF00"/>
                </a:solidFill>
                <a:effectLst/>
                <a:latin typeface="Trebuchet MS" panose="020B0603020202020204" pitchFamily="34" charset="0"/>
              </a:rPr>
              <a:t>Conceito 01</a:t>
            </a:r>
            <a:r>
              <a:rPr lang="pt-BR" sz="2000" b="1" i="0" dirty="0">
                <a:effectLst/>
                <a:latin typeface="Trebuchet MS" panose="020B0603020202020204" pitchFamily="34" charset="0"/>
              </a:rPr>
              <a:t>:</a:t>
            </a:r>
            <a:r>
              <a:rPr lang="pt-BR" sz="2000" b="0" i="0" dirty="0">
                <a:effectLst/>
                <a:latin typeface="Trebuchet MS" panose="020B0603020202020204" pitchFamily="34" charset="0"/>
              </a:rPr>
              <a:t> “Conjunto de normas/leis estabelecidas por um poder soberano, que disciplinam a vida social de um povo”. (Dicionário Aurélio)</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1" i="0" u="sng" dirty="0">
                <a:effectLst/>
                <a:latin typeface="Trebuchet MS" panose="020B0603020202020204" pitchFamily="34" charset="0"/>
              </a:rPr>
              <a:t>Kelsen</a:t>
            </a:r>
            <a:r>
              <a:rPr lang="pt-BR" sz="2000" b="0" i="0" dirty="0">
                <a:effectLst/>
                <a:latin typeface="Trebuchet MS" panose="020B0603020202020204" pitchFamily="34" charset="0"/>
              </a:rPr>
              <a:t> – pensador brilhante - autor da Teoria Pura do Direito – considerava que direito seria um conjunto de normas – era chamado de positivista porque acreditava que direito era posto – positivado – transcrito em normas escritas.</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1" i="0" u="sng" dirty="0">
                <a:solidFill>
                  <a:srgbClr val="FFFF00"/>
                </a:solidFill>
                <a:effectLst/>
                <a:latin typeface="Trebuchet MS" panose="020B0603020202020204" pitchFamily="34" charset="0"/>
              </a:rPr>
              <a:t>Conceito 02</a:t>
            </a:r>
            <a:r>
              <a:rPr lang="pt-BR" sz="2000" b="1" i="0" dirty="0">
                <a:effectLst/>
                <a:latin typeface="Trebuchet MS" panose="020B0603020202020204" pitchFamily="34" charset="0"/>
              </a:rPr>
              <a:t>:</a:t>
            </a:r>
            <a:r>
              <a:rPr lang="pt-BR" sz="2000" b="0" i="0" dirty="0">
                <a:effectLst/>
                <a:latin typeface="Trebuchet MS" panose="020B0603020202020204" pitchFamily="34" charset="0"/>
              </a:rPr>
              <a:t> “O Direito é </a:t>
            </a:r>
            <a:r>
              <a:rPr lang="pt-BR" sz="2000" b="1" i="0" dirty="0">
                <a:effectLst/>
                <a:latin typeface="Trebuchet MS" panose="020B0603020202020204" pitchFamily="34" charset="0"/>
              </a:rPr>
              <a:t>processo de adaptação social, que consiste em se estabelecerem regras de conduta</a:t>
            </a:r>
            <a:r>
              <a:rPr lang="pt-BR" sz="2000" b="0" i="0" dirty="0">
                <a:effectLst/>
                <a:latin typeface="Trebuchet MS" panose="020B0603020202020204" pitchFamily="34" charset="0"/>
              </a:rPr>
              <a:t>, cuja incidência é independente da adesão daqueles a que a incidência da regra jurídica possa interessar”. (Pontes de Miranda)</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0" i="0" dirty="0">
                <a:effectLst/>
                <a:latin typeface="Trebuchet MS" panose="020B0603020202020204" pitchFamily="34" charset="0"/>
              </a:rPr>
              <a:t>O Direito está em função da vida social.</a:t>
            </a:r>
            <a:br>
              <a:rPr lang="pt-BR" sz="2000" b="0" i="0" dirty="0">
                <a:effectLst/>
                <a:latin typeface="Trebuchet MS" panose="020B0603020202020204" pitchFamily="34" charset="0"/>
              </a:rPr>
            </a:br>
            <a:r>
              <a:rPr lang="pt-BR" sz="2000" b="0" i="0" dirty="0">
                <a:effectLst/>
                <a:latin typeface="Trebuchet MS" panose="020B0603020202020204" pitchFamily="34" charset="0"/>
              </a:rPr>
              <a:t>“</a:t>
            </a:r>
            <a:r>
              <a:rPr lang="pt-BR" sz="2000" b="0" i="1" dirty="0">
                <a:effectLst/>
                <a:latin typeface="Trebuchet MS" panose="020B0603020202020204" pitchFamily="34" charset="0"/>
              </a:rPr>
              <a:t>Onde há homem, há sociedade; onde há sociedade, há direito; Logo, onde há homem, há direito</a:t>
            </a:r>
            <a:r>
              <a:rPr lang="pt-BR" sz="2000" b="0" i="0" dirty="0">
                <a:effectLst/>
                <a:latin typeface="Trebuchet MS" panose="020B0603020202020204" pitchFamily="34" charset="0"/>
              </a:rPr>
              <a:t>”.</a:t>
            </a:r>
            <a:br>
              <a:rPr lang="pt-BR" sz="800" b="0" i="0" dirty="0">
                <a:effectLst/>
                <a:latin typeface="Georgia" panose="02040502050405020303" pitchFamily="18"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419502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03-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Qual a finalidade do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1- </a:t>
            </a:r>
            <a:r>
              <a:rPr lang="pt-BR" sz="2000" b="0" i="0" dirty="0">
                <a:effectLst/>
                <a:latin typeface="Trebuchet MS" panose="020B0603020202020204" pitchFamily="34" charset="0"/>
              </a:rPr>
              <a:t>“O Direito está em função da vida social. A sua finalidade é a de </a:t>
            </a:r>
            <a:r>
              <a:rPr lang="pt-BR" sz="2000" b="1" i="1" dirty="0">
                <a:effectLst/>
                <a:latin typeface="Trebuchet MS" panose="020B0603020202020204" pitchFamily="34" charset="0"/>
              </a:rPr>
              <a:t>favorecer o amplo </a:t>
            </a:r>
            <a:r>
              <a:rPr lang="pt-BR" sz="2000" b="1" i="1" dirty="0" err="1">
                <a:effectLst/>
                <a:latin typeface="Trebuchet MS" panose="020B0603020202020204" pitchFamily="34" charset="0"/>
              </a:rPr>
              <a:t>relaciona-mento</a:t>
            </a:r>
            <a:r>
              <a:rPr lang="pt-BR" sz="2000" b="1" i="1" dirty="0">
                <a:effectLst/>
                <a:latin typeface="Trebuchet MS" panose="020B0603020202020204" pitchFamily="34" charset="0"/>
              </a:rPr>
              <a:t> entre as pessoas e os grupos sociais, que é uma das bases do progresso da sociedade</a:t>
            </a:r>
            <a:r>
              <a:rPr lang="pt-BR" sz="2000" b="0" i="0" dirty="0">
                <a:effectLst/>
                <a:latin typeface="Trebuchet MS" panose="020B0603020202020204" pitchFamily="34" charset="0"/>
              </a:rPr>
              <a:t>” (Paulo Nader).</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0" i="0" dirty="0">
                <a:effectLst/>
                <a:latin typeface="Trebuchet MS" panose="020B0603020202020204" pitchFamily="34" charset="0"/>
              </a:rPr>
              <a:t>2- “O Direito propõe-se a promover os alicerces da convivência pacífica e promissora. Essa é a </a:t>
            </a:r>
            <a:r>
              <a:rPr lang="pt-BR" sz="2000" b="0" i="0" dirty="0" err="1">
                <a:effectLst/>
                <a:latin typeface="Trebuchet MS" panose="020B0603020202020204" pitchFamily="34" charset="0"/>
              </a:rPr>
              <a:t>fi</a:t>
            </a:r>
            <a:r>
              <a:rPr lang="pt-BR" sz="2000" b="0" i="0" dirty="0">
                <a:effectLst/>
                <a:latin typeface="Trebuchet MS" panose="020B0603020202020204" pitchFamily="34" charset="0"/>
              </a:rPr>
              <a:t>- </a:t>
            </a:r>
            <a:r>
              <a:rPr lang="pt-BR" sz="2000" b="0" i="0" dirty="0" err="1">
                <a:effectLst/>
                <a:latin typeface="Trebuchet MS" panose="020B0603020202020204" pitchFamily="34" charset="0"/>
              </a:rPr>
              <a:t>nalidade</a:t>
            </a:r>
            <a:r>
              <a:rPr lang="pt-BR" sz="2000" b="0" i="0" dirty="0">
                <a:effectLst/>
                <a:latin typeface="Trebuchet MS" panose="020B0603020202020204" pitchFamily="34" charset="0"/>
              </a:rPr>
              <a:t> do conjunto de normas jurídicas impostas pela sociedade a si mesma, através do Estado, </a:t>
            </a:r>
            <a:r>
              <a:rPr lang="pt-BR" sz="2000" b="1" i="0" dirty="0">
                <a:effectLst/>
                <a:latin typeface="Trebuchet MS" panose="020B0603020202020204" pitchFamily="34" charset="0"/>
              </a:rPr>
              <a:t>para manter a ordem e coordenar os interesses individuais e coletivos</a:t>
            </a:r>
            <a:r>
              <a:rPr lang="pt-BR" sz="2000" b="0" i="0" dirty="0">
                <a:effectLst/>
                <a:latin typeface="Trebuchet MS" panose="020B0603020202020204" pitchFamily="34" charset="0"/>
              </a:rPr>
              <a:t>” (</a:t>
            </a:r>
            <a:r>
              <a:rPr lang="pt-BR" sz="1800" b="0" i="0" dirty="0">
                <a:effectLst/>
                <a:latin typeface="Calibri" panose="020F0502020204030204" pitchFamily="34" charset="0"/>
                <a:cs typeface="Calibri" panose="020F0502020204030204" pitchFamily="34" charset="0"/>
              </a:rPr>
              <a:t>João Batista Nunes Coelho</a:t>
            </a:r>
            <a:r>
              <a:rPr lang="pt-BR" sz="2000" b="0" i="0" dirty="0">
                <a:effectLst/>
                <a:latin typeface="Trebuchet MS" panose="020B0603020202020204" pitchFamily="34" charset="0"/>
              </a:rPr>
              <a:t>)</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1" i="0" u="sng" dirty="0">
                <a:effectLst/>
                <a:latin typeface="Trebuchet MS" panose="020B0603020202020204" pitchFamily="34" charset="0"/>
              </a:rPr>
              <a:t>Finalidade básica </a:t>
            </a:r>
            <a:r>
              <a:rPr lang="pt-BR" sz="2000" b="0" i="0" dirty="0">
                <a:effectLst/>
                <a:latin typeface="Trebuchet MS" panose="020B0603020202020204" pitchFamily="34" charset="0"/>
              </a:rPr>
              <a:t>– COEXISTÊNCIA PACÍFICA</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0" i="0" dirty="0">
                <a:effectLst/>
                <a:latin typeface="Trebuchet MS" panose="020B0603020202020204" pitchFamily="34" charset="0"/>
              </a:rPr>
              <a:t>Enfim, o direito é um instrumento de pacificação social, que visa</a:t>
            </a:r>
            <a:r>
              <a:rPr lang="pt-BR" sz="2000" b="1" i="1" dirty="0">
                <a:effectLst/>
                <a:latin typeface="Trebuchet MS" panose="020B0603020202020204" pitchFamily="34" charset="0"/>
              </a:rPr>
              <a:t> favorecer o amplo </a:t>
            </a:r>
            <a:r>
              <a:rPr lang="pt-BR" sz="2000" b="1" i="1" dirty="0" err="1">
                <a:effectLst/>
                <a:latin typeface="Trebuchet MS" panose="020B0603020202020204" pitchFamily="34" charset="0"/>
              </a:rPr>
              <a:t>relacionamen-to</a:t>
            </a:r>
            <a:r>
              <a:rPr lang="pt-BR" sz="2000" b="1" i="1" dirty="0">
                <a:effectLst/>
                <a:latin typeface="Trebuchet MS" panose="020B0603020202020204" pitchFamily="34" charset="0"/>
              </a:rPr>
              <a:t> entre as pessoas e os grupos sociais, </a:t>
            </a:r>
            <a:r>
              <a:rPr lang="pt-BR" sz="2000" b="1" i="0" dirty="0">
                <a:effectLst/>
                <a:latin typeface="Trebuchet MS" panose="020B0603020202020204" pitchFamily="34" charset="0"/>
              </a:rPr>
              <a:t>a fim de manter a ordem e coordenar os interesses </a:t>
            </a:r>
            <a:r>
              <a:rPr lang="pt-BR" sz="2000" b="1" i="0" dirty="0" err="1">
                <a:effectLst/>
                <a:latin typeface="Trebuchet MS" panose="020B0603020202020204" pitchFamily="34" charset="0"/>
              </a:rPr>
              <a:t>indi-viduais</a:t>
            </a:r>
            <a:r>
              <a:rPr lang="pt-BR" sz="2000" b="1" i="0" dirty="0">
                <a:effectLst/>
                <a:latin typeface="Trebuchet MS" panose="020B0603020202020204" pitchFamily="34" charset="0"/>
              </a:rPr>
              <a:t> e coletivos</a:t>
            </a:r>
            <a:br>
              <a:rPr lang="pt-BR" sz="2000" b="0" i="0" dirty="0">
                <a:effectLst/>
                <a:latin typeface="Trebuchet MS" panose="020B0603020202020204" pitchFamily="34" charset="0"/>
              </a:rPr>
            </a:br>
            <a:br>
              <a:rPr lang="pt-BR" sz="800" b="0" i="0" dirty="0">
                <a:effectLst/>
                <a:latin typeface="Georgia" panose="02040502050405020303" pitchFamily="18"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110657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fontScale="90000"/>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04-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Acepções da palavra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i="0" u="sng" dirty="0">
                <a:effectLst/>
                <a:latin typeface="Trebuchet MS" panose="020B0603020202020204" pitchFamily="34" charset="0"/>
              </a:rPr>
              <a:t>Direito como justo</a:t>
            </a:r>
            <a:r>
              <a:rPr lang="pt-BR" sz="2000" b="0" i="0" dirty="0">
                <a:effectLst/>
                <a:latin typeface="Trebuchet MS" panose="020B0603020202020204" pitchFamily="34" charset="0"/>
              </a:rPr>
              <a:t>: designa o que é certo e errado.</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1" i="0" u="sng" dirty="0">
                <a:effectLst/>
                <a:latin typeface="Trebuchet MS" panose="020B0603020202020204" pitchFamily="34" charset="0"/>
              </a:rPr>
              <a:t>Ciência do Direito</a:t>
            </a:r>
            <a:r>
              <a:rPr lang="pt-BR" sz="2000" b="1" i="0" dirty="0">
                <a:effectLst/>
                <a:latin typeface="Trebuchet MS" panose="020B0603020202020204" pitchFamily="34" charset="0"/>
              </a:rPr>
              <a:t>:</a:t>
            </a:r>
            <a:r>
              <a:rPr lang="pt-BR" sz="2000" b="0" i="0" dirty="0">
                <a:effectLst/>
                <a:latin typeface="Trebuchet MS" panose="020B0603020202020204" pitchFamily="34" charset="0"/>
              </a:rPr>
              <a:t> também </a:t>
            </a:r>
            <a:r>
              <a:rPr lang="pt-BR" sz="2000" b="1" i="0" dirty="0">
                <a:effectLst/>
                <a:latin typeface="Trebuchet MS" panose="020B0603020202020204" pitchFamily="34" charset="0"/>
              </a:rPr>
              <a:t>chamada de dogmática jurídica</a:t>
            </a:r>
            <a:r>
              <a:rPr lang="pt-BR" sz="2000" b="0" i="0" dirty="0">
                <a:effectLst/>
                <a:latin typeface="Trebuchet MS" panose="020B0603020202020204" pitchFamily="34" charset="0"/>
              </a:rPr>
              <a:t> estuda o Direito Positivo de determinado país. Interpreta e sistematiza as normas jurídicas.</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1" i="0" u="sng" dirty="0">
                <a:effectLst/>
                <a:latin typeface="Trebuchet MS" panose="020B0603020202020204" pitchFamily="34" charset="0"/>
              </a:rPr>
              <a:t>DIREITO </a:t>
            </a:r>
            <a:r>
              <a:rPr lang="pt-BR" sz="2000" i="0" u="sng" dirty="0">
                <a:effectLst>
                  <a:outerShdw blurRad="38100" dist="38100" dir="2700000" algn="tl">
                    <a:srgbClr val="000000">
                      <a:alpha val="43137"/>
                    </a:srgbClr>
                  </a:outerShdw>
                </a:effectLst>
                <a:latin typeface="Trebuchet MS" panose="020B0603020202020204" pitchFamily="34" charset="0"/>
              </a:rPr>
              <a:t>POSITIVO/NATURAL</a:t>
            </a:r>
            <a:r>
              <a:rPr lang="pt-BR" sz="2000" b="1" i="0" dirty="0">
                <a:effectLst/>
                <a:latin typeface="Trebuchet MS" panose="020B0603020202020204" pitchFamily="34" charset="0"/>
              </a:rPr>
              <a:t>: O </a:t>
            </a:r>
            <a:r>
              <a:rPr lang="pt-BR" sz="2000" b="1" i="0" cap="small" dirty="0">
                <a:effectLst/>
                <a:latin typeface="Trebuchet MS" panose="020B0603020202020204" pitchFamily="34" charset="0"/>
              </a:rPr>
              <a:t>Direito Natural</a:t>
            </a:r>
            <a:r>
              <a:rPr lang="pt-BR" sz="2000" b="1" i="0" dirty="0">
                <a:effectLst/>
                <a:latin typeface="Trebuchet MS" panose="020B0603020202020204" pitchFamily="34" charset="0"/>
              </a:rPr>
              <a:t>:</a:t>
            </a:r>
            <a:r>
              <a:rPr lang="pt-BR" sz="2000" b="0" i="0" dirty="0">
                <a:effectLst/>
                <a:latin typeface="Trebuchet MS" panose="020B0603020202020204" pitchFamily="34" charset="0"/>
              </a:rPr>
              <a:t> ou jusnaturalismo é uma teoria que </a:t>
            </a:r>
            <a:r>
              <a:rPr lang="pt-BR" sz="2000" b="1" i="0" dirty="0">
                <a:effectLst/>
                <a:latin typeface="Trebuchet MS" panose="020B0603020202020204" pitchFamily="34" charset="0"/>
              </a:rPr>
              <a:t>postula a existência de um direito cujo conteúdo é estabelecido pela natureza</a:t>
            </a:r>
            <a:r>
              <a:rPr lang="pt-BR" sz="2000" b="0" i="0" dirty="0">
                <a:effectLst/>
                <a:latin typeface="Trebuchet MS" panose="020B0603020202020204" pitchFamily="34" charset="0"/>
              </a:rPr>
              <a:t> e, portanto, é válido em qualquer lugar.</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b="1" i="0" dirty="0">
                <a:effectLst/>
                <a:latin typeface="Trebuchet MS" panose="020B0603020202020204" pitchFamily="34" charset="0"/>
              </a:rPr>
              <a:t>O Direito Natural não é escrito, não é criado pela sociedade e nem é formulado pelo Estado</a:t>
            </a:r>
            <a:r>
              <a:rPr lang="pt-BR" sz="2000" b="0" i="0" dirty="0">
                <a:effectLst/>
                <a:latin typeface="Trebuchet MS" panose="020B0603020202020204" pitchFamily="34" charset="0"/>
              </a:rPr>
              <a:t>. É um </a:t>
            </a:r>
            <a:r>
              <a:rPr lang="pt-BR" sz="2000" b="1" i="0" dirty="0">
                <a:effectLst/>
                <a:latin typeface="Trebuchet MS" panose="020B0603020202020204" pitchFamily="34" charset="0"/>
              </a:rPr>
              <a:t>Direito espontâneo que se origina da própria natureza social do homem, revelado pela conjugação da experiência e razão.</a:t>
            </a:r>
            <a:r>
              <a:rPr lang="pt-BR" sz="2000" b="0" i="0" dirty="0">
                <a:effectLst/>
                <a:latin typeface="Trebuchet MS" panose="020B0603020202020204" pitchFamily="34" charset="0"/>
              </a:rPr>
              <a:t> Princípios de caráter universal e imutáveis. </a:t>
            </a:r>
            <a:br>
              <a:rPr lang="pt-BR" sz="2000" b="0" i="0" dirty="0">
                <a:effectLst/>
                <a:latin typeface="Trebuchet MS" panose="020B0603020202020204" pitchFamily="34" charset="0"/>
              </a:rPr>
            </a:br>
            <a:r>
              <a:rPr lang="pt-BR" sz="2000" b="0" i="0" u="sng" dirty="0">
                <a:effectLst/>
                <a:latin typeface="Trebuchet MS" panose="020B0603020202020204" pitchFamily="34" charset="0"/>
              </a:rPr>
              <a:t>Exemplos</a:t>
            </a:r>
            <a:r>
              <a:rPr lang="pt-BR" sz="2000" b="0" i="0" dirty="0">
                <a:effectLst/>
                <a:latin typeface="Trebuchet MS" panose="020B0603020202020204" pitchFamily="34" charset="0"/>
              </a:rPr>
              <a:t>: </a:t>
            </a:r>
            <a:r>
              <a:rPr lang="pt-BR" sz="2000" b="0" i="0" dirty="0">
                <a:effectLst>
                  <a:outerShdw blurRad="38100" dist="38100" dir="2700000" algn="tl">
                    <a:srgbClr val="000000">
                      <a:alpha val="43137"/>
                    </a:srgbClr>
                  </a:outerShdw>
                </a:effectLst>
                <a:latin typeface="Trebuchet MS" panose="020B0603020202020204" pitchFamily="34" charset="0"/>
              </a:rPr>
              <a:t>direito à vida; direito</a:t>
            </a:r>
            <a:r>
              <a:rPr lang="pt-BR" sz="2000" b="0" i="0" dirty="0">
                <a:effectLst/>
                <a:latin typeface="Trebuchet MS" panose="020B0603020202020204" pitchFamily="34" charset="0"/>
              </a:rPr>
              <a:t> à liberdade.</a:t>
            </a:r>
            <a:br>
              <a:rPr lang="pt-BR" sz="2000" b="0" i="0" dirty="0">
                <a:effectLst/>
                <a:latin typeface="Georgia" panose="02040502050405020303" pitchFamily="18" charset="0"/>
              </a:rPr>
            </a:br>
            <a:br>
              <a:rPr lang="pt-BR" sz="2000" b="0" i="0" dirty="0">
                <a:effectLst/>
                <a:latin typeface="Trebuchet MS" panose="020B0603020202020204" pitchFamily="34" charset="0"/>
              </a:rPr>
            </a:br>
            <a:r>
              <a:rPr lang="pt-BR" sz="2200" b="1" i="0" dirty="0">
                <a:effectLst>
                  <a:outerShdw blurRad="38100" dist="38100" dir="2700000" algn="tl">
                    <a:srgbClr val="000000">
                      <a:alpha val="43137"/>
                    </a:srgbClr>
                  </a:outerShdw>
                </a:effectLst>
                <a:latin typeface="Trebuchet MS" panose="020B0603020202020204" pitchFamily="34" charset="0"/>
              </a:rPr>
              <a:t>Direito natural </a:t>
            </a:r>
            <a:r>
              <a:rPr lang="pt-BR" sz="2200" b="1" i="0" dirty="0">
                <a:effectLst/>
                <a:latin typeface="Trebuchet MS" panose="020B0603020202020204" pitchFamily="34" charset="0"/>
              </a:rPr>
              <a:t>é aquele que se compõe de princípios inerentes à própria essência humanas</a:t>
            </a:r>
            <a:r>
              <a:rPr lang="pt-BR" sz="2200" b="0" i="0" dirty="0">
                <a:effectLst/>
                <a:latin typeface="Trebuchet MS" panose="020B0603020202020204" pitchFamily="34" charset="0"/>
              </a:rPr>
              <a:t>, servem de fundamento ao Direito Positivo: "o bem deve ser feito", "não lesar a outrem", "dar a cada um o que é seu", "respeitar a personalidade do próximo", "as leis da natureza", etc..</a:t>
            </a:r>
            <a:br>
              <a:rPr lang="pt-BR" sz="2200" b="0" i="0" dirty="0">
                <a:effectLst/>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270120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04-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Acepções da palavra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dirty="0">
                <a:effectLst>
                  <a:outerShdw blurRad="38100" dist="38100" dir="2700000" algn="tl">
                    <a:srgbClr val="000000">
                      <a:alpha val="43137"/>
                    </a:srgbClr>
                  </a:outerShdw>
                </a:effectLst>
                <a:latin typeface="Trebuchet MS" panose="020B0603020202020204" pitchFamily="34" charset="0"/>
              </a:rPr>
              <a:t>O </a:t>
            </a:r>
            <a:r>
              <a:rPr lang="pt-BR" sz="2000" b="1" u="sng" dirty="0">
                <a:effectLst>
                  <a:outerShdw blurRad="38100" dist="38100" dir="2700000" algn="tl">
                    <a:srgbClr val="000000">
                      <a:alpha val="43137"/>
                    </a:srgbClr>
                  </a:outerShdw>
                </a:effectLst>
                <a:latin typeface="Trebuchet MS" panose="020B0603020202020204" pitchFamily="34" charset="0"/>
              </a:rPr>
              <a:t>D</a:t>
            </a:r>
            <a:r>
              <a:rPr lang="pt-BR" sz="2000" b="1" i="0" u="sng" dirty="0">
                <a:effectLst>
                  <a:outerShdw blurRad="38100" dist="38100" dir="2700000" algn="tl">
                    <a:srgbClr val="000000">
                      <a:alpha val="43137"/>
                    </a:srgbClr>
                  </a:outerShdw>
                </a:effectLst>
                <a:latin typeface="Trebuchet MS" panose="020B0603020202020204" pitchFamily="34" charset="0"/>
              </a:rPr>
              <a:t>ireito </a:t>
            </a:r>
            <a:r>
              <a:rPr lang="pt-BR" sz="2000" b="1" u="sng" dirty="0">
                <a:effectLst>
                  <a:outerShdw blurRad="38100" dist="38100" dir="2700000" algn="tl">
                    <a:srgbClr val="000000">
                      <a:alpha val="43137"/>
                    </a:srgbClr>
                  </a:outerShdw>
                </a:effectLst>
                <a:latin typeface="Trebuchet MS" panose="020B0603020202020204" pitchFamily="34" charset="0"/>
              </a:rPr>
              <a:t>N</a:t>
            </a:r>
            <a:r>
              <a:rPr lang="pt-BR" sz="2000" b="1" i="0" u="sng" dirty="0">
                <a:effectLst>
                  <a:outerShdw blurRad="38100" dist="38100" dir="2700000" algn="tl">
                    <a:srgbClr val="000000">
                      <a:alpha val="43137"/>
                    </a:srgbClr>
                  </a:outerShdw>
                </a:effectLst>
                <a:latin typeface="Trebuchet MS" panose="020B0603020202020204" pitchFamily="34" charset="0"/>
              </a:rPr>
              <a:t>atural</a:t>
            </a:r>
            <a:r>
              <a:rPr lang="pt-BR" sz="2000" b="0" i="0" dirty="0">
                <a:effectLst/>
                <a:latin typeface="Trebuchet MS" panose="020B0603020202020204" pitchFamily="34" charset="0"/>
              </a:rPr>
              <a:t> é a ideia abstrata do Direito; o ordenamento ideal, correspondente a uma justiça superior e anterior – trata-se de um sistema de normas que independe do direito positivo, ou seja, independe das variações do ordenamento da vida social que se originam no Estado. O direito natural deriva da natureza de algo, de sua essência. Sua fonte pode ser a natureza, a vontade de Deus ou a racionalidade dos seres humanos.</a:t>
            </a:r>
            <a:br>
              <a:rPr lang="pt-BR" sz="2000" b="0" i="0" dirty="0">
                <a:effectLst/>
                <a:latin typeface="Trebuchet MS" panose="020B0603020202020204" pitchFamily="34" charset="0"/>
              </a:rPr>
            </a:br>
            <a:br>
              <a:rPr lang="pt-BR" sz="2000" b="0" i="0" dirty="0">
                <a:effectLst/>
                <a:latin typeface="Trebuchet MS" panose="020B0603020202020204" pitchFamily="34" charset="0"/>
              </a:rPr>
            </a:br>
            <a:r>
              <a:rPr lang="pt-BR" sz="2000" dirty="0">
                <a:latin typeface="Trebuchet MS" panose="020B0603020202020204" pitchFamily="34" charset="0"/>
              </a:rPr>
              <a:t>O </a:t>
            </a:r>
            <a:r>
              <a:rPr lang="pt-BR" sz="2000" b="1" u="sng" dirty="0">
                <a:effectLst>
                  <a:outerShdw blurRad="38100" dist="38100" dir="2700000" algn="tl">
                    <a:srgbClr val="000000">
                      <a:alpha val="43137"/>
                    </a:srgbClr>
                  </a:outerShdw>
                </a:effectLst>
                <a:latin typeface="Trebuchet MS" panose="020B0603020202020204" pitchFamily="34" charset="0"/>
              </a:rPr>
              <a:t>Direito Natural </a:t>
            </a:r>
            <a:r>
              <a:rPr lang="pt-BR" sz="2000" dirty="0">
                <a:latin typeface="Trebuchet MS" panose="020B0603020202020204" pitchFamily="34" charset="0"/>
              </a:rPr>
              <a:t>é o pressuposto do que é correto, do que é justo, e parte do princípio de que </a:t>
            </a:r>
            <a:r>
              <a:rPr lang="pt-BR" sz="2000" dirty="0" err="1">
                <a:latin typeface="Trebuchet MS" panose="020B0603020202020204" pitchFamily="34" charset="0"/>
              </a:rPr>
              <a:t>exis-te</a:t>
            </a:r>
            <a:r>
              <a:rPr lang="pt-BR" sz="2000" dirty="0">
                <a:latin typeface="Trebuchet MS" panose="020B0603020202020204" pitchFamily="34" charset="0"/>
              </a:rPr>
              <a:t> um direito comum a todos os homens e que o mesmo é universal.  Suas principais características, além da universalidade, são imutabilidade e o seu conhecimento através da própria razão do homem. Anteriormente, o direito natural tinha o papel de regular o convívio social dos homens, que não necessitavam de leis escritas. Era uma visão objetiva.</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Com o surgimento do direito positivo, através do Estado, sua função passa a ser uma espécie de </a:t>
            </a:r>
            <a:r>
              <a:rPr lang="pt-BR" sz="2000" dirty="0" err="1">
                <a:latin typeface="Trebuchet MS" panose="020B0603020202020204" pitchFamily="34" charset="0"/>
              </a:rPr>
              <a:t>com-trapeso</a:t>
            </a:r>
            <a:r>
              <a:rPr lang="pt-BR" sz="2000" dirty="0">
                <a:latin typeface="Trebuchet MS" panose="020B0603020202020204" pitchFamily="34" charset="0"/>
              </a:rPr>
              <a:t> às atividades legiferante do Estado, fornecendo subsídios para a reivindicação de direitos pelos cidadãos, passando a ter um caráter subjetivo.</a:t>
            </a: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332050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4850AF9-ADA5-4186-9659-D5DE3576773C}"/>
              </a:ext>
            </a:extLst>
          </p:cNvPr>
          <p:cNvSpPr>
            <a:spLocks noGrp="1"/>
          </p:cNvSpPr>
          <p:nvPr>
            <p:ph type="ctrTitle"/>
          </p:nvPr>
        </p:nvSpPr>
        <p:spPr>
          <a:xfrm>
            <a:off x="188259" y="516358"/>
            <a:ext cx="11779623" cy="6139936"/>
          </a:xfrm>
        </p:spPr>
        <p:txBody>
          <a:bodyPr>
            <a:normAutofit/>
          </a:bodyPr>
          <a:lstStyle/>
          <a:p>
            <a:pPr algn="l"/>
            <a:r>
              <a:rPr lang="pt-BR" sz="2800" cap="small" dirty="0">
                <a:solidFill>
                  <a:srgbClr val="FFC000"/>
                </a:solidFill>
                <a:latin typeface="Arial Black" panose="020B0A04020102020204" pitchFamily="34" charset="0"/>
              </a:rPr>
              <a:t>I - </a:t>
            </a:r>
            <a:r>
              <a:rPr lang="pt-BR" sz="2800" u="sng" cap="small" dirty="0">
                <a:solidFill>
                  <a:srgbClr val="FFC000"/>
                </a:solidFill>
                <a:latin typeface="Arial Black" panose="020B0A04020102020204" pitchFamily="34" charset="0"/>
              </a:rPr>
              <a:t>Introdução ao Estudo do Direito</a:t>
            </a:r>
            <a:r>
              <a:rPr lang="pt-BR" sz="2800" cap="small" dirty="0">
                <a:solidFill>
                  <a:srgbClr val="FFC000"/>
                </a:solidFill>
                <a:latin typeface="Arial Black" panose="020B0A04020102020204" pitchFamily="34" charset="0"/>
              </a:rPr>
              <a:t>.    </a:t>
            </a:r>
            <a:br>
              <a:rPr lang="pt-BR" sz="2800" dirty="0">
                <a:latin typeface="Trebuchet MS" panose="020B0603020202020204" pitchFamily="34" charset="0"/>
              </a:rPr>
            </a:br>
            <a:br>
              <a:rPr lang="pt-BR" sz="2800" dirty="0">
                <a:latin typeface="Trebuchet MS" panose="020B0603020202020204" pitchFamily="34" charset="0"/>
              </a:rPr>
            </a:br>
            <a:r>
              <a:rPr lang="pt-BR" sz="2200" b="1" cap="small" dirty="0">
                <a:solidFill>
                  <a:srgbClr val="FFC000"/>
                </a:solidFill>
                <a:effectLst>
                  <a:outerShdw blurRad="38100" dist="38100" dir="2700000" algn="tl">
                    <a:srgbClr val="000000">
                      <a:alpha val="43137"/>
                    </a:srgbClr>
                  </a:outerShdw>
                </a:effectLst>
                <a:latin typeface="Arial Black" panose="020B0A04020102020204" pitchFamily="34" charset="0"/>
              </a:rPr>
              <a:t>04- </a:t>
            </a:r>
            <a:r>
              <a:rPr lang="pt-BR" sz="2200" b="1" u="sng" cap="small" dirty="0">
                <a:solidFill>
                  <a:srgbClr val="FFC000"/>
                </a:solidFill>
                <a:effectLst>
                  <a:outerShdw blurRad="38100" dist="38100" dir="2700000" algn="tl">
                    <a:srgbClr val="000000">
                      <a:alpha val="43137"/>
                    </a:srgbClr>
                  </a:outerShdw>
                </a:effectLst>
                <a:latin typeface="Arial Black" panose="020B0A04020102020204" pitchFamily="34" charset="0"/>
              </a:rPr>
              <a:t>Acepções da palavra DIREITO:</a:t>
            </a:r>
            <a:br>
              <a:rPr lang="pt-BR" sz="2000" dirty="0">
                <a:solidFill>
                  <a:srgbClr val="FFC000"/>
                </a:solidFill>
                <a:latin typeface="Trebuchet MS" panose="020B0603020202020204" pitchFamily="34" charset="0"/>
              </a:rPr>
            </a:br>
            <a:br>
              <a:rPr lang="pt-BR" sz="2000" dirty="0">
                <a:latin typeface="Trebuchet MS" panose="020B0603020202020204" pitchFamily="34" charset="0"/>
              </a:rPr>
            </a:br>
            <a:r>
              <a:rPr lang="pt-BR" sz="2000" b="1" dirty="0">
                <a:effectLst>
                  <a:outerShdw blurRad="38100" dist="38100" dir="2700000" algn="tl">
                    <a:srgbClr val="000000">
                      <a:alpha val="43137"/>
                    </a:srgbClr>
                  </a:outerShdw>
                </a:effectLst>
                <a:latin typeface="Trebuchet MS" panose="020B0603020202020204" pitchFamily="34" charset="0"/>
              </a:rPr>
              <a:t>O </a:t>
            </a:r>
            <a:r>
              <a:rPr lang="pt-BR" sz="2000" b="1" u="sng" dirty="0">
                <a:effectLst>
                  <a:outerShdw blurRad="38100" dist="38100" dir="2700000" algn="tl">
                    <a:srgbClr val="000000">
                      <a:alpha val="43137"/>
                    </a:srgbClr>
                  </a:outerShdw>
                </a:effectLst>
                <a:latin typeface="Trebuchet MS" panose="020B0603020202020204" pitchFamily="34" charset="0"/>
              </a:rPr>
              <a:t>D</a:t>
            </a:r>
            <a:r>
              <a:rPr lang="pt-BR" sz="2000" b="1" i="0" u="sng" dirty="0">
                <a:effectLst>
                  <a:outerShdw blurRad="38100" dist="38100" dir="2700000" algn="tl">
                    <a:srgbClr val="000000">
                      <a:alpha val="43137"/>
                    </a:srgbClr>
                  </a:outerShdw>
                </a:effectLst>
                <a:latin typeface="Trebuchet MS" panose="020B0603020202020204" pitchFamily="34" charset="0"/>
              </a:rPr>
              <a:t>ireito Positivo</a:t>
            </a:r>
            <a:r>
              <a:rPr lang="pt-BR" sz="2000" b="1" i="0" dirty="0">
                <a:effectLst>
                  <a:outerShdw blurRad="38100" dist="38100" dir="2700000" algn="tl">
                    <a:srgbClr val="000000">
                      <a:alpha val="43137"/>
                    </a:srgbClr>
                  </a:outerShdw>
                </a:effectLst>
                <a:latin typeface="Trebuchet MS" panose="020B0603020202020204" pitchFamily="34" charset="0"/>
              </a:rPr>
              <a:t> </a:t>
            </a:r>
            <a:r>
              <a:rPr lang="pt-BR" sz="2000" b="0" i="0" dirty="0">
                <a:effectLst/>
                <a:latin typeface="Trebuchet MS" panose="020B0603020202020204" pitchFamily="34" charset="0"/>
              </a:rPr>
              <a:t>é </a:t>
            </a:r>
            <a:r>
              <a:rPr lang="pt-BR" sz="2000" dirty="0">
                <a:latin typeface="Trebuchet MS" panose="020B0603020202020204" pitchFamily="34" charset="0"/>
              </a:rPr>
              <a:t>o conjunto de normas jurídicas escritas e não escritas, vigentes em um </a:t>
            </a:r>
            <a:r>
              <a:rPr lang="pt-BR" sz="2000" dirty="0" err="1">
                <a:latin typeface="Trebuchet MS" panose="020B0603020202020204" pitchFamily="34" charset="0"/>
              </a:rPr>
              <a:t>determi-nado</a:t>
            </a:r>
            <a:r>
              <a:rPr lang="pt-BR" sz="2000" dirty="0">
                <a:latin typeface="Trebuchet MS" panose="020B0603020202020204" pitchFamily="34" charset="0"/>
              </a:rPr>
              <a:t> território e, também internacionalmente, na relação entre os Estados. Não obstante tenha </a:t>
            </a:r>
            <a:r>
              <a:rPr lang="pt-BR" sz="2000" dirty="0" err="1">
                <a:latin typeface="Trebuchet MS" panose="020B0603020202020204" pitchFamily="34" charset="0"/>
              </a:rPr>
              <a:t>sur-gido</a:t>
            </a:r>
            <a:r>
              <a:rPr lang="pt-BR" sz="2000" dirty="0">
                <a:latin typeface="Trebuchet MS" panose="020B0603020202020204" pitchFamily="34" charset="0"/>
              </a:rPr>
              <a:t> nos primórdios da civilização ocidental, o direito positivo se consolida como esquema de </a:t>
            </a:r>
            <a:r>
              <a:rPr lang="pt-BR" sz="2000" dirty="0" err="1">
                <a:latin typeface="Trebuchet MS" panose="020B0603020202020204" pitchFamily="34" charset="0"/>
              </a:rPr>
              <a:t>segu-rança</a:t>
            </a:r>
            <a:r>
              <a:rPr lang="pt-BR" sz="2000" dirty="0">
                <a:latin typeface="Trebuchet MS" panose="020B0603020202020204" pitchFamily="34" charset="0"/>
              </a:rPr>
              <a:t> jurídica a partir do século XIX.</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O direito positivo é conjunto de princípios e regras que regem a vida social do povo. </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É institucionalizado pelo Estado, são normas jurídicas de determinado país. </a:t>
            </a:r>
            <a:r>
              <a:rPr lang="pt-BR" sz="2000" dirty="0" err="1">
                <a:latin typeface="Trebuchet MS" panose="020B0603020202020204" pitchFamily="34" charset="0"/>
              </a:rPr>
              <a:t>Ex</a:t>
            </a:r>
            <a:r>
              <a:rPr lang="pt-BR" sz="2000" dirty="0">
                <a:latin typeface="Trebuchet MS" panose="020B0603020202020204" pitchFamily="34" charset="0"/>
              </a:rPr>
              <a:t>: </a:t>
            </a:r>
            <a:r>
              <a:rPr lang="pt-BR" sz="2000" dirty="0">
                <a:latin typeface="Trebuchet MS" panose="020B0603020202020204" pitchFamily="34" charset="0"/>
                <a:hlinkClick r:id="rId2" tooltip="DECRETO-LEI No 2.848, DE 7 DE DEZEMBRO DE 1940.">
                  <a:extLst>
                    <a:ext uri="{A12FA001-AC4F-418D-AE19-62706E023703}">
                      <ahyp:hlinkClr xmlns:ahyp="http://schemas.microsoft.com/office/drawing/2018/hyperlinkcolor" val="tx"/>
                    </a:ext>
                  </a:extLst>
                </a:hlinkClick>
              </a:rPr>
              <a:t>Código Penal</a:t>
            </a:r>
            <a:r>
              <a:rPr lang="pt-BR" sz="2000" dirty="0">
                <a:latin typeface="Trebuchet MS" panose="020B0603020202020204" pitchFamily="34" charset="0"/>
              </a:rPr>
              <a:t>, </a:t>
            </a:r>
            <a:r>
              <a:rPr lang="pt-BR" sz="2000" dirty="0">
                <a:latin typeface="Trebuchet MS" panose="020B0603020202020204" pitchFamily="34" charset="0"/>
                <a:hlinkClick r:id="rId3" tooltip="Lei no 10.406, de 10 de janeiro de 2002.">
                  <a:extLst>
                    <a:ext uri="{A12FA001-AC4F-418D-AE19-62706E023703}">
                      <ahyp:hlinkClr xmlns:ahyp="http://schemas.microsoft.com/office/drawing/2018/hyperlinkcolor" val="tx"/>
                    </a:ext>
                  </a:extLst>
                </a:hlinkClick>
              </a:rPr>
              <a:t>Código Civil</a:t>
            </a:r>
            <a:r>
              <a:rPr lang="pt-BR" sz="2000" dirty="0">
                <a:latin typeface="Trebuchet MS" panose="020B0603020202020204" pitchFamily="34" charset="0"/>
              </a:rPr>
              <a:t>, </a:t>
            </a:r>
            <a:r>
              <a:rPr lang="pt-BR" sz="2000" u="sng" dirty="0">
                <a:latin typeface="Trebuchet MS" panose="020B0603020202020204" pitchFamily="34" charset="0"/>
              </a:rPr>
              <a:t>Código de Defesa do Consumidor</a:t>
            </a:r>
            <a:r>
              <a:rPr lang="pt-BR" sz="2000" dirty="0">
                <a:latin typeface="Trebuchet MS" panose="020B0603020202020204" pitchFamily="34" charset="0"/>
              </a:rPr>
              <a:t>, etc.</a:t>
            </a:r>
            <a:br>
              <a:rPr lang="pt-BR" sz="2000" dirty="0">
                <a:latin typeface="Trebuchet MS" panose="020B0603020202020204" pitchFamily="34" charset="0"/>
              </a:rPr>
            </a:br>
            <a:br>
              <a:rPr lang="pt-BR" sz="2000" dirty="0">
                <a:latin typeface="Trebuchet MS" panose="020B0603020202020204" pitchFamily="34" charset="0"/>
              </a:rPr>
            </a:br>
            <a:r>
              <a:rPr lang="pt-BR" sz="2000" dirty="0">
                <a:latin typeface="Trebuchet MS" panose="020B0603020202020204" pitchFamily="34" charset="0"/>
              </a:rPr>
              <a:t>O Positivismo Juridico surgiu na transição da idade média para a moderna, de meados do século XVIII ao início do século XIX, a sociedade reclamava limites ao poder concentrado e ilimitado do soberano. Buscavam-se barreiras aos arbítrios dos reis absolutistas.</a:t>
            </a:r>
            <a:br>
              <a:rPr lang="pt-BR" sz="2000" dirty="0">
                <a:latin typeface="Trebuchet MS" panose="020B0603020202020204" pitchFamily="34" charset="0"/>
              </a:rPr>
            </a:br>
            <a:br>
              <a:rPr lang="pt-BR" sz="2000" dirty="0">
                <a:latin typeface="Trebuchet MS" panose="020B0603020202020204" pitchFamily="34" charset="0"/>
              </a:rPr>
            </a:br>
            <a:endParaRPr lang="pt-BR" sz="2000" dirty="0">
              <a:latin typeface="Trebuchet MS" panose="020B0603020202020204" pitchFamily="34" charset="0"/>
            </a:endParaRPr>
          </a:p>
        </p:txBody>
      </p:sp>
    </p:spTree>
    <p:extLst>
      <p:ext uri="{BB962C8B-B14F-4D97-AF65-F5344CB8AC3E}">
        <p14:creationId xmlns:p14="http://schemas.microsoft.com/office/powerpoint/2010/main" val="3502794975"/>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513</TotalTime>
  <Words>3026</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Arial</vt:lpstr>
      <vt:lpstr>Arial Black</vt:lpstr>
      <vt:lpstr>Calibri</vt:lpstr>
      <vt:lpstr>Calibri Light</vt:lpstr>
      <vt:lpstr>Georgia</vt:lpstr>
      <vt:lpstr>Trebuchet MS</vt:lpstr>
      <vt:lpstr>Office Theme</vt:lpstr>
      <vt:lpstr>Introdução ao Estudo do Direito</vt:lpstr>
      <vt:lpstr>I - Introdução ao Estudo do Direito.      01- O Mundo da Natureza e o Mundo da Cultura.  Mundo da Natureza - É tudo aquilo que nos foi dado. Existe independente da atividade humana. Trata-se de realidade natural. Aqui existem as leis físico-matemáticas que são regidas pelo princípio da causalidade, ou seja, são leis cegas aos valores. São meramente indicativas.  Exemplo: a Terra é um planeta. Princípio da causalidade: na natureza nada ocorre por acaso. Cada fenômeno tem sua explicação em uma causa determinante. Esse princípio corresponde ao nexo existente entre a causa e o efeito de um fenômeno. A gravidade nos explica que se a caneta cair da mesa será atraída para o chão.       .  </vt:lpstr>
      <vt:lpstr>I - Introdução ao Estudo do Direito.      01- O Mundo da Natureza e o Mundo da Cultura.  Mundo da Cultura - É tudo aquilo que vem sendo construído pelo homem ao longo da história. Trata-se de realidade humano-cultural-histórica. É aqui que se situa o DIREITO.  O homem produz as leis culturais, que são normas imperativas – “dever ser”.  Exemplo: O homem deve ser honesto. O pai e a mãe devem alimentar seus filhos. O devedor deve pagar o credor. Não se deve matar ninguém.   O homem planeja e constrói seu mundo de acordo com seus ideais. Tem liberdade criadora. Humaniza a natureza.          </vt:lpstr>
      <vt:lpstr>I - Introdução ao Estudo do Direito.           02- O Que é DIREITO?          </vt:lpstr>
      <vt:lpstr>I - Introdução ao Estudo do Direito.      02- O Que é DIREITO?  Conceito 01: “Conjunto de normas/leis estabelecidas por um poder soberano, que disciplinam a vida social de um povo”. (Dicionário Aurélio)  Kelsen – pensador brilhante - autor da Teoria Pura do Direito – considerava que direito seria um conjunto de normas – era chamado de positivista porque acreditava que direito era posto – positivado – transcrito em normas escritas.  Conceito 02: “O Direito é processo de adaptação social, que consiste em se estabelecerem regras de conduta, cuja incidência é independente da adesão daqueles a que a incidência da regra jurídica possa interessar”. (Pontes de Miranda)  O Direito está em função da vida social. “Onde há homem, há sociedade; onde há sociedade, há direito; Logo, onde há homem, há direito”.  </vt:lpstr>
      <vt:lpstr>I - Introdução ao Estudo do Direito.      03- Qual a finalidade do DIREITO?  1- “O Direito está em função da vida social. A sua finalidade é a de favorecer o amplo relaciona-mento entre as pessoas e os grupos sociais, que é uma das bases do progresso da sociedade” (Paulo Nader).  2- “O Direito propõe-se a promover os alicerces da convivência pacífica e promissora. Essa é a fi- nalidade do conjunto de normas jurídicas impostas pela sociedade a si mesma, através do Estado, para manter a ordem e coordenar os interesses individuais e coletivos” (João Batista Nunes Coelho)  Finalidade básica – COEXISTÊNCIA PACÍFICA  Enfim, o direito é um instrumento de pacificação social, que visa favorecer o amplo relacionamen-to entre as pessoas e os grupos sociais, a fim de manter a ordem e coordenar os interesses indi-viduais e coletivos   </vt:lpstr>
      <vt:lpstr>I - Introdução ao Estudo do Direito.      04- Acepções da palavra DIREITO:  Direito como justo: designa o que é certo e errado.  Ciência do Direito: também chamada de dogmática jurídica estuda o Direito Positivo de determinado país. Interpreta e sistematiza as normas jurídicas.  DIREITO POSITIVO/NATURAL: O Direito Natural: ou jusnaturalismo é uma teoria que postula a existência de um direito cujo conteúdo é estabelecido pela natureza e, portanto, é válido em qualquer lugar.  O Direito Natural não é escrito, não é criado pela sociedade e nem é formulado pelo Estado. É um Direito espontâneo que se origina da própria natureza social do homem, revelado pela conjugação da experiência e razão. Princípios de caráter universal e imutáveis.  Exemplos: direito à vida; direito à liberdade.  Direito natural é aquele que se compõe de princípios inerentes à própria essência humanas, servem de fundamento ao Direito Positivo: "o bem deve ser feito", "não lesar a outrem", "dar a cada um o que é seu", "respeitar a personalidade do próximo", "as leis da natureza", etc..  </vt:lpstr>
      <vt:lpstr>I - Introdução ao Estudo do Direito.      04- Acepções da palavra DIREITO:  O Direito Natural é a ideia abstrata do Direito; o ordenamento ideal, correspondente a uma justiça superior e anterior – trata-se de um sistema de normas que independe do direito positivo, ou seja, independe das variações do ordenamento da vida social que se originam no Estado. O direito natural deriva da natureza de algo, de sua essência. Sua fonte pode ser a natureza, a vontade de Deus ou a racionalidade dos seres humanos.  O Direito Natural é o pressuposto do que é correto, do que é justo, e parte do princípio de que exis-te um direito comum a todos os homens e que o mesmo é universal.  Suas principais características, além da universalidade, são imutabilidade e o seu conhecimento através da própria razão do homem. Anteriormente, o direito natural tinha o papel de regular o convívio social dos homens, que não necessitavam de leis escritas. Era uma visão objetiva.  Com o surgimento do direito positivo, através do Estado, sua função passa a ser uma espécie de com-trapeso às atividades legiferante do Estado, fornecendo subsídios para a reivindicação de direitos pelos cidadãos, passando a ter um caráter subjetivo. </vt:lpstr>
      <vt:lpstr>I - Introdução ao Estudo do Direito.      04- Acepções da palavra DIREITO:  O Direito Positivo é o conjunto de normas jurídicas escritas e não escritas, vigentes em um determi-nado território e, também internacionalmente, na relação entre os Estados. Não obstante tenha sur-gido nos primórdios da civilização ocidental, o direito positivo se consolida como esquema de segu-rança jurídica a partir do século XIX.  O direito positivo é conjunto de princípios e regras que regem a vida social do povo.   É institucionalizado pelo Estado, são normas jurídicas de determinado país. Ex: Código Penal, Código Civil, Código de Defesa do Consumidor, etc.  O Positivismo Juridico surgiu na transição da idade média para a moderna, de meados do século XVIII ao início do século XIX, a sociedade reclamava limites ao poder concentrado e ilimitado do soberano. Buscavam-se barreiras aos arbítrios dos reis absolutistas.  </vt:lpstr>
      <vt:lpstr>I - Introdução ao Estudo do Direito.      05- Fontes do DIREITO:                 </vt:lpstr>
      <vt:lpstr>I - Introdução ao Estudo do Direito.      05- Fontes do DIREITO:  a) FONTES MATERIAIS OU SUBSTANCIAIS: são constituídas pelos fatores determinantes do surgimento da norma jurídica, tais como: o clima, a religião, a economia, a política, os avanços tecnológicos e científicos, etc.  É o estudo filosófico ou sociológico dos motivos éticos ou dos fatos econômicos que condicionam o aparecimento e as transformações das regras de direito. São dados, elementos, biológicos, psicológicos, racionais, ideais e históricos, que contribuem para a formação do direito. São FATOS SOCIAIS.  O direito provém de fatos sociais, de problemas que emergem na sociedade e que são condicionados pelos chamados fatores do Direito.  Exemplo: o Estatuto do Idoso foi uma norma que teve como base a valorização do idoso, pois a população está cada vez mais idosa e necessita de cuidados especiais.     </vt:lpstr>
      <vt:lpstr>I - Introdução ao Estudo do Direito.      05- Fontes do DIREITO:  a) FONTES MATERIAIS OU SUBSTANCIAIS: são constituídas pelos fatores determinantes do surgimento da norma jurídica, tais como: o clima, a religião, a economia, a política, os avanços tecnológicos e científicos, etc.  É o estudo filosófico ou sociológico dos motivos éticos ou dos fatos econômicos que condicionam o aparecimento e as transformações das regras de direito. São dados, elementos, biológicos, psicológicos, racionais, ideais e históricos, que contribuem para a formação do direito. São FATOS SOCIAIS.  O direito provém de fatos sociais, de problemas que emergem na sociedade e que são condicionados pelos chamados fatores do Direito.  Exemplo: o Estatuto do Idoso foi uma norma que teve como base a valorização do idoso, pois a população está cada vez mais idosa e necessita de cuidados especiais.    </vt:lpstr>
      <vt:lpstr>I - Introdução ao Estudo do Direito.      05- Fontes do DIREITO:  b) FONTES FORMAIS: os meios de expressão do Direito, são as formas pelas quais as normas jurídicas se exteriorizam, tornam-se conhecidas.  Criam o Direito, isto é, introduzem no ordenamento novas normas jurídicas. Dividem-se em:  2.1) estatais: são produzidas pelo poder público e correspondem à lei e à jurisprudência.  2.2) não estatais: decorrem diretamente da sociedade ou de seus grupos e segmentos, sendo representadas pelo costume, doutrina e os negócios jurídicos.  Para que um processo jurídico constitua fonte formal é necessário que tenha o poder de criar o Direito. Esse poder de criar é chamado de competência.  Em que consiste o ato de criação do Direito? Criar o Direito significa introduzir no ordenamento jurídico novas normas jurídicas.  O elenco das fontes formais varia de acordo com os sistemas jurídicos e também em razão das diferentes fases históricas.   </vt:lpstr>
      <vt:lpstr>I - Introdução ao Estudo do Direito.      06- Princípios Gerais do Direito:  Principio. Definição.    ● Ponto de Partida.   ● Os valores mais caros e inarredáveis de determinada pessoa.  ● Indicam no agir individual, determinados valores, ligados a um comportamento ético,                justo e moralmente corretos. Estão ligados ao respeito às demais pessoas e vão ao en-         contro da propalada paz social.  Os princípios gerais do direito são específicos por ramos jurídicos. Por isso, trouxe aqueles com maior interdisciplinaridade, a saber:    ● Principio do devido processo legal.   ● Principio do Direito de Ação.  ● Principio do contraditório e da ampla defesa.   ● Principio da dignidade da pessoa humana.   </vt:lpstr>
      <vt:lpstr>I - Introdução ao Estudo do Direito.      06- Princípios Gerais do Direito:  Principio do devido processo legal.                 </vt:lpstr>
      <vt:lpstr>I - Introdução ao Estudo do Direito.      06- Princípios Gerais do Direito:  Principio do devido processo legal.  Trata-se de um princípio de longa tradição na história do direito. A sua origem se dá no direito anglo saxão (ou common law), chamada de Due process of law. Instituído na Magna Carta de 1215, na Inglaterra, foi se desenvolvendo ao longo dos documentos jurídicos – tanto da Inglaterra quanto dos EUA. Por isso, foi importante para a historiografia do Direito Constitucional.  Na Constituição Federal foi inserido como princípio fundamental no art. 5º, LIV, que diz que “ninguém será privado da liberdade ou de seus bens sem o devido processo legal”. O Devido Processo Legal possui três características significativas:     ● Vida;   ● Liberdade;  ● Propriedade.   </vt:lpstr>
      <vt:lpstr>I - Introdução ao Estudo do Direito.      06- Princípios Gerais do Direito:  Principio do devido Direito de Açao.                 </vt:lpstr>
      <vt:lpstr>I - Introdução ao Estudo do Direito.      06- Princípios Gerais do Direito:  Principio do devido Direito de Açao.  O Princípio do Direito de Ação está inserido como direito fundamental na nossa constituição com a seguinte redação:   “A lei não excluirá da apreciação do Poder Judiciário lesão ou ameaça a direito”.  O princípio do direito de ação está em nossa constituição como direito fundamental. Para agir, a outra parte deverá ter o direito de se defender. E é por isso que vou falar do princípio seguinte, que é o do contraditório e da ampla defesa.   </vt:lpstr>
      <vt:lpstr>I - Introdução ao Estudo do Direito.      06- Princípios Gerais do Direito:         Principio do contraditório e da ampla defesa.            </vt:lpstr>
      <vt:lpstr>I - Introdução ao Estudo do Direito.      06- Princípios Gerais do Direito:  Principio do contraditório e da ampla defesa.  Entre os princípios gerais do direito, este dá à parte o direito de utilizar todos os meios necessários para se defender de processos judiciais e administrativos.  Também foi designado como princípio fundamental de nossa atual Constituição:    “aos litigantes, em processo judicial ou administrativo, e aos acusados em geral, são                assegurados o contraditório e ampla defesa, com os meios e recursos a ela inerentes”.   O princípio contraditório e a ampla defesa é um importante instrumento para o estabelecimento do Estado Democrático de Direito. Pode ser considerado um princípio derivado do Devido Processo Legal, como uma evolução de um instituto tão antigo.   </vt:lpstr>
      <vt:lpstr>I - Introdução ao Estudo do Direito.      06- Princípios Gerais do Direito:  Principio da dignidade da pessoa humana.  O princípio da dignidade da pessoa humana pode ser entendido como a garantia das necessidades vitais de cada indivíduo. É um dos fundamentos do Estado Democrático de Direito e tem sua previsão no artigo 1º, inciso III, da Constituição Federal. Assim, é fundamento basilar da República.   “A dignidade humana pode ser descrita como um fenômeno cuja existência é anterior e ex- terna à ordem jurídica, havendo sido por ela incorporado. De forma bastante geral, trata-se   da ideia que reconhece aos seres humanos um status diferenciado na natureza, um valor  intrínseco e a titularidade de direitos independentemente de atribuição por qualquer ordem  jurídica”.     </vt:lpstr>
      <vt:lpstr>I - Introdução ao Estudo do Direito.      06- Princípios Gerais do Direito:  Histórico do principio da dignidade da pessoa humana.  Segundo Ana Paula de Barcellos, quatro foram os momentos históricos fundamentais para a construção do que temos hoje como dignidade da pessoa humana. São eles:   ● O Cristianismo passou a mensagem de que a salvação, além de ser individual e depender de uma decisão pes-soal, também leva em consideração o valor do outro. Assim, deixou um sentimento de solidariedade que será refletido nas noções de direitos sociais e mínimo existencial.   ● Iluminismo humanista colocou fim a visão religiosa em detrimento da razão humana. Isso trouxe para a con-cepção de dignidade humana uma visão sobre direitos individuais e a democracia, além de buscar a igualdade entre os homens no âmbito político. ;  ● Immanuel Kant apresenta o que até hoje se entende como a formulação mais consistente e complexa da natureza do homem e suas relações. Afirmou, ainda, que o homem é o fim em si mesmo, sendo assim, dispõe de uma dignidade ontológica e o Direito e o Estado devem se propor ao benefício dos indivíduos.   ● A Segunda Guerra Mundial é o último momento histórico que agregou a concepção de dignidade da pessoa humana, em razão das barbáries cometidas. Com isso, passou-se a ter a dignidade da pessoa humana como “valor máximo dos ordenamentos jurídicos e princípio orientador da atuação estatal e dos organismos internacionais”.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ao Estudo do Direito</dc:title>
  <dc:creator>Francisco Valdece Ferreira de Sousa</dc:creator>
  <cp:lastModifiedBy>Francisco Valdece Ferreira de Sousa</cp:lastModifiedBy>
  <cp:revision>9</cp:revision>
  <dcterms:created xsi:type="dcterms:W3CDTF">2021-08-21T00:06:08Z</dcterms:created>
  <dcterms:modified xsi:type="dcterms:W3CDTF">2021-08-25T00:01:19Z</dcterms:modified>
</cp:coreProperties>
</file>