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Roboto Thin"/>
      <p:regular r:id="rId65"/>
      <p:bold r:id="rId66"/>
      <p:italic r:id="rId67"/>
      <p:boldItalic r:id="rId68"/>
    </p:embeddedFont>
    <p:embeddedFont>
      <p:font typeface="Roboto Medium"/>
      <p:regular r:id="rId69"/>
      <p:bold r:id="rId70"/>
      <p:italic r:id="rId71"/>
      <p:boldItalic r:id="rId72"/>
    </p:embeddedFont>
    <p:embeddedFont>
      <p:font typeface="Roboto"/>
      <p:regular r:id="rId73"/>
      <p:bold r:id="rId74"/>
      <p:italic r:id="rId75"/>
      <p:boldItalic r:id="rId76"/>
    </p:embeddedFont>
    <p:embeddedFont>
      <p:font typeface="Roboto Light"/>
      <p:regular r:id="rId77"/>
      <p:bold r:id="rId78"/>
      <p:italic r:id="rId79"/>
      <p:boldItalic r:id="rId80"/>
    </p:embeddedFont>
    <p:embeddedFont>
      <p:font typeface="Roboto Mon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4580AC-AD90-4687-9E28-C9BF9E0AB9BE}">
  <a:tblStyle styleId="{124580AC-AD90-4687-9E28-C9BF9E0AB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Mono-boldItalic.fntdata"/><Relationship Id="rId83" Type="http://schemas.openxmlformats.org/officeDocument/2006/relationships/font" Target="fonts/RobotoMono-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Light-boldItalic.fntdata"/><Relationship Id="rId82" Type="http://schemas.openxmlformats.org/officeDocument/2006/relationships/font" Target="fonts/RobotoMono-bold.fntdata"/><Relationship Id="rId81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regular.fntdata"/><Relationship Id="rId72" Type="http://schemas.openxmlformats.org/officeDocument/2006/relationships/font" Target="fonts/RobotoMedium-boldItalic.fntdata"/><Relationship Id="rId31" Type="http://schemas.openxmlformats.org/officeDocument/2006/relationships/slide" Target="slides/slide25.xml"/><Relationship Id="rId75" Type="http://schemas.openxmlformats.org/officeDocument/2006/relationships/font" Target="fonts/Roboto-italic.fntdata"/><Relationship Id="rId30" Type="http://schemas.openxmlformats.org/officeDocument/2006/relationships/slide" Target="slides/slide24.xml"/><Relationship Id="rId74" Type="http://schemas.openxmlformats.org/officeDocument/2006/relationships/font" Target="fonts/Roboto-bold.fntdata"/><Relationship Id="rId33" Type="http://schemas.openxmlformats.org/officeDocument/2006/relationships/slide" Target="slides/slide27.xml"/><Relationship Id="rId77" Type="http://schemas.openxmlformats.org/officeDocument/2006/relationships/font" Target="fonts/RobotoLight-regular.fntdata"/><Relationship Id="rId32" Type="http://schemas.openxmlformats.org/officeDocument/2006/relationships/slide" Target="slides/slide26.xml"/><Relationship Id="rId76" Type="http://schemas.openxmlformats.org/officeDocument/2006/relationships/font" Target="fonts/Roboto-boldItalic.fntdata"/><Relationship Id="rId35" Type="http://schemas.openxmlformats.org/officeDocument/2006/relationships/slide" Target="slides/slide29.xml"/><Relationship Id="rId79" Type="http://schemas.openxmlformats.org/officeDocument/2006/relationships/font" Target="fonts/RobotoLight-italic.fntdata"/><Relationship Id="rId34" Type="http://schemas.openxmlformats.org/officeDocument/2006/relationships/slide" Target="slides/slide28.xml"/><Relationship Id="rId78" Type="http://schemas.openxmlformats.org/officeDocument/2006/relationships/font" Target="fonts/RobotoLight-bold.fntdata"/><Relationship Id="rId71" Type="http://schemas.openxmlformats.org/officeDocument/2006/relationships/font" Target="fonts/RobotoMedium-italic.fntdata"/><Relationship Id="rId70" Type="http://schemas.openxmlformats.org/officeDocument/2006/relationships/font" Target="fonts/RobotoMedium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Thin-bold.fntdata"/><Relationship Id="rId21" Type="http://schemas.openxmlformats.org/officeDocument/2006/relationships/slide" Target="slides/slide15.xml"/><Relationship Id="rId65" Type="http://schemas.openxmlformats.org/officeDocument/2006/relationships/font" Target="fonts/RobotoThin-regular.fntdata"/><Relationship Id="rId24" Type="http://schemas.openxmlformats.org/officeDocument/2006/relationships/slide" Target="slides/slide18.xml"/><Relationship Id="rId68" Type="http://schemas.openxmlformats.org/officeDocument/2006/relationships/font" Target="fonts/RobotoThin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Thin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edium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3d8de194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33d8de194b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33d8de194b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45bc25ba_1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cb45bc25ba_1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b45bc25ba_1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45bc25ba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b45bc25ba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b45bc25ba_2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45bc25ba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cb45bc25ba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cb45bc25ba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b45bc25ba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cb45bc25ba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b45bc25ba_2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45bc25ba_2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cb45bc25ba_2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cb45bc25ba_2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45bc25ba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cb45bc25ba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cb45bc25ba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45bc25ba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cb45bc25ba_2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cb45bc25ba_2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b45bc25ba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cb45bc25ba_2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cb45bc25ba_2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b45bc25ba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cb45bc25ba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cb45bc25ba_2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45bc25ba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cb45bc25ba_2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cb45bc25ba_2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d8de194b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3d8de194b_1_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3d8de194b_1_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b45bc25ba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cb45bc25ba_2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b45bc25ba_2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b45bc25ba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cb45bc25ba_2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cb45bc25ba_2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9c24d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9c24d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b45bc25ba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cb45bc25ba_2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cb45bc25ba_2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b45bc25ba_2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cb45bc25ba_2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cb45bc25ba_2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b45bc25ba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cb45bc25ba_2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cb45bc25ba_2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b45bc25ba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cb45bc25ba_2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cb45bc25ba_2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45bc25ba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cb45bc25ba_2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cb45bc25ba_2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b45bc25ba_2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cb45bc25ba_2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cb45bc25ba_2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b45bc25ba_2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cb45bc25ba_2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cb45bc25ba_2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d8de194b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3d8de194b_1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3d8de194b_1_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b45bc25ba_2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cb45bc25ba_2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cb45bc25ba_2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b45bc25ba_2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cb45bc25ba_2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cb45bc25ba_2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b45bc25ba_2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cb45bc25ba_2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cb45bc25ba_2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45bc25ba_2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cb45bc25ba_2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cb45bc25ba_2_2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b45bc25ba_2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cb45bc25ba_2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cb45bc25ba_2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45bc25ba_2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cb45bc25ba_2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cb45bc25ba_2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b45bc25ba_2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cb45bc25ba_2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cb45bc25ba_2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b45bc25ba_2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cb45bc25ba_2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cb45bc25ba_2_3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b45bc25ba_2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cb45bc25ba_2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cb45bc25ba_2_3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b45bc25ba_2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cb45bc25ba_2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cb45bc25ba_2_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45bc25b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45bc25b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b45bc25ba_2_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cb45bc25ba_2_3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cb45bc25ba_2_3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b45bc25ba_2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cb45bc25ba_2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cb45bc25ba_2_3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b45bc25ba_2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cb45bc25ba_2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cb45bc25ba_2_3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b45bc25ba_2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cb45bc25ba_2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cb45bc25ba_2_3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b45bc25ba_2_4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cb45bc25ba_2_4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cb45bc25ba_2_4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b45bc25ba_2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cb45bc25ba_2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cb45bc25ba_2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b45bc25ba_2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cb45bc25ba_2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cb45bc25ba_2_4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b45bc25ba_2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cb45bc25ba_2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cb45bc25ba_2_4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b45bc25ba_2_4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cb45bc25ba_2_4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cb45bc25ba_2_4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81170e3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f81170e3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f81170e38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45bc25ba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cb45bc25ba_2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cb45bc25ba_2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f81170e38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f81170e38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f81170e380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81170e38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f81170e38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f81170e380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81170e380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f81170e38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f81170e380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f81170e380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f81170e380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f81170e380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81170e380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f81170e38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f81170e380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68d48a5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f68d48a5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81170e380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f81170e380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f81170e380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81170e38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81170e38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f68d48a5e0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gf68d48a5e0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f68d48a5e0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d8de194b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3d8de194b_1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3d8de194b_1_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45bc25ba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cb45bc25ba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b45bc25ba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45bc25ba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cb45bc25ba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cb45bc25ba_1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45bc25ba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cb45bc25ba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cb45bc25ba_1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">
  <p:cSld name="Title + Section 1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COVARIÂNCIA</a:t>
            </a:r>
            <a:endParaRPr sz="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39520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1868638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CORRELAÇÃO L. SIMPLES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69966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REGRESSÃO L. SIMPLES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2">
  <p:cSld name="Title + Section 1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COVARIÂNCIA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191965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/>
        </p:nvSpPr>
        <p:spPr>
          <a:xfrm>
            <a:off x="1868638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CORRELAÇÃO L. SIMPLES</a:t>
            </a:r>
            <a:endParaRPr sz="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369966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REGRESSÃO L. SIMPLES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3">
  <p:cSld name="Title + Section 1_1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COVARIÂNCIA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3699681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/>
        </p:nvSpPr>
        <p:spPr>
          <a:xfrm>
            <a:off x="1868638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  <a:latin typeface="Roboto Light"/>
                <a:ea typeface="Roboto Light"/>
                <a:cs typeface="Roboto Light"/>
                <a:sym typeface="Roboto Light"/>
              </a:rPr>
              <a:t>CORRELAÇÃO L. SIMPLES</a:t>
            </a:r>
            <a:endParaRPr sz="800">
              <a:solidFill>
                <a:srgbClr val="92AAB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69966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REGRESSÃO L. SIMPLES</a:t>
            </a:r>
            <a:endParaRPr sz="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Number">
  <p:cSld name="Blank_1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221200" y="914399"/>
            <a:ext cx="495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Title + Number">
  <p:cSld name="Blank_1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95200" y="430005"/>
            <a:ext cx="84228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216825" y="900900"/>
            <a:ext cx="491700" cy="48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28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81021"/>
            <a:ext cx="9144000" cy="90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395130" y="42407"/>
            <a:ext cx="3810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B6C6CC"/>
                </a:solidFill>
                <a:latin typeface="Roboto Light"/>
                <a:ea typeface="Roboto Light"/>
                <a:cs typeface="Roboto Light"/>
                <a:sym typeface="Roboto Light"/>
              </a:rPr>
              <a:t>Análise Exploratória de Dados</a:t>
            </a:r>
            <a:endParaRPr b="0" i="0" sz="900">
              <a:solidFill>
                <a:srgbClr val="B6C6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4893705" y="42407"/>
            <a:ext cx="3810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B6C6CC"/>
                </a:solidFill>
                <a:latin typeface="Roboto Light"/>
                <a:ea typeface="Roboto Light"/>
                <a:cs typeface="Roboto Light"/>
                <a:sym typeface="Roboto Light"/>
              </a:rPr>
              <a:t>Igor Rocha, Isaac Lima, João Rupp, Valcírio Francisco</a:t>
            </a:r>
            <a:endParaRPr b="0" i="0" sz="900">
              <a:solidFill>
                <a:srgbClr val="B6C6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218289" y="903850"/>
            <a:ext cx="486000" cy="48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rot="-2700000">
            <a:off x="7134611" y="202429"/>
            <a:ext cx="3573379" cy="4203267"/>
          </a:xfrm>
          <a:custGeom>
            <a:rect b="b" l="l" r="r" t="t"/>
            <a:pathLst>
              <a:path extrusionOk="0" h="5604356" w="476450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 rot="-2700000">
            <a:off x="4728354" y="-1539969"/>
            <a:ext cx="3079938" cy="3079938"/>
          </a:xfrm>
          <a:custGeom>
            <a:rect b="b" l="l" r="r" t="t"/>
            <a:pathLst>
              <a:path extrusionOk="0" h="4106584" w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/>
          <p:nvPr/>
        </p:nvSpPr>
        <p:spPr>
          <a:xfrm rot="-2700000">
            <a:off x="402460" y="4185754"/>
            <a:ext cx="1915492" cy="1915493"/>
          </a:xfrm>
          <a:custGeom>
            <a:rect b="b" l="l" r="r" t="t"/>
            <a:pathLst>
              <a:path extrusionOk="0" h="2553991" w="2553990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 rot="-2700000">
            <a:off x="-851494" y="2781536"/>
            <a:ext cx="1919557" cy="2225831"/>
          </a:xfrm>
          <a:custGeom>
            <a:rect b="b" l="l" r="r" t="t"/>
            <a:pathLst>
              <a:path extrusionOk="0" h="2967775" w="2559410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8"/>
          <p:cNvSpPr/>
          <p:nvPr/>
        </p:nvSpPr>
        <p:spPr>
          <a:xfrm rot="-2700000">
            <a:off x="5836908" y="3742284"/>
            <a:ext cx="2833806" cy="2726689"/>
          </a:xfrm>
          <a:custGeom>
            <a:rect b="b" l="l" r="r" t="t"/>
            <a:pathLst>
              <a:path extrusionOk="0" h="3635585" w="3778408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8"/>
          <p:cNvSpPr/>
          <p:nvPr/>
        </p:nvSpPr>
        <p:spPr>
          <a:xfrm rot="-2700000">
            <a:off x="604994" y="-1465452"/>
            <a:ext cx="4779576" cy="7384259"/>
          </a:xfrm>
          <a:custGeom>
            <a:rect b="b" l="l" r="r" t="t"/>
            <a:pathLst>
              <a:path extrusionOk="0" h="9851811" w="6376737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92100" rotWithShape="0" algn="t">
              <a:srgbClr val="000000">
                <a:alpha val="4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619650" y="1868900"/>
            <a:ext cx="5525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Análise Exploratória de Dados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1588575" y="3474700"/>
            <a:ext cx="3587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2021.1</a:t>
            </a:r>
            <a:endParaRPr b="0" i="0" sz="1800" u="none" cap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1588488" y="2656438"/>
            <a:ext cx="3587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Igor Rocha, Isaac Lima, </a:t>
            </a: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João Rupp, Valcírio Francisco</a:t>
            </a:r>
            <a:endParaRPr b="0" i="0" sz="1800" u="none" cap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Desdobramentos</a:t>
            </a:r>
            <a:endParaRPr sz="1100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988200" y="1603100"/>
            <a:ext cx="71676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porém as variáveis trabalhadas forem contínuas, ou seja, quando entre dois valores (X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X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existirem infinitos valores intermediários (i.e., intervalos), não podemos mais utilizar a fórmula anterior pois agora precisamos de um método capaz de nos dar o resultado de toda uma região, de todo um intervalo, e para isso nós utilizamos integrais definidas como já visto em Cálculo 2: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ov(X, Y) = \int_{-\infty}^{+\infty}\int_{-\infty}^{+\infty} (X - E(X)) (Y - E(Y)) f(x,y) dxdy &#10;" id="132" name="Google Shape;132;p17" title="MathEquation,#07b8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10" y="3849225"/>
            <a:ext cx="5389996" cy="3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3504114" y="3843500"/>
            <a:ext cx="100725" cy="420775"/>
          </a:xfrm>
          <a:custGeom>
            <a:rect b="b" l="l" r="r" t="t"/>
            <a:pathLst>
              <a:path extrusionOk="0" h="16831" w="4029">
                <a:moveTo>
                  <a:pt x="4029" y="0"/>
                </a:moveTo>
                <a:cubicBezTo>
                  <a:pt x="3359" y="1298"/>
                  <a:pt x="52" y="4982"/>
                  <a:pt x="10" y="7787"/>
                </a:cubicBezTo>
                <a:cubicBezTo>
                  <a:pt x="-32" y="10592"/>
                  <a:pt x="3150" y="15324"/>
                  <a:pt x="3778" y="16831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Google Shape;134;p17"/>
          <p:cNvSpPr/>
          <p:nvPr/>
        </p:nvSpPr>
        <p:spPr>
          <a:xfrm flipH="1">
            <a:off x="6953614" y="3800525"/>
            <a:ext cx="100725" cy="420775"/>
          </a:xfrm>
          <a:custGeom>
            <a:rect b="b" l="l" r="r" t="t"/>
            <a:pathLst>
              <a:path extrusionOk="0" h="16831" w="4029">
                <a:moveTo>
                  <a:pt x="4029" y="0"/>
                </a:moveTo>
                <a:cubicBezTo>
                  <a:pt x="3359" y="1298"/>
                  <a:pt x="52" y="4982"/>
                  <a:pt x="10" y="7787"/>
                </a:cubicBezTo>
                <a:cubicBezTo>
                  <a:pt x="-32" y="10592"/>
                  <a:pt x="3150" y="15324"/>
                  <a:pt x="3778" y="16831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Observações</a:t>
            </a:r>
            <a:endParaRPr sz="1100"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988200" y="1770225"/>
            <a:ext cx="716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X e Y são variáveis aleatórias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independentes,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Cov(X,Y) será igual a 0.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Porém, se a Cov(X,Y) for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igual a 0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isso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NÃO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significa que as variáveis serão independentes.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Covariância Positiva</a:t>
            </a:r>
            <a:endParaRPr sz="1100"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88200" y="1770225"/>
            <a:ext cx="4217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Obter uma covariância positiva significa, na prática, que as duas variáveis têm 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mesmo comportamento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ou seja, quando uma delas aumenta, a segunda também aumentará e quando uma delas diminui a outra também se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comporta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da mesma forma.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Isto fará com que a maior parte das observações recaiam no 1º e 3º quadrante, demonstrando portanto um relacionamento positivo entre as variáveis.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1653" r="1653" t="0"/>
          <a:stretch/>
        </p:blipFill>
        <p:spPr>
          <a:xfrm>
            <a:off x="5838250" y="1770225"/>
            <a:ext cx="2351017" cy="22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Propriedades</a:t>
            </a:r>
            <a:endParaRPr sz="11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988200" y="1770225"/>
            <a:ext cx="5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quaisquer variáveis aleatórias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X, Y, Z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uma constante </a:t>
            </a:r>
            <a:r>
              <a:rPr b="1" i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temos: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988200" y="2253000"/>
            <a:ext cx="5913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Cov(X,X) = Var(X)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Cov(X,Y) = Cov(Y,X)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</a:t>
            </a:r>
            <a:r>
              <a:rPr b="1" i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X,Y) = </a:t>
            </a:r>
            <a:r>
              <a:rPr b="1" i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Cov(X,Y)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Cov(X,Y + Z) = Cov(X,Y) + Cov(X,Z)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Covariância Amostral</a:t>
            </a:r>
            <a:endParaRPr sz="11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988200" y="1770225"/>
            <a:ext cx="59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ausência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 distribuição de probabilidade, podemos trabalhar com uma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amostra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 população, assim: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475" y="2728797"/>
            <a:ext cx="5236450" cy="9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988200" y="1770225"/>
            <a:ext cx="591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Consideremos duas variáveis aleatórias: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M: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rendimento acadêmico em matemática;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L: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rendimento acadêmico em línguas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3645750"/>
            <a:ext cx="48577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988200" y="2645175"/>
            <a:ext cx="5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Rendimento acadêmico:</a:t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493250" y="3045375"/>
            <a:ext cx="1802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∑M = 480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M = 60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295650" y="3045375"/>
            <a:ext cx="1802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∑L = 400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L = 50</a:t>
            </a:r>
            <a:r>
              <a:rPr b="1" lang="pt-BR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988200" y="1380150"/>
            <a:ext cx="5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488" y="1807825"/>
            <a:ext cx="4060419" cy="26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2136000" y="4565725"/>
            <a:ext cx="3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988200" y="1380150"/>
            <a:ext cx="59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Cov(M,L) = ∑i</a:t>
            </a:r>
            <a:r>
              <a:rPr b="1" lang="pt-BR" u="sng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(Mi – </a:t>
            </a:r>
            <a:r>
              <a:rPr i="1" lang="pt-BR" u="sng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b="1" lang="pt-BR" u="sng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)(Li - L)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pt-BR" u="sng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654</a:t>
            </a: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 = 93,43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n-1           7</a:t>
            </a:r>
            <a:endParaRPr b="1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988200" y="2090525"/>
            <a:ext cx="4217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possuem comportamentos semelhantes, ou seja, quando uma variável aumenta a outra também aumenta e o mesmo acontece para quando uma diminui, a maior parte das observações recairão nos 1º e 3º quadrantes.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Consequentemente, a maior parte dos produtos (m.I) serão positivos, bem como sua soma (Σml), demonstrando um relacionamento positivo entre M e L.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950" y="2038338"/>
            <a:ext cx="3289084" cy="201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4"/>
          <p:cNvCxnSpPr/>
          <p:nvPr/>
        </p:nvCxnSpPr>
        <p:spPr>
          <a:xfrm>
            <a:off x="3133200" y="1485100"/>
            <a:ext cx="90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>
            <a:stCxn id="199" idx="0"/>
          </p:cNvCxnSpPr>
          <p:nvPr/>
        </p:nvCxnSpPr>
        <p:spPr>
          <a:xfrm>
            <a:off x="3944700" y="1380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>
            <a:stCxn id="199" idx="0"/>
          </p:cNvCxnSpPr>
          <p:nvPr/>
        </p:nvCxnSpPr>
        <p:spPr>
          <a:xfrm>
            <a:off x="3944700" y="1380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>
            <a:stCxn id="199" idx="0"/>
          </p:cNvCxnSpPr>
          <p:nvPr/>
        </p:nvCxnSpPr>
        <p:spPr>
          <a:xfrm>
            <a:off x="3944700" y="1380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4"/>
          <p:cNvCxnSpPr/>
          <p:nvPr/>
        </p:nvCxnSpPr>
        <p:spPr>
          <a:xfrm>
            <a:off x="3970675" y="1476425"/>
            <a:ext cx="90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4"/>
          <p:cNvCxnSpPr/>
          <p:nvPr/>
        </p:nvCxnSpPr>
        <p:spPr>
          <a:xfrm flipH="1" rot="10800000">
            <a:off x="5885125" y="2213025"/>
            <a:ext cx="2607600" cy="14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49200" y="1932000"/>
            <a:ext cx="3796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Correlação Linear Simples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Introdução</a:t>
            </a:r>
            <a:endParaRPr sz="1100"/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988200" y="2285175"/>
            <a:ext cx="71676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termo correlação significa </a:t>
            </a:r>
            <a:r>
              <a:rPr b="1"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relação</a:t>
            </a: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em dois sentidos (co + relação), na </a:t>
            </a:r>
            <a:r>
              <a:rPr b="1"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estatística,</a:t>
            </a: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verificação da existência e do grau de relação entre as variáveis é o objeto de estudo da correlação.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082350" y="2163242"/>
            <a:ext cx="69792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Adaptando slide de</a:t>
            </a:r>
            <a:endParaRPr sz="3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Murillo Almeida dos Santos Torres</a:t>
            </a: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2021.1</a:t>
            </a: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Relação entre duas variáveis</a:t>
            </a:r>
            <a:endParaRPr sz="1100"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988200" y="1603100"/>
            <a:ext cx="70755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expressar numericamente o quanto as duas variáveis tendem a mudar juntas, utilizamos o coeficiente de correlação. O coeficiente descreve a força e a direção da relação. Para calcular o coeficiente de uma correlação entre duas variáveis, podemos recorrer a dois métodos já solidificados, sendo eles: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1" lang="pt-B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Pearson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1" lang="pt-B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Spearman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Pearson ou Spearman?</a:t>
            </a:r>
            <a:endParaRPr sz="110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1034250" y="1614975"/>
            <a:ext cx="7075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correlação de </a:t>
            </a:r>
            <a:r>
              <a:rPr b="1"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Pearson </a:t>
            </a: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avalia a relação linear entre duas variáveis quantitativas</a:t>
            </a: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Avaliar a quantidade de fertilizante e número de sementes Germinadas.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Já a  correlação de </a:t>
            </a:r>
            <a:r>
              <a:rPr b="1"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Spearman</a:t>
            </a: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avalia a relação monotônica entre duas variáveis contínuas ou ordinais. Em uma relação monotônica, as variáveis tendem a mudar juntas mas não necessariamente a uma taxa constante. A correlação de </a:t>
            </a:r>
            <a:r>
              <a:rPr b="1"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Spearman </a:t>
            </a: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 muito usada para avaliar relações envolvendo variáveis ordinais.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Avaliar indivíduos com enxaqueca de respectivas idades correlacionando com a intensidade da sua dor (leve, moderado, forte, muito forte).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Relação monotônica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72" y="2179122"/>
            <a:ext cx="3397126" cy="216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eficiente de correlação de postos de Spearman – Wikipédia, a enciclopédia  livre"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375" y="1910850"/>
            <a:ext cx="28575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Fórmula Coeficiente de Pearson para População</a:t>
            </a:r>
            <a:endParaRPr sz="1100"/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13" y="1551200"/>
            <a:ext cx="7628174" cy="3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Fórmula Coeficiente de Pearson para Amostra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t/>
            </a:r>
            <a:endParaRPr sz="1100"/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1558938"/>
            <a:ext cx="36290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338" y="2754388"/>
            <a:ext cx="37433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8963" y="3649738"/>
            <a:ext cx="3346079" cy="118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Interpretando os resultados</a:t>
            </a:r>
            <a:endParaRPr sz="1100"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943475" y="1622125"/>
            <a:ext cx="3147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coeficiente de correlação </a:t>
            </a:r>
            <a:r>
              <a:rPr b="1" i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linear é um número puro que varia de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–1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+1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sua interpretação dependerá do valor numérico e do sinal, como segue: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9" name="Google Shape;279;p32"/>
          <p:cNvGraphicFramePr/>
          <p:nvPr/>
        </p:nvGraphicFramePr>
        <p:xfrm>
          <a:off x="4588813" y="13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{124580AC-AD90-4687-9E28-C9BF9E0AB9BE}</a:tableStyleId>
              </a:tblPr>
              <a:tblGrid>
                <a:gridCol w="1573725"/>
                <a:gridCol w="1573725"/>
              </a:tblGrid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Coeficiente de Correlação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Correlação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= 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Perfeito Positivo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0.8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Forte Positiva*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0.5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0.8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Moderado Positiva*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0.5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Fraca Positiva*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0.1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Íntima </a:t>
                      </a: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 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Nula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-0.1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Íntima Negativa*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-0.5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-0.1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Fraca Negativa*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-0.8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-0.5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Moderado Negativa*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 &lt;= </a:t>
                      </a: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&lt; -0.8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Forte </a:t>
                      </a: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Negativa*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</a:t>
                      </a:r>
                      <a:r>
                        <a:rPr lang="pt-BR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 -1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Perfeito </a:t>
                      </a: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Negativo*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Diagrama de Dispersão</a:t>
            </a:r>
            <a:endParaRPr sz="1100"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988200" y="1380150"/>
            <a:ext cx="707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Os pares de valores das duas variáveis na correlação poderão ser colocados num diagrama cartesiano chamado “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diagrama de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dispersão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”. A vantagem de construir um diagrama de dispersão está em que, muitas vezes sua simples observação já nos dá uma idéia bastante boa de como as duas variáveis se relacionam.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00" y="3012575"/>
            <a:ext cx="30861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25" y="3012575"/>
            <a:ext cx="30765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/>
        </p:nvSpPr>
        <p:spPr>
          <a:xfrm>
            <a:off x="1280800" y="2426850"/>
            <a:ext cx="324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positiva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forte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0,984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4829111" y="2426850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negativa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forte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-0,819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Diagrama de Dispersão</a:t>
            </a:r>
            <a:endParaRPr sz="1100"/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653848" y="1543425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0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77" y="2222825"/>
            <a:ext cx="3205325" cy="20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/>
        </p:nvSpPr>
        <p:spPr>
          <a:xfrm>
            <a:off x="4516173" y="1543425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fraca, quase nula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0,0068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327" y="2287900"/>
            <a:ext cx="30861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Diagrama de Dispersão</a:t>
            </a:r>
            <a:endParaRPr sz="1100"/>
          </a:p>
        </p:txBody>
      </p:sp>
      <p:sp>
        <p:nvSpPr>
          <p:cNvPr id="309" name="Google Shape;309;p3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0" name="Google Shape;310;p35"/>
          <p:cNvSpPr txBox="1"/>
          <p:nvPr/>
        </p:nvSpPr>
        <p:spPr>
          <a:xfrm>
            <a:off x="1058648" y="1667200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positiva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perfeita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1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4920973" y="1667200"/>
            <a:ext cx="316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negativa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perfeita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-1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663" y="2354550"/>
            <a:ext cx="30003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13" y="2354550"/>
            <a:ext cx="30861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Vamos por em prática!</a:t>
            </a:r>
            <a:endParaRPr sz="1100"/>
          </a:p>
        </p:txBody>
      </p:sp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75" y="1647824"/>
            <a:ext cx="4714775" cy="30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400" y="1647824"/>
            <a:ext cx="26670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550" y="2708149"/>
            <a:ext cx="25527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0550" y="3480688"/>
            <a:ext cx="25527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6"/>
          <p:cNvSpPr txBox="1"/>
          <p:nvPr/>
        </p:nvSpPr>
        <p:spPr>
          <a:xfrm>
            <a:off x="6088750" y="4170075"/>
            <a:ext cx="20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r =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0.7773424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772654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144772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473681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22782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-39304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549200" y="2281348"/>
            <a:ext cx="4520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Associação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Gráfico de Dispersão</a:t>
            </a:r>
            <a:endParaRPr sz="1100"/>
          </a:p>
        </p:txBody>
      </p:sp>
      <p:sp>
        <p:nvSpPr>
          <p:cNvPr id="332" name="Google Shape;332;p3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3" name="Google Shape;3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0" y="1610138"/>
            <a:ext cx="460057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475" y="1519999"/>
            <a:ext cx="2514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6017625" y="3466325"/>
            <a:ext cx="19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r = </a:t>
            </a: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0.7773424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549200" y="1932000"/>
            <a:ext cx="3796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Regressão </a:t>
            </a: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Linear Simples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Introdução</a:t>
            </a:r>
            <a:endParaRPr sz="1100"/>
          </a:p>
        </p:txBody>
      </p:sp>
      <p:sp>
        <p:nvSpPr>
          <p:cNvPr id="355" name="Google Shape;355;p3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6" name="Google Shape;356;p39"/>
          <p:cNvSpPr txBox="1"/>
          <p:nvPr/>
        </p:nvSpPr>
        <p:spPr>
          <a:xfrm>
            <a:off x="988200" y="1603100"/>
            <a:ext cx="7167600" cy="16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Regressão Linear Simples, é uma metodologia estatística que utiliza a relação entre duas ou mais variáveis quantitativa de forma que uma variável pode ser predita a partir de outra ou outras.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modelo de regressão é um dos métodos estatísticos mais usados para investigar a relação entre variáveis.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Aplicação</a:t>
            </a:r>
            <a:endParaRPr sz="1100"/>
          </a:p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4" name="Google Shape;364;p40"/>
          <p:cNvSpPr txBox="1"/>
          <p:nvPr/>
        </p:nvSpPr>
        <p:spPr>
          <a:xfrm>
            <a:off x="988200" y="1603100"/>
            <a:ext cx="34017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Figura 14.2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– Exemplo ilustrativo de regressão linear simples. A safra do milho em função de doses crescentes de adubo nitrogenado aplicado em cobertura.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3100"/>
            <a:ext cx="3890100" cy="28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Aplicação</a:t>
            </a:r>
            <a:endParaRPr sz="1100"/>
          </a:p>
        </p:txBody>
      </p:sp>
      <p:sp>
        <p:nvSpPr>
          <p:cNvPr id="372" name="Google Shape;372;p4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988200" y="1603100"/>
            <a:ext cx="3401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análise de correlação é indicada para estudar o grau de associação linear entre variáveis aleatórias. Ou seja, essa técnica é empregada, especificamente, para se avaliar o grau de covariação entre duas variáveis aleatórias: se uma variável aleatória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Y1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aumenta, o que acontece com uma outra variável aleatória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Y2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Aumenta, diminui ou não altera?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400" y="2110324"/>
            <a:ext cx="44196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Informações</a:t>
            </a:r>
            <a:endParaRPr sz="1100"/>
          </a:p>
        </p:txBody>
      </p:sp>
      <p:sp>
        <p:nvSpPr>
          <p:cNvPr id="381" name="Google Shape;381;p4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2" name="Google Shape;382;p42"/>
          <p:cNvSpPr txBox="1"/>
          <p:nvPr/>
        </p:nvSpPr>
        <p:spPr>
          <a:xfrm>
            <a:off x="988200" y="1647175"/>
            <a:ext cx="68181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 análise de regressão uma resposta unilateral é esperada: alterações em X (fator quantitativo) podem implicar em alterações em Y, mas alterações em Y não resultam em alterações em X.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 análise de regressão estimamos toda uma função Y = f(X)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se deseja verificar a existência de alguma relação estatística entre uma ou mais variáveis fixas, independentes, sobre uma variável aleatória, denominada dependente, utiliza-se a análise de regressão.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389" name="Google Shape;389;p4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0" name="Google Shape;390;p43"/>
          <p:cNvSpPr txBox="1"/>
          <p:nvPr/>
        </p:nvSpPr>
        <p:spPr>
          <a:xfrm>
            <a:off x="988200" y="1419250"/>
            <a:ext cx="3910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exemplificar, vamos considerar que conduzimos um experimento submetendo plantas de milho a doses crescentes de nitrogênio.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Naturalmente, a produção será dependente da quantidade aplicada desse fertilizante, X. (unilateralidade)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988200" y="3639375"/>
            <a:ext cx="7584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Assim, o fertilizante nitrogenado aplicado é a variável independente, e cada uma das quantidades aplicadas são seus níveis, xi (10 → 70 kg ha-¹).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Cada variável mensurada na cultura do milho, sujeita a influência dos níveis xi da variável independente, é chamada “variável dependente” ou “fator resposta”.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2" name="Google Shape;3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400" y="1503875"/>
            <a:ext cx="3055875" cy="18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399" name="Google Shape;399;p4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0" name="Google Shape;400;p44"/>
          <p:cNvSpPr txBox="1"/>
          <p:nvPr/>
        </p:nvSpPr>
        <p:spPr>
          <a:xfrm>
            <a:off x="988200" y="1380150"/>
            <a:ext cx="72012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Poderia-se medir, por exemplo, o número de espigas por planta (Y1), a altura média das plantas (Y2), o peso de 1.000 grãos (Y3), o teor de proteínas dos grãos (Y4), o teor de gordura dos grãos (Y5), etc.</a:t>
            </a:r>
            <a:endParaRPr>
              <a:solidFill>
                <a:srgbClr val="3F3F3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Como a aplicação do fertilizante não depende da safra, designamos-</a:t>
            </a:r>
            <a:r>
              <a:rPr lang="pt-BR">
                <a:solidFill>
                  <a:srgbClr val="3F3F3F"/>
                </a:solidFill>
              </a:rPr>
              <a:t>lá</a:t>
            </a:r>
            <a:r>
              <a:rPr lang="pt-BR">
                <a:solidFill>
                  <a:srgbClr val="3F3F3F"/>
                </a:solidFill>
              </a:rPr>
              <a:t> “variável independente” ou “regressor”.</a:t>
            </a:r>
            <a:endParaRPr>
              <a:solidFill>
                <a:srgbClr val="3F3F3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</a:rPr>
              <a:t>Podemos estudar via análise de regressão o efeito da variável, neste caso, fixa, independente, X (dose de nitrogênio), sobre as variáveis aleatórias, ou dependentes, Yi (produção de matéria seca, teor de proteínas dos grãos, teor de gordura dos grãos, etc.). Diz-se regressão de Y sobre X.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07" name="Google Shape;407;p4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8" name="Google Shape;408;p45"/>
          <p:cNvSpPr txBox="1"/>
          <p:nvPr/>
        </p:nvSpPr>
        <p:spPr>
          <a:xfrm>
            <a:off x="988200" y="1306038"/>
            <a:ext cx="3678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grafarmos a safra, Y, decorrente das diversas aplicações, X, de nitrogênio, poderemos observar uma dispersão análoga a Figura 14.3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aplicação de nitrogênio afeta a safra.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Podemos, por meio de uma equação, relacionando X e Y, descrever como afeta.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Google Shape;4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775" y="1380150"/>
            <a:ext cx="3196625" cy="22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988200" y="3741550"/>
            <a:ext cx="7276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Estimar uma equação é geometricamente equivalente a ajustar uma curva àqueles dados dispersos, isto é, a “regressão de Y sobre X”.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 equação será útil como descrição breve e precisa de predizer a safra Y para qualquer quantidade X de nitrogênio.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17" name="Google Shape;417;p4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8" name="Google Shape;418;p46"/>
          <p:cNvSpPr txBox="1"/>
          <p:nvPr/>
        </p:nvSpPr>
        <p:spPr>
          <a:xfrm>
            <a:off x="988200" y="1306050"/>
            <a:ext cx="32697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Vamos considerar um estudo sobre a influência do nitrogênio aplicado em cobertura sobre a safra do milho.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Suponhamos que só dispomos de recursos para fazer sete observações experimentais.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988200" y="3929975"/>
            <a:ext cx="7276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pesquisador fixa então sete valores de X (sete níveis do regressor), fazendo apenas uma observação Y (fator resposta), em cada caso, tal como se vê na Figura 14.4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600" y="1406249"/>
            <a:ext cx="3950092" cy="205660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6"/>
          <p:cNvSpPr txBox="1"/>
          <p:nvPr/>
        </p:nvSpPr>
        <p:spPr>
          <a:xfrm>
            <a:off x="4141800" y="3488950"/>
            <a:ext cx="429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Figura 14.4 - Dados e reta ajustada a olho aos dados apresentados. 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814" y="1835863"/>
            <a:ext cx="2703336" cy="16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95200" y="430005"/>
            <a:ext cx="8422800" cy="471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988200" y="1603100"/>
            <a:ext cx="7167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Associação na estatística é o estudo de uma relação entre duas variáveis.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Este tipo de operação é útil para aplicações como: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Possibilidade de estudar uma através da outra;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Tentar prever os valores de uma através da outra;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técnicas de associação são: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Covariância;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Correlação linear simples.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216825" y="900900"/>
            <a:ext cx="491700" cy="48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29" name="Google Shape;429;p4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0" name="Google Shape;4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75" y="1380150"/>
            <a:ext cx="2953958" cy="16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739" y="1380150"/>
            <a:ext cx="2703336" cy="16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4564" y="3018550"/>
            <a:ext cx="3194869" cy="16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/>
        </p:nvSpPr>
        <p:spPr>
          <a:xfrm>
            <a:off x="2100750" y="4656950"/>
            <a:ext cx="49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Figura 14.5 - Ilustração de diversos graus de dispersão.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40" name="Google Shape;440;p48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1" name="Google Shape;441;p48"/>
          <p:cNvSpPr txBox="1"/>
          <p:nvPr/>
        </p:nvSpPr>
        <p:spPr>
          <a:xfrm>
            <a:off x="988200" y="1306050"/>
            <a:ext cx="6398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Erro ou a falta de ajustamento é definido como a distância vertical entre o valor observado (real) Yi  e o valor ajustado (predito) Ŷ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na reta, isto é, (Y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Ŷ</a:t>
            </a:r>
            <a:r>
              <a:rPr baseline="-25000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2" name="Google Shape;4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799" y="1994825"/>
            <a:ext cx="3288425" cy="23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/>
        </p:nvSpPr>
        <p:spPr>
          <a:xfrm>
            <a:off x="2797900" y="4415000"/>
            <a:ext cx="361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Figura 14.6 - Erro típico no ajustamento de uma reta.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50" name="Google Shape;450;p4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1" name="Google Shape;451;p49"/>
          <p:cNvSpPr txBox="1"/>
          <p:nvPr/>
        </p:nvSpPr>
        <p:spPr>
          <a:xfrm>
            <a:off x="988200" y="1306050"/>
            <a:ext cx="602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método mais comumente utilizado para se ajustar uma reta aos pontos dispersos é o que minimiza a soma de quadrados dos erros: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6450"/>
            <a:ext cx="84391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9"/>
          <p:cNvSpPr txBox="1"/>
          <p:nvPr/>
        </p:nvSpPr>
        <p:spPr>
          <a:xfrm>
            <a:off x="988200" y="3208975"/>
            <a:ext cx="72012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Conhecido como critério dos “mínimos quadrados” ou “mínimos quadrados dos erros”.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Sua justificativa inclui as seguintes observações: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quadrado elimina o problema do sinal, pois torna positivos todos os erros.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álgebra dos mínimos quadrados é de manejo relativamente fácil.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60" name="Google Shape;460;p5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1" name="Google Shape;461;p50"/>
          <p:cNvSpPr txBox="1"/>
          <p:nvPr/>
        </p:nvSpPr>
        <p:spPr>
          <a:xfrm>
            <a:off x="988200" y="1477275"/>
            <a:ext cx="7063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Passo extra que facilita o cálculo futuro: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Ajustando uma reta: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Estágio 1: Exprimir X em termos de desvios a contar de sua média, isto é, definir uma nova variável x (minúsculo), tal que: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2710813"/>
            <a:ext cx="84391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69" name="Google Shape;469;p5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0" name="Google Shape;470;p51"/>
          <p:cNvSpPr txBox="1"/>
          <p:nvPr/>
        </p:nvSpPr>
        <p:spPr>
          <a:xfrm>
            <a:off x="988200" y="3422475"/>
            <a:ext cx="7201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Observa-se que o eixo Y foi deslocado para a direita, de 0 a X.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 novo valor x torna-se positivo, ou negativo, conforme X esteja a direita ou à esquerda de X. Não há modificação nos valores de Y. O intercepto α difere do intercepto original, α0, mas o coeficiente angular, permanece o mesmo.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1" name="Google Shape;47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25" y="1450550"/>
            <a:ext cx="3343275" cy="18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813" y="1450538"/>
            <a:ext cx="3343275" cy="183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51"/>
          <p:cNvCxnSpPr/>
          <p:nvPr/>
        </p:nvCxnSpPr>
        <p:spPr>
          <a:xfrm>
            <a:off x="5760900" y="3517225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747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80" name="Google Shape;480;p5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1" name="Google Shape;481;p52"/>
          <p:cNvSpPr txBox="1"/>
          <p:nvPr/>
        </p:nvSpPr>
        <p:spPr>
          <a:xfrm>
            <a:off x="988200" y="1551200"/>
            <a:ext cx="7201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Medir X como desvio a contar de X simplifica os cálculos porque a soma dos novos valores x é igual a zero, isto é: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2" name="Google Shape;4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2216300"/>
            <a:ext cx="85915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89" name="Google Shape;489;p5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0" name="Google Shape;490;p53"/>
          <p:cNvSpPr txBox="1"/>
          <p:nvPr/>
        </p:nvSpPr>
        <p:spPr>
          <a:xfrm>
            <a:off x="988200" y="155120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Estágio 2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Ajustar a reta: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" name="Google Shape;4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2053550"/>
            <a:ext cx="51911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498" name="Google Shape;498;p5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9" name="Google Shape;499;p54"/>
          <p:cNvSpPr txBox="1"/>
          <p:nvPr/>
        </p:nvSpPr>
        <p:spPr>
          <a:xfrm>
            <a:off x="988200" y="1380150"/>
            <a:ext cx="7201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Devemos ajustar a reta aos dados, escolhendo valores para α e β, que satisfaçam o critério dos mínimos quadrados. Ou seja, escolher valores de α e β que minimizem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75" y="2082925"/>
            <a:ext cx="6166851" cy="9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4"/>
          <p:cNvSpPr txBox="1"/>
          <p:nvPr/>
        </p:nvSpPr>
        <p:spPr>
          <a:xfrm>
            <a:off x="988200" y="29376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Cada valor ajustado Ŷi estará sobre a reta estimada: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2" name="Google Shape;50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400" y="3337850"/>
            <a:ext cx="6443200" cy="8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4"/>
          <p:cNvSpPr txBox="1"/>
          <p:nvPr/>
        </p:nvSpPr>
        <p:spPr>
          <a:xfrm>
            <a:off x="988200" y="4149725"/>
            <a:ext cx="7201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Assim, estamos diante da seguinte situação: devemos encontrar os valores α e β de modo a minimizar a soma de quadrados dos erros.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10" name="Google Shape;510;p5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1" name="Google Shape;511;p55"/>
          <p:cNvSpPr txBox="1"/>
          <p:nvPr/>
        </p:nvSpPr>
        <p:spPr>
          <a:xfrm>
            <a:off x="988200" y="13801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Considerando as Equações 01 e 02, isto pode ser expresso algebricamente como: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88" y="2844700"/>
            <a:ext cx="6533021" cy="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3729900"/>
            <a:ext cx="73723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575" y="1887775"/>
            <a:ext cx="6166851" cy="9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21" name="Google Shape;521;p5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2" name="Google Shape;522;p56"/>
          <p:cNvSpPr txBox="1"/>
          <p:nvPr/>
        </p:nvSpPr>
        <p:spPr>
          <a:xfrm>
            <a:off x="988200" y="1380150"/>
            <a:ext cx="7201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Uma possível técnica é fornecida pelo cálculo. A minimização de S(α, β)  exige a anulação simultânea de suas derivadas parciais: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Igualando a zero a derivada parcial em relação a α: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3" name="Google Shape;5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0" y="2523750"/>
            <a:ext cx="75723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549200" y="2281348"/>
            <a:ext cx="4520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Covariância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30" name="Google Shape;530;p5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1" name="Google Shape;531;p57"/>
          <p:cNvSpPr txBox="1"/>
          <p:nvPr/>
        </p:nvSpPr>
        <p:spPr>
          <a:xfrm>
            <a:off x="988200" y="13801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Dividindo ambos os termos por (-2) e reagrupando: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2" name="Google Shape;53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1851125"/>
            <a:ext cx="49434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7"/>
          <p:cNvSpPr txBox="1"/>
          <p:nvPr/>
        </p:nvSpPr>
        <p:spPr>
          <a:xfrm>
            <a:off x="988200" y="4344425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Assim, a estimativa de mínimos quadrados para â é simplesmente o valor médio de Y.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40" name="Google Shape;540;p58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1" name="Google Shape;541;p58"/>
          <p:cNvSpPr txBox="1"/>
          <p:nvPr/>
        </p:nvSpPr>
        <p:spPr>
          <a:xfrm>
            <a:off x="988200" y="13801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 preciso também anular a derivada parcial em relação a β: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2" name="Google Shape;5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832275"/>
            <a:ext cx="67627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8"/>
          <p:cNvSpPr txBox="1"/>
          <p:nvPr/>
        </p:nvSpPr>
        <p:spPr>
          <a:xfrm>
            <a:off x="988200" y="2498025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Dividindo ambos os termos por (-2):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4" name="Google Shape;54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25" y="3050625"/>
            <a:ext cx="67627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51" name="Google Shape;551;p5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2" name="Google Shape;552;p59"/>
          <p:cNvSpPr txBox="1"/>
          <p:nvPr/>
        </p:nvSpPr>
        <p:spPr>
          <a:xfrm>
            <a:off x="988200" y="1380150"/>
            <a:ext cx="72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Reagrupando: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3" name="Google Shape;5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920175"/>
            <a:ext cx="5991225" cy="27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60" name="Google Shape;560;p6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1" name="Google Shape;561;p60"/>
          <p:cNvSpPr txBox="1"/>
          <p:nvPr/>
        </p:nvSpPr>
        <p:spPr>
          <a:xfrm>
            <a:off x="988200" y="1380150"/>
            <a:ext cx="2478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os dados da Figura 14.4 (Dados e reta ajustada a olho aos dados apresentados da Safra em função do Nitrogênio), α e β acham-se calculados no Quadro 14.1.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2" name="Google Shape;5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800" y="1461800"/>
            <a:ext cx="5146325" cy="347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69" name="Google Shape;569;p6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0" name="Google Shape;570;p61"/>
          <p:cNvSpPr txBox="1"/>
          <p:nvPr/>
        </p:nvSpPr>
        <p:spPr>
          <a:xfrm>
            <a:off x="988200" y="1380150"/>
            <a:ext cx="2478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Estágio 3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A regressão pode agora ser transformada para o sistema original de referência: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1" name="Google Shape;57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00" y="2635050"/>
            <a:ext cx="2964566" cy="20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1"/>
          <p:cNvSpPr txBox="1"/>
          <p:nvPr/>
        </p:nvSpPr>
        <p:spPr>
          <a:xfrm>
            <a:off x="4228800" y="2571750"/>
            <a:ext cx="3992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Comparando as Equações 03 e 04, observa-se que: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coeficiente angular da reta de regressão ajustada (β = 95X) permanece inalterado.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única diferença é o intercepto, α, onde a reta tangencia o eixo Y.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intercepto original foi facilmente obtido.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8" name="Google Shape;578;p6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Exemplo</a:t>
            </a:r>
            <a:endParaRPr sz="1100"/>
          </a:p>
        </p:txBody>
      </p:sp>
      <p:sp>
        <p:nvSpPr>
          <p:cNvPr id="579" name="Google Shape;579;p62"/>
          <p:cNvSpPr txBox="1"/>
          <p:nvPr/>
        </p:nvSpPr>
        <p:spPr>
          <a:xfrm>
            <a:off x="967025" y="1522525"/>
            <a:ext cx="51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Outra alternativa ao cálculo da regressão linear simples: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0" name="Google Shape;5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875" y="2274625"/>
            <a:ext cx="3180250" cy="7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085" y="3472550"/>
            <a:ext cx="2387825" cy="1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3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63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63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63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63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63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3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3"/>
          <p:cNvSpPr/>
          <p:nvPr/>
        </p:nvSpPr>
        <p:spPr>
          <a:xfrm>
            <a:off x="549200" y="1932000"/>
            <a:ext cx="3796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Apresentação de Scripts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4"/>
          <p:cNvSpPr txBox="1"/>
          <p:nvPr>
            <p:ph type="title"/>
          </p:nvPr>
        </p:nvSpPr>
        <p:spPr>
          <a:xfrm>
            <a:off x="395200" y="430005"/>
            <a:ext cx="8422800" cy="471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600" name="Google Shape;600;p64"/>
          <p:cNvSpPr txBox="1"/>
          <p:nvPr>
            <p:ph idx="12" type="sldNum"/>
          </p:nvPr>
        </p:nvSpPr>
        <p:spPr>
          <a:xfrm>
            <a:off x="8216825" y="900900"/>
            <a:ext cx="491700" cy="48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1" name="Google Shape;601;p64"/>
          <p:cNvSpPr txBox="1"/>
          <p:nvPr/>
        </p:nvSpPr>
        <p:spPr>
          <a:xfrm>
            <a:off x="988200" y="1380150"/>
            <a:ext cx="7201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"/>
                <a:ea typeface="Roboto"/>
                <a:cs typeface="Roboto"/>
                <a:sym typeface="Roboto"/>
              </a:rPr>
              <a:t>FARIA, José Cláudio. Notas de aulas expandidas – Ilhéus, UESC/DCET, 10 ed. 2009.</a:t>
            </a:r>
            <a:endParaRPr b="1">
              <a:solidFill>
                <a:srgbClr val="07B8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B8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B861"/>
                </a:solidFill>
                <a:latin typeface="Roboto"/>
                <a:ea typeface="Roboto"/>
                <a:cs typeface="Roboto"/>
                <a:sym typeface="Roboto"/>
              </a:rPr>
              <a:t>LARSON, Ron; FARBER, Betsy. Estatística Aplicada 4ª Edição – São Paulo.</a:t>
            </a:r>
            <a:endParaRPr>
              <a:solidFill>
                <a:srgbClr val="07B8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65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5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65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5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65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65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5"/>
          <p:cNvSpPr/>
          <p:nvPr/>
        </p:nvSpPr>
        <p:spPr>
          <a:xfrm>
            <a:off x="549200" y="1932000"/>
            <a:ext cx="3796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Agradecemos por sua atenção!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395206" y="429988"/>
            <a:ext cx="8422816" cy="3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Introdução</a:t>
            </a:r>
            <a:endParaRPr sz="1100"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88200" y="1603100"/>
            <a:ext cx="716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termo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Covariância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ramo da probabilidade e estatística está relacionado à medida da variabilidade conjunta entre duas variáveis aleatórias. Por exemplo, tomemos duas variáveis X e Y, ao analisarmos, se a maioria dos maiores valores de X corresponde à maioria dos maiores valores de Y, e o mesmo comportamento se aplica à maioria dos menores valores das mesmas, temos que a covariância entre elas é positiva. Caso o comportamento seja contrário, ou seja, os maiores valores de X corresponderem aos menores valores de Y, e vice-versa, temos que a covariância é negativa.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Definição</a:t>
            </a:r>
            <a:endParaRPr sz="1100"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988200" y="1603100"/>
            <a:ext cx="71676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fórmula da covariância entre duas variáveis reais aleatórias, X e Y, distribuídas em conjunto e com variância finita é definida como a esperança do produto dos seus desvios a partir dos seus valores individuais.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Esperança Matemática (E) representa o valor esperado de um conjunto de resultados, que equivale à soma dos produtos individuais de valor multiplicada pela probabilidade de ocasião, também conhecida como média.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cov(X,Y) = E[(X - E[X])(Y - E[Y])]</a:t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Executando a distributiva e aplicando a propriedade de linearidade de expectativas, podemos simplificar a fórmula para que a mesma seja o valor esperado do produto de X e Y menos o produto do valor esperado de X e de Y, ficando assim: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 Y) = E[XY] - E[X] E[Y]</a:t>
            </a:r>
            <a:endParaRPr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Definição</a:t>
            </a:r>
            <a:endParaRPr sz="1100"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988200" y="1603100"/>
            <a:ext cx="71676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Variáveis aleatórias as quais a covariância é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zero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são chamadas de v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ariáveis não correlacionadas,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 seja, elas não possuem características de linearidade entre si.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unidades de medida de uma covariância </a:t>
            </a:r>
            <a:r>
              <a:rPr b="1" lang="pt-BR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cov(X, Y)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são as de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vezes as de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Em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contrapartida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coeficientes de correlação, os quais dependem da covariância são medidas  adimensionais  de associação linear.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pt-BR" sz="1100"/>
              <a:t>Desdobramentos</a:t>
            </a:r>
            <a:endParaRPr sz="1100"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988200" y="1603100"/>
            <a:ext cx="7167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trabalhamos com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variáveis discretas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ou seja variáveis que entre um valor e outro não existe valor intermediário (i.e., pontos), utilizamos a seguinte fórmula: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cov(X, Y) = ∑</a:t>
            </a:r>
            <a:r>
              <a:rPr b="1" baseline="-25000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🇽 </a:t>
            </a: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∑</a:t>
            </a:r>
            <a:r>
              <a:rPr b="1" baseline="-25000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🇾</a:t>
            </a:r>
            <a:r>
              <a:rPr b="1" lang="pt-BR" sz="1800">
                <a:solidFill>
                  <a:srgbClr val="07B861"/>
                </a:solidFill>
                <a:latin typeface="Roboto Mono"/>
                <a:ea typeface="Roboto Mono"/>
                <a:cs typeface="Roboto Mono"/>
                <a:sym typeface="Roboto Mono"/>
              </a:rPr>
              <a:t> (X – E(X))(Y – E(Y))p(x,y)</a:t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B8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covariância padronizada, chama-se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coeficiente de correlação 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entre X e Y, o qual denotaremos por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p(x,y)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