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5143500" cx="9144000"/>
  <p:notesSz cx="6858000" cy="9144000"/>
  <p:embeddedFontLst>
    <p:embeddedFont>
      <p:font typeface="Raleway"/>
      <p:regular r:id="rId60"/>
      <p:bold r:id="rId61"/>
      <p:italic r:id="rId62"/>
      <p:boldItalic r:id="rId63"/>
    </p:embeddedFont>
    <p:embeddedFont>
      <p:font typeface="Lato"/>
      <p:regular r:id="rId64"/>
      <p:bold r:id="rId65"/>
      <p:italic r:id="rId66"/>
      <p:boldItalic r:id="rId67"/>
    </p:embeddedFont>
    <p:embeddedFont>
      <p:font typeface="Century Schoolbook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2" roundtripDataSignature="AMtx7mgT1EZNUOhhw77e788p1O7nMU5C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AD3ED6-A42B-4CDC-9302-EFB3D4D25EC4}">
  <a:tblStyle styleId="{F0AD3ED6-A42B-4CDC-9302-EFB3D4D25EC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2" Type="http://customschemas.google.com/relationships/presentationmetadata" Target="meta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CenturySchoolbook-boldItalic.fntdata"/><Relationship Id="rId70" Type="http://schemas.openxmlformats.org/officeDocument/2006/relationships/font" Target="fonts/CenturySchoolbook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aleway-italic.fntdata"/><Relationship Id="rId61" Type="http://schemas.openxmlformats.org/officeDocument/2006/relationships/font" Target="fonts/Raleway-bold.fntdata"/><Relationship Id="rId20" Type="http://schemas.openxmlformats.org/officeDocument/2006/relationships/slide" Target="slides/slide14.xml"/><Relationship Id="rId64" Type="http://schemas.openxmlformats.org/officeDocument/2006/relationships/font" Target="fonts/Lato-regular.fntdata"/><Relationship Id="rId63" Type="http://schemas.openxmlformats.org/officeDocument/2006/relationships/font" Target="fonts/Raleway-boldItalic.fntdata"/><Relationship Id="rId22" Type="http://schemas.openxmlformats.org/officeDocument/2006/relationships/slide" Target="slides/slide16.xml"/><Relationship Id="rId66" Type="http://schemas.openxmlformats.org/officeDocument/2006/relationships/font" Target="fonts/Lato-italic.fntdata"/><Relationship Id="rId21" Type="http://schemas.openxmlformats.org/officeDocument/2006/relationships/slide" Target="slides/slide15.xml"/><Relationship Id="rId65" Type="http://schemas.openxmlformats.org/officeDocument/2006/relationships/font" Target="fonts/Lato-bold.fntdata"/><Relationship Id="rId24" Type="http://schemas.openxmlformats.org/officeDocument/2006/relationships/slide" Target="slides/slide18.xml"/><Relationship Id="rId68" Type="http://schemas.openxmlformats.org/officeDocument/2006/relationships/font" Target="fonts/CenturySchoolbook-regular.fntdata"/><Relationship Id="rId23" Type="http://schemas.openxmlformats.org/officeDocument/2006/relationships/slide" Target="slides/slide17.xml"/><Relationship Id="rId67" Type="http://schemas.openxmlformats.org/officeDocument/2006/relationships/font" Target="fonts/Lato-boldItalic.fntdata"/><Relationship Id="rId60" Type="http://schemas.openxmlformats.org/officeDocument/2006/relationships/font" Target="fonts/Raleway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CenturySchoolbook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bg>
      <p:bgPr>
        <a:solidFill>
          <a:schemeClr val="dk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8"/>
          <p:cNvSpPr txBox="1"/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  <a:defRPr b="0"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8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320"/>
              <a:buNone/>
              <a:defRPr sz="165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8" name="Google Shape;18;p58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58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8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8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58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6"/>
          <p:cNvSpPr txBox="1"/>
          <p:nvPr>
            <p:ph type="title"/>
          </p:nvPr>
        </p:nvSpPr>
        <p:spPr>
          <a:xfrm>
            <a:off x="946404" y="196795"/>
            <a:ext cx="7269480" cy="1071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6"/>
          <p:cNvSpPr txBox="1"/>
          <p:nvPr>
            <p:ph idx="1" type="body"/>
          </p:nvPr>
        </p:nvSpPr>
        <p:spPr>
          <a:xfrm>
            <a:off x="946404" y="1291205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2" name="Google Shape;82;p66"/>
          <p:cNvSpPr txBox="1"/>
          <p:nvPr>
            <p:ph idx="2" type="body"/>
          </p:nvPr>
        </p:nvSpPr>
        <p:spPr>
          <a:xfrm>
            <a:off x="946404" y="1880662"/>
            <a:ext cx="3360420" cy="2748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080"/>
              <a:buChar char="•"/>
              <a:defRPr sz="1350"/>
            </a:lvl1pPr>
            <a:lvl2pPr indent="-3048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5275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3pPr>
            <a:lvl4pPr indent="-295275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indent="-295275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indent="-295275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indent="-295275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indent="-295275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indent="-295275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/>
        </p:txBody>
      </p:sp>
      <p:sp>
        <p:nvSpPr>
          <p:cNvPr id="83" name="Google Shape;83;p66"/>
          <p:cNvSpPr txBox="1"/>
          <p:nvPr>
            <p:ph idx="3" type="body"/>
          </p:nvPr>
        </p:nvSpPr>
        <p:spPr>
          <a:xfrm>
            <a:off x="4594860" y="1291205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5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66"/>
          <p:cNvSpPr txBox="1"/>
          <p:nvPr>
            <p:ph idx="4" type="body"/>
          </p:nvPr>
        </p:nvSpPr>
        <p:spPr>
          <a:xfrm>
            <a:off x="4594860" y="1880662"/>
            <a:ext cx="3360420" cy="2748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080"/>
              <a:buChar char="•"/>
              <a:defRPr sz="1350"/>
            </a:lvl1pPr>
            <a:lvl2pPr indent="-3048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5275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3pPr>
            <a:lvl4pPr indent="-295275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indent="-295275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indent="-295275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indent="-295275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indent="-295275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indent="-295275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/>
        </p:txBody>
      </p:sp>
      <p:sp>
        <p:nvSpPr>
          <p:cNvPr id="85" name="Google Shape;85;p66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6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6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7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7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7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8"/>
          <p:cNvSpPr txBox="1"/>
          <p:nvPr>
            <p:ph type="title"/>
          </p:nvPr>
        </p:nvSpPr>
        <p:spPr>
          <a:xfrm>
            <a:off x="630936" y="342900"/>
            <a:ext cx="2400300" cy="12001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Schoolbook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8"/>
          <p:cNvSpPr txBox="1"/>
          <p:nvPr>
            <p:ph idx="1" type="body"/>
          </p:nvPr>
        </p:nvSpPr>
        <p:spPr>
          <a:xfrm>
            <a:off x="3378200" y="514350"/>
            <a:ext cx="4559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200"/>
              <a:buChar char="•"/>
              <a:defRPr sz="1500"/>
            </a:lvl1pPr>
            <a:lvl2pPr indent="-314325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350"/>
              <a:buChar char="●"/>
              <a:defRPr sz="1350"/>
            </a:lvl2pPr>
            <a:lvl3pPr indent="-3048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5275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indent="-295275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indent="-295275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indent="-295275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indent="-295275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indent="-295275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/>
        </p:txBody>
      </p:sp>
      <p:sp>
        <p:nvSpPr>
          <p:cNvPr id="95" name="Google Shape;95;p68"/>
          <p:cNvSpPr txBox="1"/>
          <p:nvPr>
            <p:ph idx="2" type="body"/>
          </p:nvPr>
        </p:nvSpPr>
        <p:spPr>
          <a:xfrm>
            <a:off x="630936" y="1574801"/>
            <a:ext cx="2400300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96" name="Google Shape;96;p68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8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8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9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9"/>
          <p:cNvSpPr txBox="1"/>
          <p:nvPr>
            <p:ph type="title"/>
          </p:nvPr>
        </p:nvSpPr>
        <p:spPr>
          <a:xfrm>
            <a:off x="685800" y="3943350"/>
            <a:ext cx="74866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entury Schoolbook"/>
              <a:buNone/>
              <a:defRPr b="1" sz="21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9"/>
          <p:cNvSpPr/>
          <p:nvPr>
            <p:ph idx="2" type="pic"/>
          </p:nvPr>
        </p:nvSpPr>
        <p:spPr>
          <a:xfrm>
            <a:off x="0" y="1"/>
            <a:ext cx="8469630" cy="3846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3" name="Google Shape;103;p69"/>
          <p:cNvSpPr txBox="1"/>
          <p:nvPr>
            <p:ph idx="1" type="body"/>
          </p:nvPr>
        </p:nvSpPr>
        <p:spPr>
          <a:xfrm>
            <a:off x="685800" y="4581442"/>
            <a:ext cx="7486650" cy="447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D0EEF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104" name="Google Shape;104;p69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9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9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0"/>
          <p:cNvSpPr txBox="1"/>
          <p:nvPr>
            <p:ph type="title"/>
          </p:nvPr>
        </p:nvSpPr>
        <p:spPr>
          <a:xfrm>
            <a:off x="946404" y="196795"/>
            <a:ext cx="7269480" cy="1071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70"/>
          <p:cNvSpPr txBox="1"/>
          <p:nvPr>
            <p:ph idx="1" type="body"/>
          </p:nvPr>
        </p:nvSpPr>
        <p:spPr>
          <a:xfrm rot="5400000">
            <a:off x="2537913" y="-219908"/>
            <a:ext cx="3263503" cy="644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0" name="Google Shape;110;p70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0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70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1"/>
          <p:cNvSpPr txBox="1"/>
          <p:nvPr>
            <p:ph type="title"/>
          </p:nvPr>
        </p:nvSpPr>
        <p:spPr>
          <a:xfrm rot="5400000">
            <a:off x="5203627" y="1568648"/>
            <a:ext cx="4423172" cy="1857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71"/>
          <p:cNvSpPr txBox="1"/>
          <p:nvPr>
            <p:ph idx="1" type="body"/>
          </p:nvPr>
        </p:nvSpPr>
        <p:spPr>
          <a:xfrm rot="5400000">
            <a:off x="1260277" y="-403027"/>
            <a:ext cx="442317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6" name="Google Shape;116;p71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71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71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Schoolbook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5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spcBef>
                <a:spcPts val="0"/>
              </a:spcBef>
              <a:buClr>
                <a:schemeClr val="lt1"/>
              </a:buClr>
              <a:buSzPts val="27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indent="0" lvl="1" marL="0" algn="ctr">
              <a:spcBef>
                <a:spcPts val="0"/>
              </a:spcBef>
              <a:buClr>
                <a:schemeClr val="lt1"/>
              </a:buClr>
              <a:buSzPts val="2700"/>
              <a:buFont typeface="Century Schoolbook"/>
              <a:buNone/>
              <a:defRPr>
                <a:solidFill>
                  <a:schemeClr val="lt1"/>
                </a:solidFill>
              </a:defRPr>
            </a:lvl2pPr>
            <a:lvl3pPr indent="0" lvl="2" marL="0" algn="ctr">
              <a:spcBef>
                <a:spcPts val="0"/>
              </a:spcBef>
              <a:buClr>
                <a:schemeClr val="lt1"/>
              </a:buClr>
              <a:buSzPts val="2700"/>
              <a:buFont typeface="Century Schoolbook"/>
              <a:buNone/>
              <a:defRPr>
                <a:solidFill>
                  <a:schemeClr val="lt1"/>
                </a:solidFill>
              </a:defRPr>
            </a:lvl3pPr>
            <a:lvl4pPr indent="0" lvl="3" marL="0" algn="ctr">
              <a:spcBef>
                <a:spcPts val="0"/>
              </a:spcBef>
              <a:buClr>
                <a:schemeClr val="lt1"/>
              </a:buClr>
              <a:buSzPts val="2700"/>
              <a:buFont typeface="Century Schoolbook"/>
              <a:buNone/>
              <a:defRPr>
                <a:solidFill>
                  <a:schemeClr val="lt1"/>
                </a:solidFill>
              </a:defRPr>
            </a:lvl4pPr>
            <a:lvl5pPr indent="0" lvl="4" marL="0" algn="ctr">
              <a:spcBef>
                <a:spcPts val="0"/>
              </a:spcBef>
              <a:buClr>
                <a:schemeClr val="lt1"/>
              </a:buClr>
              <a:buSzPts val="2700"/>
              <a:buFont typeface="Century Schoolbook"/>
              <a:buNone/>
              <a:defRPr>
                <a:solidFill>
                  <a:schemeClr val="lt1"/>
                </a:solidFill>
              </a:defRPr>
            </a:lvl5pPr>
            <a:lvl6pPr indent="0" lvl="5" marL="0" algn="ctr">
              <a:spcBef>
                <a:spcPts val="0"/>
              </a:spcBef>
              <a:buClr>
                <a:schemeClr val="lt1"/>
              </a:buClr>
              <a:buSzPts val="2700"/>
              <a:buFont typeface="Century Schoolbook"/>
              <a:buNone/>
              <a:defRPr>
                <a:solidFill>
                  <a:schemeClr val="lt1"/>
                </a:solidFill>
              </a:defRPr>
            </a:lvl6pPr>
            <a:lvl7pPr indent="0" lvl="6" marL="0" algn="ctr">
              <a:spcBef>
                <a:spcPts val="0"/>
              </a:spcBef>
              <a:buClr>
                <a:schemeClr val="lt1"/>
              </a:buClr>
              <a:buSzPts val="2700"/>
              <a:buFont typeface="Century Schoolbook"/>
              <a:buNone/>
              <a:defRPr>
                <a:solidFill>
                  <a:schemeClr val="lt1"/>
                </a:solidFill>
              </a:defRPr>
            </a:lvl7pPr>
            <a:lvl8pPr indent="0" lvl="7" marL="0" algn="ctr">
              <a:spcBef>
                <a:spcPts val="0"/>
              </a:spcBef>
              <a:buClr>
                <a:schemeClr val="lt1"/>
              </a:buClr>
              <a:buSzPts val="2700"/>
              <a:buFont typeface="Century Schoolbook"/>
              <a:buNone/>
              <a:defRPr>
                <a:solidFill>
                  <a:schemeClr val="lt1"/>
                </a:solidFill>
              </a:defRPr>
            </a:lvl8pPr>
            <a:lvl9pPr indent="0" lvl="8" marL="0" algn="ctr">
              <a:spcBef>
                <a:spcPts val="0"/>
              </a:spcBef>
              <a:buClr>
                <a:schemeClr val="lt1"/>
              </a:buClr>
              <a:buSzPts val="2700"/>
              <a:buFont typeface="Century Schoolbook"/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spcBef>
                <a:spcPts val="0"/>
              </a:spcBef>
              <a:buClr>
                <a:srgbClr val="6EA0C0"/>
              </a:buClr>
              <a:buSzPts val="2700"/>
              <a:buFont typeface="Century Schoolbook"/>
              <a:buNone/>
              <a:defRPr/>
            </a:lvl1pPr>
            <a:lvl2pPr indent="0" lvl="1" marL="0" algn="ctr">
              <a:spcBef>
                <a:spcPts val="0"/>
              </a:spcBef>
              <a:buClr>
                <a:srgbClr val="6EA0C0"/>
              </a:buClr>
              <a:buSzPts val="2700"/>
              <a:buFont typeface="Century Schoolbook"/>
              <a:buNone/>
              <a:defRPr/>
            </a:lvl2pPr>
            <a:lvl3pPr indent="0" lvl="2" marL="0" algn="ctr">
              <a:spcBef>
                <a:spcPts val="0"/>
              </a:spcBef>
              <a:buClr>
                <a:srgbClr val="6EA0C0"/>
              </a:buClr>
              <a:buSzPts val="2700"/>
              <a:buFont typeface="Century Schoolbook"/>
              <a:buNone/>
              <a:defRPr/>
            </a:lvl3pPr>
            <a:lvl4pPr indent="0" lvl="3" marL="0" algn="ctr">
              <a:spcBef>
                <a:spcPts val="0"/>
              </a:spcBef>
              <a:buClr>
                <a:srgbClr val="6EA0C0"/>
              </a:buClr>
              <a:buSzPts val="2700"/>
              <a:buFont typeface="Century Schoolbook"/>
              <a:buNone/>
              <a:defRPr/>
            </a:lvl4pPr>
            <a:lvl5pPr indent="0" lvl="4" marL="0" algn="ctr">
              <a:spcBef>
                <a:spcPts val="0"/>
              </a:spcBef>
              <a:buClr>
                <a:srgbClr val="6EA0C0"/>
              </a:buClr>
              <a:buSzPts val="2700"/>
              <a:buFont typeface="Century Schoolbook"/>
              <a:buNone/>
              <a:defRPr/>
            </a:lvl5pPr>
            <a:lvl6pPr indent="0" lvl="5" marL="0" algn="ctr">
              <a:spcBef>
                <a:spcPts val="0"/>
              </a:spcBef>
              <a:buClr>
                <a:srgbClr val="6EA0C0"/>
              </a:buClr>
              <a:buSzPts val="2700"/>
              <a:buFont typeface="Century Schoolbook"/>
              <a:buNone/>
              <a:defRPr/>
            </a:lvl6pPr>
            <a:lvl7pPr indent="0" lvl="6" marL="0" algn="ctr">
              <a:spcBef>
                <a:spcPts val="0"/>
              </a:spcBef>
              <a:buClr>
                <a:srgbClr val="6EA0C0"/>
              </a:buClr>
              <a:buSzPts val="2700"/>
              <a:buFont typeface="Century Schoolbook"/>
              <a:buNone/>
              <a:defRPr/>
            </a:lvl7pPr>
            <a:lvl8pPr indent="0" lvl="7" marL="0" algn="ctr">
              <a:spcBef>
                <a:spcPts val="0"/>
              </a:spcBef>
              <a:buClr>
                <a:srgbClr val="6EA0C0"/>
              </a:buClr>
              <a:buSzPts val="2700"/>
              <a:buFont typeface="Century Schoolbook"/>
              <a:buNone/>
              <a:defRPr/>
            </a:lvl8pPr>
            <a:lvl9pPr indent="0" lvl="8" marL="0" algn="ctr">
              <a:spcBef>
                <a:spcPts val="0"/>
              </a:spcBef>
              <a:buClr>
                <a:srgbClr val="6EA0C0"/>
              </a:buClr>
              <a:buSzPts val="2700"/>
              <a:buFont typeface="Century Schoolbook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Google Shape;42;p6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" name="Google Shape;43;p6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6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spcBef>
                <a:spcPts val="0"/>
              </a:spcBef>
              <a:buClr>
                <a:srgbClr val="6EA0C0"/>
              </a:buClr>
              <a:buSzPts val="2700"/>
              <a:buFont typeface="Century Schoolbook"/>
              <a:buNone/>
              <a:defRPr/>
            </a:lvl1pPr>
            <a:lvl2pPr indent="0" lvl="1" marL="0" algn="ctr">
              <a:spcBef>
                <a:spcPts val="0"/>
              </a:spcBef>
              <a:buClr>
                <a:srgbClr val="6EA0C0"/>
              </a:buClr>
              <a:buSzPts val="2700"/>
              <a:buFont typeface="Century Schoolbook"/>
              <a:buNone/>
              <a:defRPr/>
            </a:lvl2pPr>
            <a:lvl3pPr indent="0" lvl="2" marL="0" algn="ctr">
              <a:spcBef>
                <a:spcPts val="0"/>
              </a:spcBef>
              <a:buClr>
                <a:srgbClr val="6EA0C0"/>
              </a:buClr>
              <a:buSzPts val="2700"/>
              <a:buFont typeface="Century Schoolbook"/>
              <a:buNone/>
              <a:defRPr/>
            </a:lvl3pPr>
            <a:lvl4pPr indent="0" lvl="3" marL="0" algn="ctr">
              <a:spcBef>
                <a:spcPts val="0"/>
              </a:spcBef>
              <a:buClr>
                <a:srgbClr val="6EA0C0"/>
              </a:buClr>
              <a:buSzPts val="2700"/>
              <a:buFont typeface="Century Schoolbook"/>
              <a:buNone/>
              <a:defRPr/>
            </a:lvl4pPr>
            <a:lvl5pPr indent="0" lvl="4" marL="0" algn="ctr">
              <a:spcBef>
                <a:spcPts val="0"/>
              </a:spcBef>
              <a:buClr>
                <a:srgbClr val="6EA0C0"/>
              </a:buClr>
              <a:buSzPts val="2700"/>
              <a:buFont typeface="Century Schoolbook"/>
              <a:buNone/>
              <a:defRPr/>
            </a:lvl5pPr>
            <a:lvl6pPr indent="0" lvl="5" marL="0" algn="ctr">
              <a:spcBef>
                <a:spcPts val="0"/>
              </a:spcBef>
              <a:buClr>
                <a:srgbClr val="6EA0C0"/>
              </a:buClr>
              <a:buSzPts val="2700"/>
              <a:buFont typeface="Century Schoolbook"/>
              <a:buNone/>
              <a:defRPr/>
            </a:lvl6pPr>
            <a:lvl7pPr indent="0" lvl="6" marL="0" algn="ctr">
              <a:spcBef>
                <a:spcPts val="0"/>
              </a:spcBef>
              <a:buClr>
                <a:srgbClr val="6EA0C0"/>
              </a:buClr>
              <a:buSzPts val="2700"/>
              <a:buFont typeface="Century Schoolbook"/>
              <a:buNone/>
              <a:defRPr/>
            </a:lvl7pPr>
            <a:lvl8pPr indent="0" lvl="7" marL="0" algn="ctr">
              <a:spcBef>
                <a:spcPts val="0"/>
              </a:spcBef>
              <a:buClr>
                <a:srgbClr val="6EA0C0"/>
              </a:buClr>
              <a:buSzPts val="2700"/>
              <a:buFont typeface="Century Schoolbook"/>
              <a:buNone/>
              <a:defRPr/>
            </a:lvl8pPr>
            <a:lvl9pPr indent="0" lvl="8" marL="0" algn="ctr">
              <a:spcBef>
                <a:spcPts val="0"/>
              </a:spcBef>
              <a:buClr>
                <a:srgbClr val="6EA0C0"/>
              </a:buClr>
              <a:buSzPts val="2700"/>
              <a:buFont typeface="Century Schoolbook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2"/>
          <p:cNvSpPr txBox="1"/>
          <p:nvPr>
            <p:ph type="title"/>
          </p:nvPr>
        </p:nvSpPr>
        <p:spPr>
          <a:xfrm>
            <a:off x="946404" y="196795"/>
            <a:ext cx="7269480" cy="1071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2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2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2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7"/>
          <p:cNvSpPr txBox="1"/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  <a:defRPr b="0"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7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320"/>
              <a:buNone/>
              <a:defRPr sz="165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3" name="Google Shape;53;p57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7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7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57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/>
          <p:nvPr>
            <p:ph type="title"/>
          </p:nvPr>
        </p:nvSpPr>
        <p:spPr>
          <a:xfrm>
            <a:off x="946404" y="196795"/>
            <a:ext cx="7269480" cy="1071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3"/>
          <p:cNvSpPr txBox="1"/>
          <p:nvPr>
            <p:ph idx="1" type="body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1" name="Google Shape;61;p63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3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3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6274" y="4433018"/>
            <a:ext cx="487280" cy="601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4"/>
          <p:cNvSpPr txBox="1"/>
          <p:nvPr>
            <p:ph type="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entury Schoolbook"/>
              <a:buNone/>
              <a:defRPr b="0"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4"/>
          <p:cNvSpPr txBox="1"/>
          <p:nvPr>
            <p:ph idx="1" type="body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320"/>
              <a:buNone/>
              <a:defRPr sz="165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64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4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4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64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5"/>
          <p:cNvSpPr txBox="1"/>
          <p:nvPr>
            <p:ph type="title"/>
          </p:nvPr>
        </p:nvSpPr>
        <p:spPr>
          <a:xfrm>
            <a:off x="946404" y="196795"/>
            <a:ext cx="7269480" cy="1071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5"/>
          <p:cNvSpPr txBox="1"/>
          <p:nvPr>
            <p:ph idx="1" type="body"/>
          </p:nvPr>
        </p:nvSpPr>
        <p:spPr>
          <a:xfrm>
            <a:off x="946404" y="1371600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200"/>
              <a:buChar char="•"/>
              <a:defRPr sz="1500"/>
            </a:lvl1pPr>
            <a:lvl2pPr indent="-314325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350"/>
              <a:buChar char="●"/>
              <a:defRPr sz="1350"/>
            </a:lvl2pPr>
            <a:lvl3pPr indent="-3048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5275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indent="-295275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indent="-295275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indent="-295275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indent="-295275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indent="-295275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/>
        </p:txBody>
      </p:sp>
      <p:sp>
        <p:nvSpPr>
          <p:cNvPr id="75" name="Google Shape;75;p65"/>
          <p:cNvSpPr txBox="1"/>
          <p:nvPr>
            <p:ph idx="2" type="body"/>
          </p:nvPr>
        </p:nvSpPr>
        <p:spPr>
          <a:xfrm>
            <a:off x="4594860" y="1371600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200"/>
              <a:buChar char="•"/>
              <a:defRPr sz="1500"/>
            </a:lvl1pPr>
            <a:lvl2pPr indent="-314325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350"/>
              <a:buChar char="●"/>
              <a:defRPr sz="1350"/>
            </a:lvl2pPr>
            <a:lvl3pPr indent="-3048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5275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indent="-295275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indent="-295275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indent="-295275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indent="-295275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indent="-295275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/>
        </p:txBody>
      </p:sp>
      <p:sp>
        <p:nvSpPr>
          <p:cNvPr id="76" name="Google Shape;76;p65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5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5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56"/>
          <p:cNvSpPr txBox="1"/>
          <p:nvPr>
            <p:ph type="title"/>
          </p:nvPr>
        </p:nvSpPr>
        <p:spPr>
          <a:xfrm>
            <a:off x="946404" y="196795"/>
            <a:ext cx="7269480" cy="1071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entury Schoolbook"/>
              <a:buNone/>
              <a:defRPr b="1" i="0" sz="3300" u="none" cap="none" strike="noStrik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56"/>
          <p:cNvSpPr txBox="1"/>
          <p:nvPr>
            <p:ph idx="1" type="body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marR="0" rtl="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14325" lvl="1" marL="9144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95275" lvl="5" marL="27432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95275" lvl="6" marL="32004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95275" lvl="7" marL="36576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95275" lvl="8" marL="4114800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56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solidFill>
                  <a:srgbClr val="F1F3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56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solidFill>
                  <a:srgbClr val="F1F3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56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5838" y="4409625"/>
            <a:ext cx="413383" cy="5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56"/>
          <p:cNvSpPr txBox="1"/>
          <p:nvPr/>
        </p:nvSpPr>
        <p:spPr>
          <a:xfrm>
            <a:off x="8429103" y="2892425"/>
            <a:ext cx="766852" cy="173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</a:pPr>
            <a:r>
              <a:rPr b="0" i="0" lang="en" sz="1200" u="none" cap="none" strike="noStrike">
                <a:solidFill>
                  <a:srgbClr val="F1F3F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CET 083  </a:t>
            </a:r>
            <a:endParaRPr/>
          </a:p>
          <a:p>
            <a:pPr indent="0" lvl="0" marL="0" marR="0" rtl="0" algn="ctr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</a:pPr>
            <a:r>
              <a:rPr b="0" i="0" lang="en" sz="1200" u="none" cap="none" strike="noStrike">
                <a:solidFill>
                  <a:srgbClr val="F1F3F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Probabilidade </a:t>
            </a:r>
            <a:endParaRPr/>
          </a:p>
          <a:p>
            <a:pPr indent="0" lvl="0" marL="0" marR="0" rtl="0" algn="ctr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</a:pPr>
            <a:r>
              <a:rPr b="0" i="0" lang="en" sz="1200" u="none" cap="none" strike="noStrike">
                <a:solidFill>
                  <a:srgbClr val="F1F3F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 </a:t>
            </a:r>
            <a:endParaRPr/>
          </a:p>
          <a:p>
            <a:pPr indent="0" lvl="0" marL="0" marR="0" rtl="0" algn="ctr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</a:pPr>
            <a:r>
              <a:rPr b="0" i="0" lang="en" sz="1200" u="none" cap="none" strike="noStrike">
                <a:solidFill>
                  <a:srgbClr val="F1F3F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Estatística</a:t>
            </a:r>
            <a:endParaRPr/>
          </a:p>
        </p:txBody>
      </p:sp>
      <p:sp>
        <p:nvSpPr>
          <p:cNvPr id="14" name="Google Shape;14;p56"/>
          <p:cNvSpPr txBox="1"/>
          <p:nvPr/>
        </p:nvSpPr>
        <p:spPr>
          <a:xfrm>
            <a:off x="8417674" y="38100"/>
            <a:ext cx="766852" cy="344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</a:pPr>
            <a:r>
              <a:rPr b="0" i="0" lang="en" sz="1200" u="none" cap="none" strike="noStrike">
                <a:solidFill>
                  <a:srgbClr val="F1F3F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UESC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5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5"/>
          <p:cNvSpPr txBox="1"/>
          <p:nvPr>
            <p:ph type="title"/>
          </p:nvPr>
        </p:nvSpPr>
        <p:spPr>
          <a:xfrm>
            <a:off x="946404" y="196795"/>
            <a:ext cx="7269480" cy="1071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entury Schoolbook"/>
              <a:buNone/>
              <a:defRPr b="1" i="0" sz="3300" u="none" cap="none" strike="noStrik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55"/>
          <p:cNvSpPr txBox="1"/>
          <p:nvPr>
            <p:ph idx="1" type="body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marR="0" rtl="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14325" lvl="1" marL="9144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95275" lvl="5" marL="27432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95275" lvl="6" marL="32004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95275" lvl="7" marL="36576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95275" lvl="8" marL="4114800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7" name="Google Shape;27;p55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825">
                <a:solidFill>
                  <a:srgbClr val="9EC0D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8" name="Google Shape;28;p55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25">
                <a:solidFill>
                  <a:srgbClr val="9EC0D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9" name="Google Shape;29;p55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u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u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u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u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u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u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u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u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u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" name="Google Shape;30;p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5838" y="4409625"/>
            <a:ext cx="413383" cy="5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5"/>
          <p:cNvSpPr txBox="1"/>
          <p:nvPr/>
        </p:nvSpPr>
        <p:spPr>
          <a:xfrm>
            <a:off x="8429103" y="2892425"/>
            <a:ext cx="766852" cy="173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</a:pPr>
            <a:r>
              <a:rPr b="0" lang="en" sz="1200" u="none">
                <a:solidFill>
                  <a:srgbClr val="9EC0D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CET 083  </a:t>
            </a:r>
            <a:endParaRPr/>
          </a:p>
          <a:p>
            <a:pPr indent="0" lvl="0" marL="0" marR="0" rtl="0" algn="ctr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</a:pPr>
            <a:r>
              <a:rPr b="0" lang="en" sz="1200" u="none">
                <a:solidFill>
                  <a:srgbClr val="9EC0D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Probabilidade </a:t>
            </a:r>
            <a:endParaRPr/>
          </a:p>
          <a:p>
            <a:pPr indent="0" lvl="0" marL="0" marR="0" rtl="0" algn="ctr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</a:pPr>
            <a:r>
              <a:rPr b="0" lang="en" sz="1200" u="none">
                <a:solidFill>
                  <a:srgbClr val="9EC0D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 </a:t>
            </a:r>
            <a:endParaRPr/>
          </a:p>
          <a:p>
            <a:pPr indent="0" lvl="0" marL="0" marR="0" rtl="0" algn="ctr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</a:pPr>
            <a:r>
              <a:rPr b="0" lang="en" sz="1200" u="none">
                <a:solidFill>
                  <a:srgbClr val="9EC0D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Estatística</a:t>
            </a:r>
            <a:endParaRPr/>
          </a:p>
        </p:txBody>
      </p:sp>
      <p:sp>
        <p:nvSpPr>
          <p:cNvPr id="32" name="Google Shape;32;p55"/>
          <p:cNvSpPr txBox="1"/>
          <p:nvPr/>
        </p:nvSpPr>
        <p:spPr>
          <a:xfrm>
            <a:off x="8417674" y="38100"/>
            <a:ext cx="766852" cy="344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</a:pPr>
            <a:r>
              <a:rPr b="0" lang="en" sz="1200" u="none">
                <a:solidFill>
                  <a:srgbClr val="9EC0D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UESC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Relationship Id="rId7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Relationship Id="rId4" Type="http://schemas.openxmlformats.org/officeDocument/2006/relationships/image" Target="../media/image27.png"/><Relationship Id="rId5" Type="http://schemas.openxmlformats.org/officeDocument/2006/relationships/image" Target="../media/image31.png"/><Relationship Id="rId6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Relationship Id="rId6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2.png"/><Relationship Id="rId4" Type="http://schemas.openxmlformats.org/officeDocument/2006/relationships/image" Target="../media/image4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8.png"/><Relationship Id="rId4" Type="http://schemas.openxmlformats.org/officeDocument/2006/relationships/image" Target="../media/image5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9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/>
          <p:nvPr/>
        </p:nvSpPr>
        <p:spPr>
          <a:xfrm>
            <a:off x="591265" y="1395663"/>
            <a:ext cx="7688101" cy="716485"/>
          </a:xfrm>
          <a:custGeom>
            <a:rect b="b" l="l" r="r" t="t"/>
            <a:pathLst>
              <a:path extrusionOk="0" h="825023" w="8112723">
                <a:moveTo>
                  <a:pt x="598142" y="0"/>
                </a:moveTo>
                <a:lnTo>
                  <a:pt x="8112723" y="1"/>
                </a:lnTo>
                <a:lnTo>
                  <a:pt x="7397703" y="811273"/>
                </a:lnTo>
                <a:lnTo>
                  <a:pt x="0" y="825023"/>
                </a:lnTo>
                <a:lnTo>
                  <a:pt x="598142" y="0"/>
                </a:lnTo>
                <a:close/>
              </a:path>
            </a:pathLst>
          </a:custGeom>
          <a:solidFill>
            <a:schemeClr val="lt1"/>
          </a:solidFill>
          <a:ln cap="flat" cmpd="sng" w="139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50800" endA="300" endPos="90000" fadeDir="5400000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8BD6C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4" name="Google Shape;124;p1"/>
          <p:cNvSpPr txBox="1"/>
          <p:nvPr>
            <p:ph type="ctrTitle"/>
          </p:nvPr>
        </p:nvSpPr>
        <p:spPr>
          <a:xfrm>
            <a:off x="864635" y="1467775"/>
            <a:ext cx="7688100" cy="644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5B74"/>
              </a:buClr>
              <a:buSzPts val="5000"/>
              <a:buFont typeface="Century Schoolbook"/>
              <a:buNone/>
            </a:pPr>
            <a:r>
              <a:rPr b="1" lang="en" sz="5000">
                <a:solidFill>
                  <a:srgbClr val="335B74"/>
                </a:solidFill>
              </a:rPr>
              <a:t>Medidas Estatísticas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entury Schoolbook"/>
              <a:buNone/>
            </a:pPr>
            <a:br>
              <a:rPr lang="en" sz="2000">
                <a:solidFill>
                  <a:schemeClr val="accent1"/>
                </a:solidFill>
              </a:rPr>
            </a:br>
            <a:br>
              <a:rPr lang="en" sz="2000">
                <a:solidFill>
                  <a:schemeClr val="accent1"/>
                </a:solidFill>
              </a:rPr>
            </a:br>
            <a:endParaRPr sz="2000">
              <a:solidFill>
                <a:schemeClr val="accent1"/>
              </a:solidFill>
            </a:endParaRPr>
          </a:p>
        </p:txBody>
      </p:sp>
      <p:sp>
        <p:nvSpPr>
          <p:cNvPr id="125" name="Google Shape;125;p1"/>
          <p:cNvSpPr txBox="1"/>
          <p:nvPr>
            <p:ph idx="1" type="subTitle"/>
          </p:nvPr>
        </p:nvSpPr>
        <p:spPr>
          <a:xfrm>
            <a:off x="232936" y="4187173"/>
            <a:ext cx="7688100" cy="19126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"/>
              <a:t>  </a:t>
            </a:r>
            <a:r>
              <a:rPr lang="en">
                <a:solidFill>
                  <a:srgbClr val="F1F3F4"/>
                </a:solidFill>
              </a:rPr>
              <a:t>Discente: Murillo Almeida dos Santos Torres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280"/>
              <a:buNone/>
            </a:pPr>
            <a:r>
              <a:rPr lang="en">
                <a:solidFill>
                  <a:srgbClr val="F1F3F4"/>
                </a:solidFill>
              </a:rPr>
              <a:t>  Docente: José Cláudio Faria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280"/>
              <a:buNone/>
            </a:pPr>
            <a:r>
              <a:rPr lang="en">
                <a:solidFill>
                  <a:srgbClr val="F1F3F4"/>
                </a:solidFill>
              </a:rPr>
              <a:t>  Semestre: 2021/1			</a:t>
            </a: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280"/>
              <a:buNone/>
            </a:pPr>
            <a:r>
              <a:rPr lang="en"/>
              <a:t>							</a:t>
            </a:r>
            <a:r>
              <a:rPr lang="en" sz="1600"/>
              <a:t>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280"/>
              <a:buNone/>
            </a:pPr>
            <a:r>
              <a:rPr lang="en" sz="1600"/>
              <a:t>							</a:t>
            </a:r>
            <a:r>
              <a:rPr lang="en"/>
              <a:t>			</a:t>
            </a:r>
            <a:endParaRPr sz="1200"/>
          </a:p>
        </p:txBody>
      </p:sp>
      <p:sp>
        <p:nvSpPr>
          <p:cNvPr id="126" name="Google Shape;126;p1"/>
          <p:cNvSpPr txBox="1"/>
          <p:nvPr>
            <p:ph idx="4294967295" type="subTitle"/>
          </p:nvPr>
        </p:nvSpPr>
        <p:spPr>
          <a:xfrm>
            <a:off x="5372100" y="4464829"/>
            <a:ext cx="7686675" cy="43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</a:pPr>
            <a:r>
              <a:rPr b="0" i="0" lang="en" sz="1200" u="none" cap="none" strike="noStrike">
                <a:solidFill>
                  <a:srgbClr val="F1F3F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Universidade Estadual de Santa Cruz</a:t>
            </a:r>
            <a:endParaRPr/>
          </a:p>
        </p:txBody>
      </p:sp>
      <p:pic>
        <p:nvPicPr>
          <p:cNvPr id="127" name="Google Shape;12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6070" y="4185188"/>
            <a:ext cx="539178" cy="71461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"/>
          <p:cNvSpPr txBox="1"/>
          <p:nvPr/>
        </p:nvSpPr>
        <p:spPr>
          <a:xfrm>
            <a:off x="941081" y="2088159"/>
            <a:ext cx="804844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D0EEF9"/>
                </a:solidFill>
                <a:latin typeface="Raleway"/>
                <a:ea typeface="Raleway"/>
                <a:cs typeface="Raleway"/>
                <a:sym typeface="Raleway"/>
              </a:rPr>
              <a:t>Associação: Covariância, Correlação Linear Simples 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0EEF9"/>
                </a:solidFill>
                <a:latin typeface="Raleway"/>
                <a:ea typeface="Raleway"/>
                <a:cs typeface="Raleway"/>
                <a:sym typeface="Raleway"/>
              </a:rPr>
              <a:t>Regressão linear simples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5372100" y="4681257"/>
            <a:ext cx="7686675" cy="43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</a:pPr>
            <a:r>
              <a:rPr b="0" lang="en" sz="1200" u="none">
                <a:solidFill>
                  <a:srgbClr val="F1F3F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CET 083 – Probabilidade e Estatística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/>
          <p:nvPr/>
        </p:nvSpPr>
        <p:spPr>
          <a:xfrm>
            <a:off x="3983182" y="1747033"/>
            <a:ext cx="4301835" cy="2229222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6039" y="2032218"/>
            <a:ext cx="2085275" cy="8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6026" y="1850954"/>
            <a:ext cx="4018325" cy="2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6027" y="2700220"/>
            <a:ext cx="4018325" cy="317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27223" y="3036060"/>
            <a:ext cx="3677129" cy="3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86026" y="3477505"/>
            <a:ext cx="4076700" cy="323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10"/>
          <p:cNvGraphicFramePr/>
          <p:nvPr/>
        </p:nvGraphicFramePr>
        <p:xfrm>
          <a:off x="294348" y="17470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{F0AD3ED6-A42B-4CDC-9302-EFB3D4D25EC4}</a:tableStyleId>
              </a:tblPr>
              <a:tblGrid>
                <a:gridCol w="583975"/>
                <a:gridCol w="794900"/>
                <a:gridCol w="689425"/>
                <a:gridCol w="689425"/>
                <a:gridCol w="689425"/>
              </a:tblGrid>
              <a:tr h="35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b="1" lang="en" sz="1350" u="none" cap="none" strike="noStrike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b="1" lang="en" sz="1350" u="none" cap="none" strike="noStrike"/>
                        <a:t>/</a:t>
                      </a:r>
                      <a:r>
                        <a:rPr b="1" lang="en" sz="135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b="1" lang="en" sz="1350" u="none" cap="none" strike="noStrike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b="1" lang="en" sz="1350" u="none" cap="none" strike="noStrike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b="1" lang="en" sz="1350" u="none" cap="none" strike="noStrike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b="1" lang="en" sz="1350" u="none" cap="none" strike="noStrike"/>
                        <a:t>P</a:t>
                      </a:r>
                      <a:r>
                        <a:rPr b="1" lang="en" sz="1350" u="none" cap="none" strike="noStrike">
                          <a:solidFill>
                            <a:schemeClr val="dk1"/>
                          </a:solidFill>
                        </a:rPr>
                        <a:t>(y)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b="1" lang="en" sz="1350" u="none" cap="none" strike="noStrike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lang="en" sz="1350" u="none" cap="none" strike="noStrike"/>
                        <a:t>3/20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lang="en" sz="1350" u="none" cap="none" strike="noStrike"/>
                        <a:t>3/20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lang="en" sz="1350" u="none" cap="none" strike="noStrike"/>
                        <a:t>2/20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lang="en" sz="1350" u="none" cap="none" strike="noStrike"/>
                        <a:t>8/20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b="1" lang="en" sz="1350" u="none" cap="none" strike="noStrike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lang="en" sz="1350" u="none" cap="none" strike="noStrike"/>
                        <a:t>1/20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lang="en" sz="1350" u="none" cap="none" strike="noStrike"/>
                        <a:t>1/20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lang="en" sz="1350" u="none" cap="none" strike="noStrike"/>
                        <a:t>2/20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lang="en" sz="1350" u="none" cap="none" strike="noStrike"/>
                        <a:t>4/20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5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b="1" lang="en" sz="1350" u="none" cap="none" strike="noStrike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lang="en" sz="1350" u="none" cap="none" strike="noStrike"/>
                        <a:t>4/20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lang="en" sz="1350" u="none" cap="none" strike="noStrike"/>
                        <a:t>1/20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lang="en" sz="1350" u="none" cap="none" strike="noStrike"/>
                        <a:t>3/20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lang="en" sz="1350" u="none" cap="none" strike="noStrike"/>
                        <a:t>8/20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5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b="1" lang="en" sz="1350" u="none" cap="none" strike="noStrike"/>
                        <a:t>P</a:t>
                      </a:r>
                      <a:r>
                        <a:rPr b="1" lang="en" sz="1350" u="none" cap="none" strike="noStrike">
                          <a:solidFill>
                            <a:schemeClr val="dk1"/>
                          </a:solidFill>
                        </a:rPr>
                        <a:t>(x)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lang="en" sz="1350" u="none" cap="none" strike="noStrike"/>
                        <a:t>8/20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lang="en" sz="1350" u="none" cap="none" strike="noStrike"/>
                        <a:t>5/20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lang="en" sz="1350" u="none" cap="none" strike="noStrike"/>
                        <a:t>7/20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entury Schoolbook"/>
                        <a:buNone/>
                      </a:pPr>
                      <a:r>
                        <a:rPr lang="en" sz="1350" u="none" cap="none" strike="noStrike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10"/>
          <p:cNvSpPr txBox="1"/>
          <p:nvPr/>
        </p:nvSpPr>
        <p:spPr>
          <a:xfrm>
            <a:off x="2017923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Exemplo</a:t>
            </a:r>
            <a:endParaRPr/>
          </a:p>
        </p:txBody>
      </p:sp>
      <p:sp>
        <p:nvSpPr>
          <p:cNvPr id="207" name="Google Shape;207;p10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0" y="62345"/>
            <a:ext cx="1856509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Covariância</a:t>
            </a:r>
            <a:endParaRPr/>
          </a:p>
        </p:txBody>
      </p:sp>
      <p:pic>
        <p:nvPicPr>
          <p:cNvPr descr="Uma imagem contendo Forma&#10;&#10;Descrição gerada automaticamente" id="209" name="Google Shape;209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30086" y="290566"/>
            <a:ext cx="1393478" cy="143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idx="1" type="body"/>
          </p:nvPr>
        </p:nvSpPr>
        <p:spPr>
          <a:xfrm>
            <a:off x="196050" y="908166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X e Y são variáveis aleatórias </a:t>
            </a:r>
            <a:r>
              <a:rPr lang="en">
                <a:solidFill>
                  <a:schemeClr val="accent3"/>
                </a:solidFill>
              </a:rPr>
              <a:t>independentes</a:t>
            </a:r>
            <a:r>
              <a:rPr lang="en"/>
              <a:t> a Cov(X,Y) será igual a 0.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Porém, se a Cov(X,Y) for igual a 0, isso </a:t>
            </a:r>
            <a:r>
              <a:rPr lang="en">
                <a:solidFill>
                  <a:schemeClr val="accent3"/>
                </a:solidFill>
              </a:rPr>
              <a:t>NÃO</a:t>
            </a:r>
            <a:r>
              <a:rPr lang="en"/>
              <a:t> significa que as variáveis serão independentes.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15" name="Google Shape;215;p11"/>
          <p:cNvSpPr txBox="1"/>
          <p:nvPr/>
        </p:nvSpPr>
        <p:spPr>
          <a:xfrm>
            <a:off x="2017923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Observação</a:t>
            </a:r>
            <a:endParaRPr/>
          </a:p>
        </p:txBody>
      </p:sp>
      <p:sp>
        <p:nvSpPr>
          <p:cNvPr id="216" name="Google Shape;216;p11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0" y="62345"/>
            <a:ext cx="1856509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Covariância</a:t>
            </a:r>
            <a:endParaRPr/>
          </a:p>
        </p:txBody>
      </p:sp>
      <p:pic>
        <p:nvPicPr>
          <p:cNvPr descr="Professor Silhouette Teacher - Free vector graphic on Pixabay" id="218" name="Google Shape;2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8979" y="1693718"/>
            <a:ext cx="1724891" cy="3449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idx="1" type="body"/>
          </p:nvPr>
        </p:nvSpPr>
        <p:spPr>
          <a:xfrm>
            <a:off x="374359" y="747240"/>
            <a:ext cx="7688700" cy="18245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Obter uma covariância positiva significa, na prática, que as duas variáveis têm o </a:t>
            </a:r>
            <a:r>
              <a:rPr lang="en">
                <a:solidFill>
                  <a:schemeClr val="accent3"/>
                </a:solidFill>
              </a:rPr>
              <a:t>mesmo comportamento</a:t>
            </a:r>
            <a:r>
              <a:rPr lang="en"/>
              <a:t>, ou seja, quando uma delas aumenta, a segunda também aumentará e quando uma delas diminui a outra também se comportará da mesma forma.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rPr lang="en"/>
              <a:t>Isto fará com que a maior parte das observações recaiam no 1º e 3º quadrante, demonstrando portanto um relacionamento positivo entre as variáveis.</a:t>
            </a:r>
            <a:endParaRPr/>
          </a:p>
        </p:txBody>
      </p:sp>
      <p:sp>
        <p:nvSpPr>
          <p:cNvPr id="224" name="Google Shape;224;p12"/>
          <p:cNvSpPr txBox="1"/>
          <p:nvPr/>
        </p:nvSpPr>
        <p:spPr>
          <a:xfrm>
            <a:off x="2017923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Covariância positiva</a:t>
            </a:r>
            <a:endParaRPr/>
          </a:p>
        </p:txBody>
      </p:sp>
      <p:sp>
        <p:nvSpPr>
          <p:cNvPr id="225" name="Google Shape;225;p12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6" name="Google Shape;226;p12"/>
          <p:cNvSpPr txBox="1"/>
          <p:nvPr/>
        </p:nvSpPr>
        <p:spPr>
          <a:xfrm>
            <a:off x="0" y="62345"/>
            <a:ext cx="1856509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Covariância</a:t>
            </a:r>
            <a:endParaRPr/>
          </a:p>
        </p:txBody>
      </p:sp>
      <p:pic>
        <p:nvPicPr>
          <p:cNvPr descr="Diagrama&#10;&#10;Descrição gerada automaticamente com confiança baixa" id="227" name="Google Shape;227;p12"/>
          <p:cNvPicPr preferRelativeResize="0"/>
          <p:nvPr/>
        </p:nvPicPr>
        <p:blipFill rotWithShape="1">
          <a:blip r:embed="rId3">
            <a:alphaModFix/>
          </a:blip>
          <a:srcRect b="0" l="0" r="47760" t="0"/>
          <a:stretch/>
        </p:blipFill>
        <p:spPr>
          <a:xfrm>
            <a:off x="2708563" y="2247767"/>
            <a:ext cx="3020291" cy="278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idx="1" type="body"/>
          </p:nvPr>
        </p:nvSpPr>
        <p:spPr>
          <a:xfrm>
            <a:off x="242741" y="731632"/>
            <a:ext cx="76887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Obter uma covariância negativa significa, na prática, que as duas variáveis têm o </a:t>
            </a:r>
            <a:r>
              <a:rPr lang="en">
                <a:solidFill>
                  <a:schemeClr val="accent3"/>
                </a:solidFill>
              </a:rPr>
              <a:t>comportamento oposto</a:t>
            </a:r>
            <a:r>
              <a:rPr lang="en"/>
              <a:t>, ou seja, quando uma delas aumenta, a segunda diminuirá e vice-versa. Isto fará com que a maior parte das observações recaiam no 2º e 4º quadrante, demonstrando portanto um relacionamento negativo entre as variáveis.</a:t>
            </a:r>
            <a:endParaRPr/>
          </a:p>
        </p:txBody>
      </p:sp>
      <p:sp>
        <p:nvSpPr>
          <p:cNvPr id="233" name="Google Shape;233;p13"/>
          <p:cNvSpPr txBox="1"/>
          <p:nvPr/>
        </p:nvSpPr>
        <p:spPr>
          <a:xfrm>
            <a:off x="2017923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Covariância negativa</a:t>
            </a:r>
            <a:endParaRPr/>
          </a:p>
        </p:txBody>
      </p:sp>
      <p:sp>
        <p:nvSpPr>
          <p:cNvPr id="234" name="Google Shape;234;p13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5" name="Google Shape;235;p13"/>
          <p:cNvSpPr txBox="1"/>
          <p:nvPr/>
        </p:nvSpPr>
        <p:spPr>
          <a:xfrm>
            <a:off x="0" y="62345"/>
            <a:ext cx="1856509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Covariância</a:t>
            </a:r>
            <a:endParaRPr/>
          </a:p>
        </p:txBody>
      </p:sp>
      <p:pic>
        <p:nvPicPr>
          <p:cNvPr descr="Diagrama&#10;&#10;Descrição gerada automaticamente com confiança baixa" id="236" name="Google Shape;236;p13"/>
          <p:cNvPicPr preferRelativeResize="0"/>
          <p:nvPr/>
        </p:nvPicPr>
        <p:blipFill rotWithShape="1">
          <a:blip r:embed="rId3">
            <a:alphaModFix/>
          </a:blip>
          <a:srcRect b="0" l="49351" r="0" t="0"/>
          <a:stretch/>
        </p:blipFill>
        <p:spPr>
          <a:xfrm>
            <a:off x="2743199" y="1899433"/>
            <a:ext cx="3241963" cy="3088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>
            <p:ph idx="1" type="body"/>
          </p:nvPr>
        </p:nvSpPr>
        <p:spPr>
          <a:xfrm>
            <a:off x="257561" y="790402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Para quaisquer variáveis aleatórias </a:t>
            </a:r>
            <a:r>
              <a:rPr lang="en">
                <a:solidFill>
                  <a:srgbClr val="335B74"/>
                </a:solidFill>
              </a:rPr>
              <a:t>X</a:t>
            </a:r>
            <a:r>
              <a:rPr lang="en"/>
              <a:t>, </a:t>
            </a:r>
            <a:r>
              <a:rPr lang="en">
                <a:solidFill>
                  <a:srgbClr val="335B74"/>
                </a:solidFill>
              </a:rPr>
              <a:t>Y</a:t>
            </a:r>
            <a:r>
              <a:rPr lang="en"/>
              <a:t>, </a:t>
            </a:r>
            <a:r>
              <a:rPr lang="en">
                <a:solidFill>
                  <a:srgbClr val="335B74"/>
                </a:solidFill>
              </a:rPr>
              <a:t>Z</a:t>
            </a:r>
            <a:r>
              <a:rPr lang="en"/>
              <a:t> e uma constante </a:t>
            </a:r>
            <a:r>
              <a:rPr i="1" lang="en">
                <a:solidFill>
                  <a:srgbClr val="335B74"/>
                </a:solidFill>
              </a:rPr>
              <a:t>c</a:t>
            </a:r>
            <a:r>
              <a:rPr lang="en"/>
              <a:t>, temos: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SzPts val="1300"/>
              <a:buNone/>
            </a:pPr>
            <a:r>
              <a:rPr b="1" lang="en">
                <a:solidFill>
                  <a:srgbClr val="335B74"/>
                </a:solidFill>
              </a:rPr>
              <a:t>			Cov(X,X) = Var(X)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SzPts val="1300"/>
              <a:buNone/>
            </a:pPr>
            <a:r>
              <a:rPr b="1" lang="en">
                <a:solidFill>
                  <a:srgbClr val="335B74"/>
                </a:solidFill>
              </a:rPr>
              <a:t>			Cov(X,Y) = Cov(Y,X)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SzPts val="1300"/>
              <a:buNone/>
            </a:pPr>
            <a:r>
              <a:rPr b="1" lang="en">
                <a:solidFill>
                  <a:srgbClr val="335B74"/>
                </a:solidFill>
              </a:rPr>
              <a:t>			Cov(</a:t>
            </a:r>
            <a:r>
              <a:rPr i="1" lang="en">
                <a:solidFill>
                  <a:srgbClr val="335B74"/>
                </a:solidFill>
              </a:rPr>
              <a:t>c</a:t>
            </a:r>
            <a:r>
              <a:rPr b="1" lang="en">
                <a:solidFill>
                  <a:srgbClr val="335B74"/>
                </a:solidFill>
              </a:rPr>
              <a:t>X,Y) = </a:t>
            </a:r>
            <a:r>
              <a:rPr i="1" lang="en">
                <a:solidFill>
                  <a:srgbClr val="335B74"/>
                </a:solidFill>
              </a:rPr>
              <a:t>c</a:t>
            </a:r>
            <a:r>
              <a:rPr b="1" lang="en">
                <a:solidFill>
                  <a:srgbClr val="335B74"/>
                </a:solidFill>
              </a:rPr>
              <a:t>Cov(X,Y)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SzPts val="1300"/>
              <a:buNone/>
            </a:pPr>
            <a:r>
              <a:rPr b="1" lang="en">
                <a:solidFill>
                  <a:srgbClr val="335B74"/>
                </a:solidFill>
              </a:rPr>
              <a:t>			Cov(X,Y + Z) = Cov(X,Y) + Cov(X,Z)</a:t>
            </a:r>
            <a:endParaRPr/>
          </a:p>
        </p:txBody>
      </p:sp>
      <p:sp>
        <p:nvSpPr>
          <p:cNvPr id="242" name="Google Shape;242;p14"/>
          <p:cNvSpPr txBox="1"/>
          <p:nvPr/>
        </p:nvSpPr>
        <p:spPr>
          <a:xfrm>
            <a:off x="2017923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Propriedades</a:t>
            </a:r>
            <a:endParaRPr/>
          </a:p>
        </p:txBody>
      </p:sp>
      <p:sp>
        <p:nvSpPr>
          <p:cNvPr id="243" name="Google Shape;243;p14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4" name="Google Shape;244;p14"/>
          <p:cNvSpPr txBox="1"/>
          <p:nvPr/>
        </p:nvSpPr>
        <p:spPr>
          <a:xfrm>
            <a:off x="0" y="62345"/>
            <a:ext cx="1856509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Covariância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/>
          <p:nvPr>
            <p:ph idx="1" type="body"/>
          </p:nvPr>
        </p:nvSpPr>
        <p:spPr>
          <a:xfrm>
            <a:off x="348450" y="831619"/>
            <a:ext cx="7688700" cy="2261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7436" l="-315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37160" lvl="0" marL="13716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  <p:sp>
        <p:nvSpPr>
          <p:cNvPr id="250" name="Google Shape;250;p15"/>
          <p:cNvSpPr txBox="1"/>
          <p:nvPr/>
        </p:nvSpPr>
        <p:spPr>
          <a:xfrm>
            <a:off x="2017923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Covariância Amostral</a:t>
            </a:r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0" y="62345"/>
            <a:ext cx="1856509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Covariância</a:t>
            </a:r>
            <a:endParaRPr/>
          </a:p>
        </p:txBody>
      </p:sp>
      <p:sp>
        <p:nvSpPr>
          <p:cNvPr id="253" name="Google Shape;253;p15"/>
          <p:cNvSpPr txBox="1"/>
          <p:nvPr/>
        </p:nvSpPr>
        <p:spPr>
          <a:xfrm>
            <a:off x="1013944" y="1970847"/>
            <a:ext cx="6626238" cy="12329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>
            <p:ph idx="1" type="body"/>
          </p:nvPr>
        </p:nvSpPr>
        <p:spPr>
          <a:xfrm>
            <a:off x="303965" y="747560"/>
            <a:ext cx="7688700" cy="296545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15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37160" lvl="0" marL="13716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  <p:graphicFrame>
        <p:nvGraphicFramePr>
          <p:cNvPr id="259" name="Google Shape;259;p16"/>
          <p:cNvGraphicFramePr/>
          <p:nvPr/>
        </p:nvGraphicFramePr>
        <p:xfrm>
          <a:off x="1896951" y="35054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{F0AD3ED6-A42B-4CDC-9302-EFB3D4D25EC4}</a:tableStyleId>
              </a:tblPr>
              <a:tblGrid>
                <a:gridCol w="633000"/>
                <a:gridCol w="438900"/>
                <a:gridCol w="535950"/>
                <a:gridCol w="535950"/>
                <a:gridCol w="535950"/>
                <a:gridCol w="535950"/>
                <a:gridCol w="535950"/>
                <a:gridCol w="535950"/>
                <a:gridCol w="535950"/>
              </a:tblGrid>
              <a:tr h="33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b="1"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Obs: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b="1"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b="1"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b="1"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b="1"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b="1"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b="1"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b="1"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b="1"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b="1" lang="en" sz="135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72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8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b="1" lang="en" sz="135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Lato"/>
                        <a:buNone/>
                      </a:pPr>
                      <a:r>
                        <a:rPr lang="en" sz="13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16"/>
          <p:cNvSpPr txBox="1"/>
          <p:nvPr/>
        </p:nvSpPr>
        <p:spPr>
          <a:xfrm>
            <a:off x="2017923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Exemplo</a:t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0" y="62345"/>
            <a:ext cx="1856509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Covariância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>
            <p:ph idx="1" type="body"/>
          </p:nvPr>
        </p:nvSpPr>
        <p:spPr>
          <a:xfrm>
            <a:off x="2917490" y="687732"/>
            <a:ext cx="2944783" cy="8965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399" l="-827" r="0" t="-35373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37160" lvl="0" marL="13716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  <p:graphicFrame>
        <p:nvGraphicFramePr>
          <p:cNvPr id="268" name="Google Shape;268;p17"/>
          <p:cNvGraphicFramePr/>
          <p:nvPr/>
        </p:nvGraphicFramePr>
        <p:xfrm>
          <a:off x="1536122" y="11360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{F0AD3ED6-A42B-4CDC-9302-EFB3D4D25EC4}</a:tableStyleId>
              </a:tblPr>
              <a:tblGrid>
                <a:gridCol w="796275"/>
                <a:gridCol w="526650"/>
                <a:gridCol w="826250"/>
                <a:gridCol w="1251375"/>
                <a:gridCol w="979525"/>
                <a:gridCol w="925650"/>
              </a:tblGrid>
              <a:tr h="33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b="1"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Obs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b="1"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b="1"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b="1"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m = (M - E(M))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b="1"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l = (L - E(L))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b="1"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m.l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-24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-15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360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300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-10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-100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-2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-11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72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-2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-24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-6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-4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-2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None/>
                      </a:pPr>
                      <a:r>
                        <a:rPr lang="en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9" name="Google Shape;269;p17"/>
          <p:cNvSpPr txBox="1"/>
          <p:nvPr/>
        </p:nvSpPr>
        <p:spPr>
          <a:xfrm>
            <a:off x="2017923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Exemplo</a:t>
            </a: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1" name="Google Shape;271;p17"/>
          <p:cNvSpPr txBox="1"/>
          <p:nvPr/>
        </p:nvSpPr>
        <p:spPr>
          <a:xfrm>
            <a:off x="0" y="62345"/>
            <a:ext cx="1856509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Covariância</a:t>
            </a:r>
            <a:endParaRPr/>
          </a:p>
        </p:txBody>
      </p:sp>
      <p:sp>
        <p:nvSpPr>
          <p:cNvPr id="272" name="Google Shape;272;p17"/>
          <p:cNvSpPr txBox="1"/>
          <p:nvPr/>
        </p:nvSpPr>
        <p:spPr>
          <a:xfrm>
            <a:off x="4572000" y="4427573"/>
            <a:ext cx="3061854" cy="76309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/>
          <p:nvPr/>
        </p:nvSpPr>
        <p:spPr>
          <a:xfrm>
            <a:off x="4334751" y="1420034"/>
            <a:ext cx="3962400" cy="2441108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8" name="Google Shape;278;p18"/>
          <p:cNvSpPr txBox="1"/>
          <p:nvPr>
            <p:ph idx="1" type="body"/>
          </p:nvPr>
        </p:nvSpPr>
        <p:spPr>
          <a:xfrm>
            <a:off x="230686" y="659677"/>
            <a:ext cx="6080059" cy="601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>
                <a:solidFill>
                  <a:srgbClr val="335B74"/>
                </a:solidFill>
              </a:rPr>
              <a:t>Cov(M,L) = ∑i</a:t>
            </a:r>
            <a:r>
              <a:rPr b="1" lang="en" u="sng">
                <a:solidFill>
                  <a:srgbClr val="335B74"/>
                </a:solidFill>
              </a:rPr>
              <a:t>(Mi – M)(Li - L)</a:t>
            </a:r>
            <a:r>
              <a:rPr b="1" lang="en">
                <a:solidFill>
                  <a:srgbClr val="335B74"/>
                </a:solidFill>
              </a:rPr>
              <a:t> = </a:t>
            </a:r>
            <a:r>
              <a:rPr b="1" lang="en" u="sng">
                <a:solidFill>
                  <a:srgbClr val="335B74"/>
                </a:solidFill>
              </a:rPr>
              <a:t>654</a:t>
            </a:r>
            <a:r>
              <a:rPr b="1" lang="en">
                <a:solidFill>
                  <a:srgbClr val="335B74"/>
                </a:solidFill>
              </a:rPr>
              <a:t> = 93,43</a:t>
            </a:r>
            <a:br>
              <a:rPr b="1" lang="en">
                <a:solidFill>
                  <a:srgbClr val="335B74"/>
                </a:solidFill>
              </a:rPr>
            </a:br>
            <a:r>
              <a:rPr b="1" lang="en">
                <a:solidFill>
                  <a:srgbClr val="335B74"/>
                </a:solidFill>
              </a:rPr>
              <a:t>	                     n-1                   7</a:t>
            </a:r>
            <a:endParaRPr/>
          </a:p>
        </p:txBody>
      </p:sp>
      <p:pic>
        <p:nvPicPr>
          <p:cNvPr id="279" name="Google Shape;2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9029" y="1501855"/>
            <a:ext cx="3723432" cy="22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8"/>
          <p:cNvSpPr txBox="1"/>
          <p:nvPr/>
        </p:nvSpPr>
        <p:spPr>
          <a:xfrm>
            <a:off x="2017923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Exemplo</a:t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0" y="62345"/>
            <a:ext cx="1856509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Covariância</a:t>
            </a:r>
            <a:endParaRPr/>
          </a:p>
        </p:txBody>
      </p:sp>
      <p:sp>
        <p:nvSpPr>
          <p:cNvPr id="283" name="Google Shape;283;p18"/>
          <p:cNvSpPr txBox="1"/>
          <p:nvPr/>
        </p:nvSpPr>
        <p:spPr>
          <a:xfrm>
            <a:off x="180109" y="1260764"/>
            <a:ext cx="3837709" cy="3767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300"/>
              <a:buFont typeface="Arial"/>
              <a:buNone/>
            </a:pPr>
            <a:r>
              <a:rPr b="0" i="0" lang="en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Como possuem comportamentos semelhantes, ou seja,</a:t>
            </a:r>
            <a:br>
              <a:rPr b="0" i="0" lang="en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quando uma variável aumenta a outra também aumenta</a:t>
            </a:r>
            <a:br>
              <a:rPr b="0" i="0" lang="en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 o mesmo acontece para quando uma diminui, a maior parte</a:t>
            </a:r>
            <a:br>
              <a:rPr b="0" i="0" lang="en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das observações recairão nos 1º e 3º quadrantes. </a:t>
            </a:r>
            <a:br>
              <a:rPr b="0" i="0" lang="en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consequentemente, a maior parte dos produtos (m.I) serão</a:t>
            </a:r>
            <a:br>
              <a:rPr b="0" i="0" lang="en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positivos, bem como sua soma (Σml), demonstrando um</a:t>
            </a:r>
            <a:br>
              <a:rPr b="0" i="0" lang="en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relacionamento positivo entre M e L.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Clr>
                <a:srgbClr val="1CADE4"/>
              </a:buClr>
              <a:buSzPts val="1300"/>
              <a:buFont typeface="Arial"/>
              <a:buNone/>
            </a:pPr>
            <a:r>
              <a:rPr b="0" i="0" lang="en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indent="0" lvl="0" marL="0" marR="0" rtl="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</a:pPr>
            <a:r>
              <a:rPr lang="en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/>
          <p:nvPr/>
        </p:nvSpPr>
        <p:spPr>
          <a:xfrm>
            <a:off x="5167745" y="1343891"/>
            <a:ext cx="3300900" cy="665018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9" name="Google Shape;289;p19"/>
          <p:cNvSpPr txBox="1"/>
          <p:nvPr>
            <p:ph type="title"/>
          </p:nvPr>
        </p:nvSpPr>
        <p:spPr>
          <a:xfrm>
            <a:off x="158500" y="101691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Schoolbook"/>
              <a:buNone/>
            </a:pPr>
            <a:r>
              <a:rPr b="1" i="0" lang="en" sz="3000" u="none" cap="none" strike="noStrike">
                <a:solidFill>
                  <a:srgbClr val="335B7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Conteúdo</a:t>
            </a:r>
            <a:endParaRPr sz="3000"/>
          </a:p>
        </p:txBody>
      </p:sp>
      <p:sp>
        <p:nvSpPr>
          <p:cNvPr id="290" name="Google Shape;290;p19"/>
          <p:cNvSpPr txBox="1"/>
          <p:nvPr/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Schoolbook"/>
              <a:buAutoNum type="arabicPeriod"/>
            </a:pPr>
            <a:r>
              <a:rPr b="1" i="0" lang="en" sz="18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Covariância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1150"/>
              </a:spcBef>
              <a:spcAft>
                <a:spcPts val="0"/>
              </a:spcAft>
              <a:buClr>
                <a:srgbClr val="1A9988"/>
              </a:buClr>
              <a:buSzPts val="1800"/>
              <a:buFont typeface="Century Schoolbook"/>
              <a:buAutoNum type="arabicPeriod"/>
            </a:pPr>
            <a:r>
              <a:rPr b="1" i="0" lang="en" sz="1800" u="none" cap="none" strike="noStrike">
                <a:solidFill>
                  <a:srgbClr val="1A9988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Correlação Linear Simples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1150"/>
              </a:spcBef>
              <a:spcAft>
                <a:spcPts val="0"/>
              </a:spcAft>
              <a:buClr>
                <a:srgbClr val="1A9988"/>
              </a:buClr>
              <a:buSzPts val="1800"/>
              <a:buFont typeface="Century Schoolbook"/>
              <a:buAutoNum type="arabicPeriod"/>
            </a:pPr>
            <a:r>
              <a:rPr b="1" i="0" lang="en" sz="1800" u="none" cap="none" strike="noStrike">
                <a:solidFill>
                  <a:srgbClr val="1A9988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 rot="5400000">
            <a:off x="7904990" y="1419120"/>
            <a:ext cx="346364" cy="6253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39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/>
          <p:nvPr/>
        </p:nvSpPr>
        <p:spPr>
          <a:xfrm>
            <a:off x="-1" y="0"/>
            <a:ext cx="8464925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Imagem digital fictícia de personagem de desenho animado&#10;&#10;Descrição gerada automaticamente com confiança baixa" id="135" name="Google Shape;135;p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567394" y="363069"/>
            <a:ext cx="88576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"/>
          <p:cNvSpPr txBox="1"/>
          <p:nvPr>
            <p:ph type="title"/>
          </p:nvPr>
        </p:nvSpPr>
        <p:spPr>
          <a:xfrm>
            <a:off x="90058" y="64291"/>
            <a:ext cx="7688400" cy="74167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Schoolbook"/>
              <a:buNone/>
            </a:pPr>
            <a:r>
              <a:rPr lang="en"/>
              <a:t>1. Associação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/>
          <p:nvPr/>
        </p:nvSpPr>
        <p:spPr>
          <a:xfrm>
            <a:off x="5174225" y="2111014"/>
            <a:ext cx="3300900" cy="665018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7" name="Google Shape;297;p20"/>
          <p:cNvSpPr txBox="1"/>
          <p:nvPr>
            <p:ph type="title"/>
          </p:nvPr>
        </p:nvSpPr>
        <p:spPr>
          <a:xfrm>
            <a:off x="158500" y="101691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Schoolbook"/>
              <a:buNone/>
            </a:pPr>
            <a:r>
              <a:rPr b="1" i="0" lang="en" sz="3000" u="none" cap="none" strike="noStrike">
                <a:solidFill>
                  <a:srgbClr val="335B7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Conteúdo</a:t>
            </a:r>
            <a:endParaRPr sz="3000"/>
          </a:p>
        </p:txBody>
      </p:sp>
      <p:sp>
        <p:nvSpPr>
          <p:cNvPr id="298" name="Google Shape;298;p20"/>
          <p:cNvSpPr txBox="1"/>
          <p:nvPr/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rgbClr val="1A9988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Covariância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21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AutoNum type="arabicPeriod"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Correlação Linear Simples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1150"/>
              </a:spcBef>
              <a:spcAft>
                <a:spcPts val="0"/>
              </a:spcAft>
              <a:buClr>
                <a:srgbClr val="1A9988"/>
              </a:buClr>
              <a:buSzPts val="1800"/>
              <a:buFont typeface="Century Schoolbook"/>
              <a:buAutoNum type="arabicPeriod"/>
            </a:pPr>
            <a:r>
              <a:rPr b="1" lang="en" sz="1800">
                <a:solidFill>
                  <a:srgbClr val="1A9988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 rot="5400000">
            <a:off x="7904990" y="2259051"/>
            <a:ext cx="346364" cy="6253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39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 txBox="1"/>
          <p:nvPr>
            <p:ph idx="1" type="body"/>
          </p:nvPr>
        </p:nvSpPr>
        <p:spPr>
          <a:xfrm>
            <a:off x="278343" y="845821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O termo correlação significa </a:t>
            </a:r>
            <a:r>
              <a:rPr b="1" lang="en">
                <a:solidFill>
                  <a:schemeClr val="accent3"/>
                </a:solidFill>
              </a:rPr>
              <a:t>relação</a:t>
            </a:r>
            <a:r>
              <a:rPr lang="en"/>
              <a:t> em dois sentidos (co + relação), e é usado em </a:t>
            </a:r>
            <a:r>
              <a:rPr b="1" lang="en">
                <a:solidFill>
                  <a:schemeClr val="dk1"/>
                </a:solidFill>
              </a:rPr>
              <a:t>estatística</a:t>
            </a:r>
            <a:r>
              <a:rPr lang="en"/>
              <a:t> para designar a força que mantém unidos dois conjuntos de valores. A verificação da existência e do grau de relação entre as variáveis é o objeto de estudo da correlação.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rPr lang="en"/>
              <a:t>Frequentemente em pesquisas é procurado verificar se existe alguma relação entre duas ou mais variáveis, isto é, saber se as alterações sofridas por uma das variáveis são acompanhadas por alterações nas outras. 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rPr lang="en"/>
              <a:t>Por exemplo, peso </a:t>
            </a:r>
            <a:r>
              <a:rPr b="1" lang="en">
                <a:solidFill>
                  <a:schemeClr val="dk1"/>
                </a:solidFill>
              </a:rPr>
              <a:t>vs.</a:t>
            </a:r>
            <a:r>
              <a:rPr lang="en"/>
              <a:t> idade, consumo </a:t>
            </a:r>
            <a:r>
              <a:rPr b="1" lang="en">
                <a:solidFill>
                  <a:schemeClr val="dk1"/>
                </a:solidFill>
              </a:rPr>
              <a:t>vs.</a:t>
            </a:r>
            <a:r>
              <a:rPr lang="en"/>
              <a:t> renda, altura </a:t>
            </a:r>
            <a:r>
              <a:rPr b="1" lang="en">
                <a:solidFill>
                  <a:schemeClr val="dk1"/>
                </a:solidFill>
              </a:rPr>
              <a:t>vs.</a:t>
            </a:r>
            <a:r>
              <a:rPr lang="en"/>
              <a:t> peso, de um indivíduo.</a:t>
            </a:r>
            <a:endParaRPr/>
          </a:p>
        </p:txBody>
      </p:sp>
      <p:sp>
        <p:nvSpPr>
          <p:cNvPr id="305" name="Google Shape;305;p21"/>
          <p:cNvSpPr txBox="1"/>
          <p:nvPr/>
        </p:nvSpPr>
        <p:spPr>
          <a:xfrm>
            <a:off x="2017923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/>
          </a:p>
        </p:txBody>
      </p:sp>
      <p:pic>
        <p:nvPicPr>
          <p:cNvPr descr="Ícone&#10;&#10;Descrição gerada automaticamente" id="306" name="Google Shape;3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4703" y="2687782"/>
            <a:ext cx="33147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1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8" name="Google Shape;308;p21"/>
          <p:cNvSpPr txBox="1"/>
          <p:nvPr/>
        </p:nvSpPr>
        <p:spPr>
          <a:xfrm>
            <a:off x="-103459" y="-65994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Correlação Linear Simples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509" y="1716570"/>
            <a:ext cx="6600850" cy="272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2"/>
          <p:cNvPicPr preferRelativeResize="0"/>
          <p:nvPr/>
        </p:nvPicPr>
        <p:blipFill rotWithShape="1">
          <a:blip r:embed="rId4">
            <a:alphaModFix/>
          </a:blip>
          <a:srcRect b="0" l="0" r="19451" t="0"/>
          <a:stretch/>
        </p:blipFill>
        <p:spPr>
          <a:xfrm>
            <a:off x="2390681" y="699767"/>
            <a:ext cx="3471592" cy="6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24693" y="2409216"/>
            <a:ext cx="2482400" cy="3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46923" y="3026116"/>
            <a:ext cx="4284603" cy="272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13466" y="3737825"/>
            <a:ext cx="5329376" cy="3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2"/>
          <p:cNvSpPr/>
          <p:nvPr/>
        </p:nvSpPr>
        <p:spPr>
          <a:xfrm>
            <a:off x="1344559" y="1729668"/>
            <a:ext cx="511950" cy="32518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9" name="Google Shape;319;p22"/>
          <p:cNvSpPr/>
          <p:nvPr/>
        </p:nvSpPr>
        <p:spPr>
          <a:xfrm>
            <a:off x="2090793" y="2487378"/>
            <a:ext cx="149400" cy="16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0" name="Google Shape;320;p22"/>
          <p:cNvSpPr/>
          <p:nvPr/>
        </p:nvSpPr>
        <p:spPr>
          <a:xfrm>
            <a:off x="3356988" y="2830983"/>
            <a:ext cx="115800" cy="81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1" name="Google Shape;321;p22"/>
          <p:cNvSpPr/>
          <p:nvPr/>
        </p:nvSpPr>
        <p:spPr>
          <a:xfrm>
            <a:off x="4241398" y="2735041"/>
            <a:ext cx="115800" cy="325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22" name="Google Shape;322;p22"/>
          <p:cNvPicPr preferRelativeResize="0"/>
          <p:nvPr/>
        </p:nvPicPr>
        <p:blipFill rotWithShape="1">
          <a:blip r:embed="rId4">
            <a:alphaModFix/>
          </a:blip>
          <a:srcRect b="0" l="0" r="55806" t="0"/>
          <a:stretch/>
        </p:blipFill>
        <p:spPr>
          <a:xfrm>
            <a:off x="252335" y="2054848"/>
            <a:ext cx="1904726" cy="6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2"/>
          <p:cNvSpPr txBox="1"/>
          <p:nvPr/>
        </p:nvSpPr>
        <p:spPr>
          <a:xfrm>
            <a:off x="2017923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Fórmula</a:t>
            </a:r>
            <a:endParaRPr/>
          </a:p>
        </p:txBody>
      </p:sp>
      <p:sp>
        <p:nvSpPr>
          <p:cNvPr id="324" name="Google Shape;324;p22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-103459" y="-65994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Correlação Linear Simples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idx="1" type="subTitle"/>
          </p:nvPr>
        </p:nvSpPr>
        <p:spPr>
          <a:xfrm>
            <a:off x="525638" y="1778854"/>
            <a:ext cx="3970162" cy="1996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O coeficiente de correlação </a:t>
            </a:r>
            <a:r>
              <a:rPr b="1" i="1" lang="en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" sz="1800"/>
              <a:t> linear é um número puro que varia de </a:t>
            </a:r>
            <a:r>
              <a:rPr b="1" lang="en" sz="1800">
                <a:solidFill>
                  <a:schemeClr val="dk1"/>
                </a:solidFill>
              </a:rPr>
              <a:t>–1</a:t>
            </a:r>
            <a:r>
              <a:rPr lang="en" sz="1800"/>
              <a:t> a </a:t>
            </a:r>
            <a:r>
              <a:rPr b="1" lang="en" sz="1800">
                <a:solidFill>
                  <a:schemeClr val="dk1"/>
                </a:solidFill>
              </a:rPr>
              <a:t>+1</a:t>
            </a:r>
            <a:r>
              <a:rPr lang="en" sz="1800"/>
              <a:t> e sua interpretação dependerá do valor numérico e do sinal, como segue: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/>
          </a:p>
        </p:txBody>
      </p:sp>
      <p:graphicFrame>
        <p:nvGraphicFramePr>
          <p:cNvPr id="331" name="Google Shape;331;p23"/>
          <p:cNvGraphicFramePr/>
          <p:nvPr/>
        </p:nvGraphicFramePr>
        <p:xfrm>
          <a:off x="4966475" y="2674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{F0AD3ED6-A42B-4CDC-9302-EFB3D4D25EC4}</a:tableStyleId>
              </a:tblPr>
              <a:tblGrid>
                <a:gridCol w="1728525"/>
                <a:gridCol w="17285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Font typeface="Lato"/>
                        <a:buNone/>
                      </a:pPr>
                      <a:r>
                        <a:rPr b="1" lang="en" sz="135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Coeficiente de Correlação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Font typeface="Lato"/>
                        <a:buNone/>
                      </a:pPr>
                      <a:r>
                        <a:rPr b="1" lang="en" sz="135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Correlação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FEFEF"/>
                        </a:buClr>
                        <a:buSzPts val="1300"/>
                        <a:buFont typeface="Lato"/>
                        <a:buNone/>
                      </a:pPr>
                      <a:r>
                        <a:rPr b="1" lang="en" sz="1300" u="none" cap="none" strike="noStrike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b="1" i="1" lang="en" sz="13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 </a:t>
                      </a:r>
                      <a:r>
                        <a:rPr b="1" lang="en" sz="13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b="1" lang="en" sz="1300" u="none" cap="none" strike="noStrike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b="1" lang="en" sz="13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Lato"/>
                        <a:buNone/>
                      </a:pPr>
                      <a:r>
                        <a:rPr lang="en" sz="13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Perfeito positivo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Lato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0,8</a:t>
                      </a:r>
                      <a:r>
                        <a:rPr b="1" lang="en" sz="1300" u="none" cap="none" strike="noStrike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b="1" lang="en" sz="13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&lt;= </a:t>
                      </a:r>
                      <a:r>
                        <a:rPr b="1" i="1" lang="en" sz="13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</a:t>
                      </a:r>
                      <a:r>
                        <a:rPr b="1" lang="en" sz="13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&lt;</a:t>
                      </a:r>
                      <a:r>
                        <a:rPr b="1" lang="en" sz="1300" u="none" cap="none" strike="noStrike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b="1" lang="en" sz="13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Lato"/>
                        <a:buNone/>
                      </a:pPr>
                      <a:r>
                        <a:rPr lang="en" sz="13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Forte positiva*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300"/>
                        <a:buFont typeface="Lato"/>
                        <a:buNone/>
                      </a:pPr>
                      <a:r>
                        <a:rPr b="1" lang="en" sz="1300" u="none" cap="none" strike="noStrike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0,5</a:t>
                      </a:r>
                      <a:r>
                        <a:rPr b="1" lang="en" sz="1300" u="none" cap="none" strike="noStrike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b="1" lang="en" sz="13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&lt;= </a:t>
                      </a:r>
                      <a:r>
                        <a:rPr b="1" i="1" lang="en" sz="13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 </a:t>
                      </a:r>
                      <a:r>
                        <a:rPr b="1" lang="en" sz="13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&lt;</a:t>
                      </a:r>
                      <a:r>
                        <a:rPr b="1" lang="en" sz="1300" u="none" cap="none" strike="noStrike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b="1" lang="en" sz="1300" u="none" cap="none" strike="noStrike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0,8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Lato"/>
                        <a:buNone/>
                      </a:pPr>
                      <a:r>
                        <a:rPr lang="en" sz="13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Moderado positiva*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300"/>
                        <a:buFont typeface="Lato"/>
                        <a:buNone/>
                      </a:pPr>
                      <a:r>
                        <a:rPr b="1" lang="en" sz="1300" u="none" cap="none" strike="noStrike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0,1</a:t>
                      </a:r>
                      <a:r>
                        <a:rPr b="1" lang="en" sz="1300" u="none" cap="none" strike="noStrike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b="1" lang="en" sz="13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&lt;= </a:t>
                      </a:r>
                      <a:r>
                        <a:rPr b="1" i="1" lang="en" sz="13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 </a:t>
                      </a:r>
                      <a:r>
                        <a:rPr b="1" lang="en" sz="13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&lt;</a:t>
                      </a:r>
                      <a:r>
                        <a:rPr b="1" lang="en" sz="1300" u="none" cap="none" strike="noStrike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b="1" lang="en" sz="1300" u="none" cap="none" strike="noStrike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0,5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Lato"/>
                        <a:buNone/>
                      </a:pPr>
                      <a:r>
                        <a:rPr lang="en" sz="13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Fraca positiva*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300"/>
                        <a:buFont typeface="Lato"/>
                        <a:buNone/>
                      </a:pPr>
                      <a:r>
                        <a:rPr b="1" lang="en" sz="1300" u="none" cap="none" strike="noStrike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r>
                        <a:rPr b="1" lang="en" sz="1300" u="none" cap="none" strike="noStrike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b="1" lang="en" sz="13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&lt;= </a:t>
                      </a:r>
                      <a:r>
                        <a:rPr b="1" i="1" lang="en" sz="13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 </a:t>
                      </a:r>
                      <a:r>
                        <a:rPr b="1" lang="en" sz="13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&lt;</a:t>
                      </a:r>
                      <a:r>
                        <a:rPr b="1" lang="en" sz="1300" u="none" cap="none" strike="noStrike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b="1" lang="en" sz="1300" u="none" cap="none" strike="noStrike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0,1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Lato"/>
                        <a:buNone/>
                      </a:pPr>
                      <a:r>
                        <a:rPr lang="en" sz="13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Intima positiva*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Georgia"/>
                        <a:buNone/>
                      </a:pPr>
                      <a:r>
                        <a:rPr b="1" i="1" lang="en" sz="13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 </a:t>
                      </a:r>
                      <a:r>
                        <a:rPr b="1" lang="en" sz="13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=</a:t>
                      </a:r>
                      <a:r>
                        <a:rPr b="1" lang="en" sz="1300" u="none" cap="none" strike="noStrike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</a:t>
                      </a:r>
                      <a:r>
                        <a:rPr b="1" lang="en" sz="1300" u="none" cap="none" strike="noStrike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r>
                        <a:rPr b="1" lang="en" sz="1300" u="none" cap="none" strike="noStrike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Lato"/>
                        <a:buNone/>
                      </a:pPr>
                      <a:r>
                        <a:rPr lang="en" sz="13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Nula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300"/>
                        <a:buFont typeface="Lato"/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-0,1</a:t>
                      </a:r>
                      <a:r>
                        <a:rPr b="1" lang="en" sz="13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&lt;= </a:t>
                      </a:r>
                      <a:r>
                        <a:rPr b="1" i="1" lang="en" sz="13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 </a:t>
                      </a:r>
                      <a:r>
                        <a:rPr b="1" lang="en" sz="13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&lt; </a:t>
                      </a:r>
                      <a:r>
                        <a:rPr b="1" lang="en" sz="13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Lato"/>
                        <a:buNone/>
                      </a:pPr>
                      <a:r>
                        <a:rPr lang="en" sz="13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Intima negativa*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00"/>
                        <a:buFont typeface="Lato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r>
                        <a:rPr b="1" lang="en" sz="1300" u="none" cap="none" strike="noStrike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0,</a:t>
                      </a:r>
                      <a:r>
                        <a:rPr b="1" lang="en" sz="13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r>
                        <a:rPr b="1" lang="en" sz="1300" u="none" cap="none" strike="noStrike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b="1" lang="en" sz="13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&lt;= </a:t>
                      </a:r>
                      <a:r>
                        <a:rPr b="1" i="1" lang="en" sz="13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 </a:t>
                      </a:r>
                      <a:r>
                        <a:rPr b="1" lang="en" sz="13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&lt;</a:t>
                      </a:r>
                      <a:r>
                        <a:rPr b="1" lang="en" sz="1300" u="none" cap="none" strike="noStrike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b="1" lang="en" sz="1300" u="none" cap="none" strike="noStrike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r>
                        <a:rPr b="1" lang="en" sz="13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r>
                        <a:rPr b="1" lang="en" sz="1300" u="none" cap="none" strike="noStrike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0,</a:t>
                      </a:r>
                      <a:r>
                        <a:rPr b="1" lang="en" sz="13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Lato"/>
                        <a:buNone/>
                      </a:pPr>
                      <a:r>
                        <a:rPr lang="en" sz="13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Fraca negativa*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00"/>
                        <a:buFont typeface="Lato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r>
                        <a:rPr b="1" lang="en" sz="1300" u="none" cap="none" strike="noStrike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0,</a:t>
                      </a:r>
                      <a:r>
                        <a:rPr b="1" lang="en" sz="13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r>
                        <a:rPr b="1" lang="en" sz="1300" u="none" cap="none" strike="noStrike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b="1" lang="en" sz="13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&lt;= </a:t>
                      </a:r>
                      <a:r>
                        <a:rPr b="1" i="1" lang="en" sz="13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 </a:t>
                      </a:r>
                      <a:r>
                        <a:rPr b="1" lang="en" sz="13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&lt;</a:t>
                      </a:r>
                      <a:r>
                        <a:rPr b="1" lang="en" sz="1300" u="none" cap="none" strike="noStrike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b="1" lang="en" sz="1300" u="none" cap="none" strike="noStrike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r>
                        <a:rPr b="1" lang="en" sz="1300" u="none" cap="none" strike="noStrike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0,</a:t>
                      </a:r>
                      <a:r>
                        <a:rPr b="1" lang="en" sz="13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Lato"/>
                        <a:buNone/>
                      </a:pPr>
                      <a:r>
                        <a:rPr lang="en" sz="13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Moderado negativa*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00"/>
                        <a:buFont typeface="Lato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r>
                        <a:rPr b="1" lang="en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r>
                        <a:rPr b="1" lang="en" sz="1300" u="none" cap="none" strike="noStrike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b="1" lang="en" sz="13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 </a:t>
                      </a:r>
                      <a:r>
                        <a:rPr b="1" i="1" lang="en" sz="13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</a:t>
                      </a:r>
                      <a:r>
                        <a:rPr b="1" lang="en" sz="13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&lt;</a:t>
                      </a:r>
                      <a:r>
                        <a:rPr b="1" lang="en" sz="1300" u="none" cap="none" strike="noStrike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b="1" lang="en" sz="1300" u="none" cap="none" strike="noStrike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r>
                        <a:rPr b="1" lang="en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0,8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Lato"/>
                        <a:buNone/>
                      </a:pPr>
                      <a:r>
                        <a:rPr lang="en" sz="13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Forte negativa*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Georgia"/>
                        <a:buNone/>
                      </a:pPr>
                      <a:r>
                        <a:rPr b="1" i="1" lang="en" sz="13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 </a:t>
                      </a:r>
                      <a:r>
                        <a:rPr b="1" lang="en" sz="13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b="1" lang="en" sz="1300" u="none" cap="none" strike="noStrike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b="1" lang="en" sz="1300" u="none" cap="none" strike="noStrike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r>
                        <a:rPr b="1" lang="en" sz="13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b="1" sz="1300" u="none" cap="none" strike="noStrike">
                        <a:solidFill>
                          <a:srgbClr val="EFEFE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Lato"/>
                        <a:buNone/>
                      </a:pPr>
                      <a:r>
                        <a:rPr lang="en" sz="13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Perfeito negativo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23"/>
          <p:cNvSpPr txBox="1"/>
          <p:nvPr/>
        </p:nvSpPr>
        <p:spPr>
          <a:xfrm>
            <a:off x="1856509" y="-3321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Interpretando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os resultados</a:t>
            </a:r>
            <a:endParaRPr b="1" sz="3300">
              <a:solidFill>
                <a:srgbClr val="1CADE4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3" name="Google Shape;333;p23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4" name="Google Shape;334;p23"/>
          <p:cNvSpPr txBox="1"/>
          <p:nvPr/>
        </p:nvSpPr>
        <p:spPr>
          <a:xfrm>
            <a:off x="-103459" y="-65994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Correlação Linear Simples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"/>
          <p:cNvSpPr txBox="1"/>
          <p:nvPr>
            <p:ph idx="1" type="body"/>
          </p:nvPr>
        </p:nvSpPr>
        <p:spPr>
          <a:xfrm>
            <a:off x="0" y="838894"/>
            <a:ext cx="7688700" cy="34629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Um coeficiente de correlação mede o grau pelo qual duas variáveis tendem a mudar juntas. O coeficiente descreve a força e a direção da relação. Uma medida do grau e do sinal da correlação é dada pela covariância entre as duas variáveis aleatórias </a:t>
            </a:r>
            <a:r>
              <a:rPr b="1" lang="en" sz="1800">
                <a:solidFill>
                  <a:srgbClr val="27CED7"/>
                </a:solidFill>
              </a:rPr>
              <a:t>X</a:t>
            </a:r>
            <a:r>
              <a:rPr lang="en" sz="1800"/>
              <a:t> e </a:t>
            </a:r>
            <a:r>
              <a:rPr b="1" lang="en" sz="1800">
                <a:solidFill>
                  <a:schemeClr val="accent3"/>
                </a:solidFill>
              </a:rPr>
              <a:t>Y</a:t>
            </a:r>
            <a:r>
              <a:rPr lang="en" sz="1800"/>
              <a:t> que é uma medida numérica de associação existente entre elas. Para calcular o coeficiente de uma correlação entre duas variáveis, podemos recorrer a dois métodos já solidificados, sendo eles:</a:t>
            </a:r>
            <a:endParaRPr/>
          </a:p>
          <a:p>
            <a:pPr indent="-317500" lvl="0" marL="45720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Clr>
                <a:srgbClr val="27CED7"/>
              </a:buClr>
              <a:buSzPts val="1400"/>
              <a:buChar char="●"/>
            </a:pPr>
            <a:r>
              <a:rPr b="1" lang="en" sz="3600">
                <a:solidFill>
                  <a:srgbClr val="27CED7"/>
                </a:solidFill>
              </a:rPr>
              <a:t>Pearson</a:t>
            </a:r>
            <a:endParaRPr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b="1" lang="en" sz="3600">
                <a:solidFill>
                  <a:schemeClr val="accent3"/>
                </a:solidFill>
              </a:rPr>
              <a:t>Spearman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340" name="Google Shape;340;p24"/>
          <p:cNvSpPr txBox="1"/>
          <p:nvPr/>
        </p:nvSpPr>
        <p:spPr>
          <a:xfrm>
            <a:off x="1856509" y="-3321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Relação entre duas variáveis</a:t>
            </a:r>
            <a:endParaRPr b="1" sz="3300">
              <a:solidFill>
                <a:srgbClr val="1CADE4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1" name="Google Shape;341;p24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2" name="Google Shape;342;p24"/>
          <p:cNvSpPr txBox="1"/>
          <p:nvPr/>
        </p:nvSpPr>
        <p:spPr>
          <a:xfrm>
            <a:off x="-103459" y="-65994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Correlação Linear Simples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idx="1" type="body"/>
          </p:nvPr>
        </p:nvSpPr>
        <p:spPr>
          <a:xfrm>
            <a:off x="189122" y="1829493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A correlação de </a:t>
            </a:r>
            <a:r>
              <a:rPr b="1" lang="en">
                <a:solidFill>
                  <a:schemeClr val="accent3"/>
                </a:solidFill>
              </a:rPr>
              <a:t>Pearson </a:t>
            </a:r>
            <a:r>
              <a:rPr lang="en"/>
              <a:t>avalia a relação linear entre duas variáveis contínuas. Uma relação é linear quando a mudança em uma variável é associada a uma mudança proporcional na outra variável.</a:t>
            </a:r>
            <a:br>
              <a:rPr lang="en"/>
            </a:br>
            <a:r>
              <a:rPr b="1" lang="en">
                <a:solidFill>
                  <a:schemeClr val="dk1"/>
                </a:solidFill>
              </a:rPr>
              <a:t>Exemplo: </a:t>
            </a:r>
            <a:r>
              <a:rPr lang="en"/>
              <a:t>Você poderia usar uma correlação de </a:t>
            </a:r>
            <a:r>
              <a:rPr b="1" lang="en">
                <a:solidFill>
                  <a:schemeClr val="accent3"/>
                </a:solidFill>
              </a:rPr>
              <a:t>Pearson</a:t>
            </a:r>
            <a:r>
              <a:rPr lang="en"/>
              <a:t> para avaliar se aumentos na temperatura da instalação de produção estão associados a uma redução da espessura da cobertura de chocolate.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rPr lang="en"/>
              <a:t>Já a  correlação de </a:t>
            </a:r>
            <a:r>
              <a:rPr b="1" lang="en">
                <a:solidFill>
                  <a:schemeClr val="accent3"/>
                </a:solidFill>
              </a:rPr>
              <a:t>Spearman</a:t>
            </a:r>
            <a:r>
              <a:rPr lang="en"/>
              <a:t> avalia a relação monotônica entre duas variáveis contínuas ou ordinais. Em uma relação monotônica, as variáveis tendem a mudar juntas mas não necessariamente a uma taxa constante. A correlação de </a:t>
            </a:r>
            <a:r>
              <a:rPr b="1" lang="en">
                <a:solidFill>
                  <a:schemeClr val="accent3"/>
                </a:solidFill>
              </a:rPr>
              <a:t>Spearman </a:t>
            </a:r>
            <a:r>
              <a:rPr lang="en"/>
              <a:t>é muito usada para avaliar relações envolvendo variáveis ordinais. </a:t>
            </a:r>
            <a:r>
              <a:rPr b="1" lang="en">
                <a:solidFill>
                  <a:schemeClr val="dk1"/>
                </a:solidFill>
              </a:rPr>
              <a:t>Exemplo:</a:t>
            </a:r>
            <a:r>
              <a:rPr lang="en"/>
              <a:t> Você poderia usar a correlação de </a:t>
            </a:r>
            <a:r>
              <a:rPr b="1" lang="en">
                <a:solidFill>
                  <a:schemeClr val="accent3"/>
                </a:solidFill>
              </a:rPr>
              <a:t>Spearman</a:t>
            </a:r>
            <a:r>
              <a:rPr lang="en"/>
              <a:t> para avaliar se a ordem na qual os funcionários executam um teste está relacionada ao número de meses de emprego.</a:t>
            </a:r>
            <a:endParaRPr/>
          </a:p>
        </p:txBody>
      </p:sp>
      <p:sp>
        <p:nvSpPr>
          <p:cNvPr id="348" name="Google Shape;348;p25"/>
          <p:cNvSpPr txBox="1"/>
          <p:nvPr/>
        </p:nvSpPr>
        <p:spPr>
          <a:xfrm>
            <a:off x="1856509" y="-3321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Pearson ou Spearman?</a:t>
            </a:r>
            <a:endParaRPr b="1" sz="3300">
              <a:solidFill>
                <a:srgbClr val="1CADE4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9" name="Google Shape;349;p25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0" name="Google Shape;350;p25"/>
          <p:cNvSpPr txBox="1"/>
          <p:nvPr/>
        </p:nvSpPr>
        <p:spPr>
          <a:xfrm>
            <a:off x="-103459" y="-65994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Correlação Linear Simples</a:t>
            </a:r>
            <a:endParaRPr/>
          </a:p>
        </p:txBody>
      </p:sp>
      <p:pic>
        <p:nvPicPr>
          <p:cNvPr descr="The best free Doubt icon images. Download from 90 free icons of Doubt at  GetDrawings" id="351" name="Google Shape;3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6890" y="534772"/>
            <a:ext cx="1413164" cy="1413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/>
          <p:nvPr/>
        </p:nvSpPr>
        <p:spPr>
          <a:xfrm>
            <a:off x="2332351" y="2396975"/>
            <a:ext cx="4051800" cy="127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57" name="Google Shape;3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9734" y="3838925"/>
            <a:ext cx="3761608" cy="13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7601" y="2628675"/>
            <a:ext cx="3736225" cy="8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6"/>
          <p:cNvSpPr/>
          <p:nvPr/>
        </p:nvSpPr>
        <p:spPr>
          <a:xfrm>
            <a:off x="2332351" y="3757875"/>
            <a:ext cx="4051800" cy="127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0" name="Google Shape;360;p26"/>
          <p:cNvSpPr/>
          <p:nvPr/>
        </p:nvSpPr>
        <p:spPr>
          <a:xfrm>
            <a:off x="2332353" y="854632"/>
            <a:ext cx="4051800" cy="12753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1" name="Google Shape;361;p26"/>
          <p:cNvSpPr txBox="1"/>
          <p:nvPr/>
        </p:nvSpPr>
        <p:spPr>
          <a:xfrm>
            <a:off x="1856509" y="-3321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Calculando Pearson</a:t>
            </a:r>
            <a:endParaRPr b="1" sz="3300">
              <a:solidFill>
                <a:srgbClr val="1CADE4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2" name="Google Shape;362;p26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3" name="Google Shape;363;p26"/>
          <p:cNvSpPr txBox="1"/>
          <p:nvPr/>
        </p:nvSpPr>
        <p:spPr>
          <a:xfrm>
            <a:off x="-103459" y="-65994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Correlação Linear Simples</a:t>
            </a:r>
            <a:endParaRPr/>
          </a:p>
        </p:txBody>
      </p:sp>
      <p:pic>
        <p:nvPicPr>
          <p:cNvPr descr="Tela de celular com texto preto sobre fundo branco&#10;&#10;Descrição gerada automaticamente com confiança baixa" id="364" name="Google Shape;36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9734" y="996264"/>
            <a:ext cx="3634541" cy="90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/>
          <p:nvPr/>
        </p:nvSpPr>
        <p:spPr>
          <a:xfrm>
            <a:off x="1097209" y="1974273"/>
            <a:ext cx="6356536" cy="2126672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0" name="Google Shape;370;p27"/>
          <p:cNvSpPr txBox="1"/>
          <p:nvPr>
            <p:ph idx="1" type="body"/>
          </p:nvPr>
        </p:nvSpPr>
        <p:spPr>
          <a:xfrm>
            <a:off x="0" y="797329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Os pares de valores das duas variáveis na correlação poderão ser colocados num diagrama cartesiano chamado “</a:t>
            </a:r>
            <a:r>
              <a:rPr b="1" lang="en">
                <a:solidFill>
                  <a:schemeClr val="accent3"/>
                </a:solidFill>
              </a:rPr>
              <a:t>diagrama de</a:t>
            </a:r>
            <a:r>
              <a:rPr lang="en"/>
              <a:t> </a:t>
            </a:r>
            <a:r>
              <a:rPr b="1" lang="en">
                <a:solidFill>
                  <a:schemeClr val="accent3"/>
                </a:solidFill>
              </a:rPr>
              <a:t>dispersão</a:t>
            </a:r>
            <a:r>
              <a:rPr lang="en"/>
              <a:t>”. A vantagem de construir um diagrama de dispersão está em que, muitas vezes sua simples observação já nos dá uma idéia bastante boa de como as duas variáveis se relacionam.</a:t>
            </a:r>
            <a:endParaRPr/>
          </a:p>
        </p:txBody>
      </p:sp>
      <p:sp>
        <p:nvSpPr>
          <p:cNvPr id="371" name="Google Shape;371;p27"/>
          <p:cNvSpPr txBox="1"/>
          <p:nvPr/>
        </p:nvSpPr>
        <p:spPr>
          <a:xfrm>
            <a:off x="1856509" y="-3321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Diagrama de Dispersão</a:t>
            </a:r>
            <a:endParaRPr b="1" sz="3300">
              <a:solidFill>
                <a:srgbClr val="1CADE4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3" name="Google Shape;373;p27"/>
          <p:cNvSpPr txBox="1"/>
          <p:nvPr/>
        </p:nvSpPr>
        <p:spPr>
          <a:xfrm>
            <a:off x="-103459" y="-65994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Correlação Linear Simples</a:t>
            </a:r>
            <a:endParaRPr/>
          </a:p>
        </p:txBody>
      </p:sp>
      <p:sp>
        <p:nvSpPr>
          <p:cNvPr id="374" name="Google Shape;374;p27"/>
          <p:cNvSpPr txBox="1"/>
          <p:nvPr/>
        </p:nvSpPr>
        <p:spPr>
          <a:xfrm>
            <a:off x="1537847" y="4034456"/>
            <a:ext cx="2433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Correlação </a:t>
            </a: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positiva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forte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Georgia"/>
              <a:buNone/>
            </a:pPr>
            <a:r>
              <a:rPr b="1" i="1" lang="en" sz="13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= 0,984</a:t>
            </a:r>
            <a:endParaRPr/>
          </a:p>
        </p:txBody>
      </p:sp>
      <p:sp>
        <p:nvSpPr>
          <p:cNvPr id="375" name="Google Shape;375;p27"/>
          <p:cNvSpPr txBox="1"/>
          <p:nvPr/>
        </p:nvSpPr>
        <p:spPr>
          <a:xfrm>
            <a:off x="4618972" y="4034468"/>
            <a:ext cx="2433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Correlação </a:t>
            </a: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negativa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forte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Georgia"/>
              <a:buNone/>
            </a:pPr>
            <a:r>
              <a:rPr b="1" i="1" lang="en" sz="13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= -0,819</a:t>
            </a:r>
            <a:endParaRPr/>
          </a:p>
        </p:txBody>
      </p:sp>
      <p:pic>
        <p:nvPicPr>
          <p:cNvPr id="376" name="Google Shape;376;p27" title="Vendas vs. Investimento em Propagandas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781" y="2105847"/>
            <a:ext cx="3081126" cy="190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7" title="Vendas vs. Preço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4907" y="2117563"/>
            <a:ext cx="3081126" cy="1905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/>
        </p:nvSpPr>
        <p:spPr>
          <a:xfrm>
            <a:off x="-162553" y="652178"/>
            <a:ext cx="1540966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Correlação </a:t>
            </a: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nula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Georgia"/>
              <a:buNone/>
            </a:pPr>
            <a:r>
              <a:rPr b="1" i="1" lang="en" sz="13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= 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4238338" y="-18159"/>
            <a:ext cx="4225813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Correlação </a:t>
            </a: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fraca, quase nula </a:t>
            </a:r>
            <a:r>
              <a:rPr b="1" i="1" lang="en" sz="13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= -0,0068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4" name="Google Shape;384;p28" title="Valor a Pagar vs. Nº de Pães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6787" y="500455"/>
            <a:ext cx="3001551" cy="190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8" title="Gasto vs. Idade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5664" y="500455"/>
            <a:ext cx="3081144" cy="190517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8"/>
          <p:cNvSpPr txBox="1"/>
          <p:nvPr/>
        </p:nvSpPr>
        <p:spPr>
          <a:xfrm>
            <a:off x="-329532" y="2951641"/>
            <a:ext cx="1874924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Correlação </a:t>
            </a: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positiva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perfeita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Georgia"/>
              <a:buNone/>
            </a:pPr>
            <a:r>
              <a:rPr b="1" i="1" lang="en" sz="13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=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28"/>
          <p:cNvSpPr txBox="1"/>
          <p:nvPr/>
        </p:nvSpPr>
        <p:spPr>
          <a:xfrm>
            <a:off x="3944101" y="4476926"/>
            <a:ext cx="4814286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Correlação </a:t>
            </a: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negativa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perfeita </a:t>
            </a:r>
            <a:r>
              <a:rPr b="1" i="1" lang="en" sz="13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= -1</a:t>
            </a:r>
            <a:endParaRPr/>
          </a:p>
        </p:txBody>
      </p:sp>
      <p:pic>
        <p:nvPicPr>
          <p:cNvPr id="388" name="Google Shape;388;p28" title="Valor a Pagar vs. Numero de Pães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6787" y="2571750"/>
            <a:ext cx="3001550" cy="1905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8" title="Valores Y vs. Valores X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05664" y="2571750"/>
            <a:ext cx="3081144" cy="190517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8"/>
          <p:cNvSpPr/>
          <p:nvPr/>
        </p:nvSpPr>
        <p:spPr>
          <a:xfrm>
            <a:off x="1" y="0"/>
            <a:ext cx="1711036" cy="449258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1" name="Google Shape;391;p28"/>
          <p:cNvSpPr txBox="1"/>
          <p:nvPr/>
        </p:nvSpPr>
        <p:spPr>
          <a:xfrm>
            <a:off x="-103458" y="-65993"/>
            <a:ext cx="1953040" cy="4003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Correlação Linear Simples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/>
          <p:nvPr/>
        </p:nvSpPr>
        <p:spPr>
          <a:xfrm>
            <a:off x="5587219" y="2104802"/>
            <a:ext cx="2732436" cy="1289562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397" name="Google Shape;397;p29"/>
          <p:cNvGraphicFramePr/>
          <p:nvPr/>
        </p:nvGraphicFramePr>
        <p:xfrm>
          <a:off x="0" y="5679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{F0AD3ED6-A42B-4CDC-9302-EFB3D4D25EC4}</a:tableStyleId>
              </a:tblPr>
              <a:tblGrid>
                <a:gridCol w="1055750"/>
                <a:gridCol w="1005900"/>
                <a:gridCol w="1122275"/>
                <a:gridCol w="662025"/>
                <a:gridCol w="733350"/>
                <a:gridCol w="752400"/>
              </a:tblGrid>
              <a:tr h="24665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Região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Taxa de Mortalidade Infantil</a:t>
                      </a:r>
                      <a:r>
                        <a:rPr b="1" lang="en" sz="1100" u="none" cap="none" strike="noStrike">
                          <a:solidFill>
                            <a:srgbClr val="D9D9D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(X)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Taxa de Analfabetismo</a:t>
                      </a:r>
                      <a:r>
                        <a:rPr b="1" lang="en" sz="1100" u="none" cap="none" strike="noStrike">
                          <a:solidFill>
                            <a:srgbClr val="D9D9D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(Y)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Lato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r>
                        <a:rPr b="1" lang="en" sz="1100" u="none" cap="none" strike="noStrike">
                          <a:solidFill>
                            <a:srgbClr val="D9D9D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r>
                        <a:rPr b="1" lang="en" sz="1100" u="none" cap="none" strike="noStrik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Lato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X²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100"/>
                        <a:buFont typeface="Lato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Y²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650">
                <a:tc vMerge="1"/>
                <a:tc vMerge="1"/>
                <a:tc vMerge="1"/>
                <a:tc vMerge="1"/>
                <a:tc vMerge="1"/>
                <a:tc vMerge="1"/>
              </a:tr>
              <a:tr h="135050">
                <a:tc vMerge="1"/>
                <a:tc vMerge="1"/>
                <a:tc vMerge="1"/>
                <a:tc vMerge="1"/>
                <a:tc vMerge="1"/>
                <a:tc vMerge="1"/>
              </a:tr>
              <a:tr h="319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Norte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18,1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9,1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164,71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327,61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82,81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Nordeste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17,5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16,2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283,5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306,25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262,44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Centro-Oeste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14,8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5,7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84,36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219,04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32,49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Sudeste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10,7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4,3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46,01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114,49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18,49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9,7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4,1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39,77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94,09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Lato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16,81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Somatório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ato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70,8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Font typeface="Lato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39,4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Lato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618,35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Lato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1061,48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Lato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413,04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 Somatório )²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Schoolbook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Schoolbook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Schoolbook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Lato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1126740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Lato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170602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98" name="Google Shape;3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9275" y="1068759"/>
            <a:ext cx="2669300" cy="896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3575" y="2209800"/>
            <a:ext cx="2555000" cy="693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93575" y="2903441"/>
            <a:ext cx="2555000" cy="42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63272" y="3883892"/>
            <a:ext cx="1611231" cy="57322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402" name="Google Shape;402;p29"/>
          <p:cNvSpPr txBox="1"/>
          <p:nvPr/>
        </p:nvSpPr>
        <p:spPr>
          <a:xfrm>
            <a:off x="1856509" y="-3321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Vamos por em prática !</a:t>
            </a:r>
            <a:endParaRPr b="1" sz="3300">
              <a:solidFill>
                <a:srgbClr val="1CADE4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3" name="Google Shape;403;p29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4" name="Google Shape;404;p29"/>
          <p:cNvSpPr txBox="1"/>
          <p:nvPr/>
        </p:nvSpPr>
        <p:spPr>
          <a:xfrm>
            <a:off x="-103459" y="-65994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Correlação Linear Simples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E2E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2918011" y="342528"/>
            <a:ext cx="5227544" cy="4632884"/>
          </a:xfrm>
          <a:prstGeom prst="rect">
            <a:avLst/>
          </a:prstGeom>
          <a:noFill/>
          <a:ln cap="flat" cmpd="sng" w="76200">
            <a:solidFill>
              <a:srgbClr val="335B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2" name="Google Shape;142;p3"/>
          <p:cNvSpPr txBox="1"/>
          <p:nvPr>
            <p:ph type="title"/>
          </p:nvPr>
        </p:nvSpPr>
        <p:spPr>
          <a:xfrm>
            <a:off x="-208429" y="722997"/>
            <a:ext cx="2830605" cy="3703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entury Schoolbook"/>
              <a:buNone/>
            </a:pPr>
            <a:r>
              <a:rPr lang="en" sz="3300">
                <a:solidFill>
                  <a:srgbClr val="3F3F3F"/>
                </a:solidFill>
              </a:rPr>
              <a:t>Associação</a:t>
            </a:r>
            <a:endParaRPr sz="3300">
              <a:solidFill>
                <a:srgbClr val="3F3F3F"/>
              </a:solidFill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3025588" y="586591"/>
            <a:ext cx="5227544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lang="en" sz="18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Associação na estatística é o estudo de uma relação entre duas variáveis.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lang="en" sz="18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Este tipo de operação é útil para aplicações como: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Possibilidade de estudar uma através da outra</a:t>
            </a:r>
            <a:endParaRPr sz="18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Tentar prever os valores de uma através da outra</a:t>
            </a:r>
            <a:endParaRPr sz="18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lang="en" sz="18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As técnicas de associação são: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Covariância </a:t>
            </a:r>
            <a:endParaRPr sz="18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correlação linear simples.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/>
          <p:nvPr/>
        </p:nvSpPr>
        <p:spPr>
          <a:xfrm>
            <a:off x="267073" y="1011287"/>
            <a:ext cx="4775982" cy="3055021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10" name="Google Shape;410;p30" title="Taxa de Mortalidade Infantil vs. Taxa de Analfabetism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43" y="1149850"/>
            <a:ext cx="4600262" cy="2843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1" name="Google Shape;411;p30"/>
          <p:cNvGraphicFramePr/>
          <p:nvPr/>
        </p:nvGraphicFramePr>
        <p:xfrm>
          <a:off x="5480880" y="129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{F0AD3ED6-A42B-4CDC-9302-EFB3D4D25EC4}</a:tableStyleId>
              </a:tblPr>
              <a:tblGrid>
                <a:gridCol w="1239600"/>
                <a:gridCol w="1239600"/>
              </a:tblGrid>
              <a:tr h="51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Font typeface="Lato"/>
                        <a:buNone/>
                      </a:pPr>
                      <a:r>
                        <a:rPr b="1" lang="en" sz="135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Coeficiente de Correlação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Font typeface="Lato"/>
                        <a:buNone/>
                      </a:pPr>
                      <a:r>
                        <a:rPr b="1" lang="en" sz="135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Correlação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Lato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0,5</a:t>
                      </a:r>
                      <a:r>
                        <a:rPr b="1" lang="en" sz="1300" u="none" cap="none" strike="noStrike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b="1" lang="en" sz="13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&lt;= </a:t>
                      </a:r>
                      <a:r>
                        <a:rPr b="1" i="1" lang="en" sz="13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 </a:t>
                      </a:r>
                      <a:r>
                        <a:rPr b="1" lang="en" sz="13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&lt;</a:t>
                      </a:r>
                      <a:r>
                        <a:rPr b="1" lang="en" sz="1300" u="none" cap="none" strike="noStrike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b="1" lang="en" sz="13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0,8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Lato"/>
                        <a:buNone/>
                      </a:pPr>
                      <a:r>
                        <a:rPr lang="en" sz="13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Moderado positiva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12" name="Google Shape;41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0859" y="2885207"/>
            <a:ext cx="1955076" cy="69619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413" name="Google Shape;413;p30"/>
          <p:cNvSpPr txBox="1"/>
          <p:nvPr/>
        </p:nvSpPr>
        <p:spPr>
          <a:xfrm>
            <a:off x="1856509" y="-3321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Gráfico de Dispersão</a:t>
            </a:r>
            <a:endParaRPr b="1" sz="3300">
              <a:solidFill>
                <a:srgbClr val="1CADE4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4" name="Google Shape;414;p30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5" name="Google Shape;415;p30"/>
          <p:cNvSpPr txBox="1"/>
          <p:nvPr/>
        </p:nvSpPr>
        <p:spPr>
          <a:xfrm>
            <a:off x="-103459" y="-65994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Correlação Linear Simples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"/>
          <p:cNvSpPr/>
          <p:nvPr/>
        </p:nvSpPr>
        <p:spPr>
          <a:xfrm>
            <a:off x="5174225" y="2111014"/>
            <a:ext cx="3300900" cy="665018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1" name="Google Shape;421;p31"/>
          <p:cNvSpPr txBox="1"/>
          <p:nvPr>
            <p:ph type="title"/>
          </p:nvPr>
        </p:nvSpPr>
        <p:spPr>
          <a:xfrm>
            <a:off x="158500" y="101691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Schoolbook"/>
              <a:buNone/>
            </a:pPr>
            <a:r>
              <a:rPr b="1" i="0" lang="en" sz="3000" u="none" cap="none" strike="noStrike">
                <a:solidFill>
                  <a:srgbClr val="335B7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Conteúdo</a:t>
            </a:r>
            <a:endParaRPr sz="3000"/>
          </a:p>
        </p:txBody>
      </p:sp>
      <p:sp>
        <p:nvSpPr>
          <p:cNvPr id="422" name="Google Shape;422;p31"/>
          <p:cNvSpPr txBox="1"/>
          <p:nvPr/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800"/>
              <a:buFont typeface="Arial"/>
              <a:buAutoNum type="arabicPeriod"/>
            </a:pPr>
            <a:r>
              <a:rPr b="1" i="0" lang="en" sz="1800" u="none" cap="none" strike="noStrike">
                <a:solidFill>
                  <a:srgbClr val="1A9988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Covariância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215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Schoolbook"/>
              <a:buAutoNum type="arabicPeriod"/>
            </a:pPr>
            <a:r>
              <a:rPr b="1" i="0" lang="en" sz="18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Correlação Linear Simples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1150"/>
              </a:spcBef>
              <a:spcAft>
                <a:spcPts val="0"/>
              </a:spcAft>
              <a:buClr>
                <a:srgbClr val="1A9988"/>
              </a:buClr>
              <a:buSzPts val="1800"/>
              <a:buFont typeface="Century Schoolbook"/>
              <a:buAutoNum type="arabicPeriod"/>
            </a:pPr>
            <a:r>
              <a:rPr b="1" i="0" lang="en" sz="1800" u="none" cap="none" strike="noStrike">
                <a:solidFill>
                  <a:srgbClr val="1A9988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  <p:sp>
        <p:nvSpPr>
          <p:cNvPr id="423" name="Google Shape;423;p31"/>
          <p:cNvSpPr/>
          <p:nvPr/>
        </p:nvSpPr>
        <p:spPr>
          <a:xfrm rot="5400000">
            <a:off x="7904990" y="2259051"/>
            <a:ext cx="346364" cy="6253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39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2"/>
          <p:cNvSpPr/>
          <p:nvPr/>
        </p:nvSpPr>
        <p:spPr>
          <a:xfrm>
            <a:off x="5174225" y="2942287"/>
            <a:ext cx="3300900" cy="665018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9" name="Google Shape;429;p32"/>
          <p:cNvSpPr txBox="1"/>
          <p:nvPr>
            <p:ph type="title"/>
          </p:nvPr>
        </p:nvSpPr>
        <p:spPr>
          <a:xfrm>
            <a:off x="158500" y="101691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Schoolbook"/>
              <a:buNone/>
            </a:pPr>
            <a:r>
              <a:rPr b="1" i="0" lang="en" sz="3000" u="none" cap="none" strike="noStrike">
                <a:solidFill>
                  <a:srgbClr val="335B7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Conteúdo</a:t>
            </a:r>
            <a:endParaRPr sz="3000"/>
          </a:p>
        </p:txBody>
      </p:sp>
      <p:sp>
        <p:nvSpPr>
          <p:cNvPr id="430" name="Google Shape;430;p32"/>
          <p:cNvSpPr txBox="1"/>
          <p:nvPr/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rgbClr val="1A9988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Covariância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2150"/>
              </a:spcBef>
              <a:spcAft>
                <a:spcPts val="0"/>
              </a:spcAft>
              <a:buClr>
                <a:srgbClr val="1A9988"/>
              </a:buClr>
              <a:buSzPts val="1800"/>
              <a:buFont typeface="Century Schoolbook"/>
              <a:buAutoNum type="arabicPeriod"/>
            </a:pPr>
            <a:r>
              <a:rPr b="1" lang="en" sz="1800">
                <a:solidFill>
                  <a:srgbClr val="1A9988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Correlação Linear Simples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21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AutoNum type="arabicPeriod"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  <p:sp>
        <p:nvSpPr>
          <p:cNvPr id="431" name="Google Shape;431;p32"/>
          <p:cNvSpPr/>
          <p:nvPr/>
        </p:nvSpPr>
        <p:spPr>
          <a:xfrm rot="5400000">
            <a:off x="7904990" y="3090324"/>
            <a:ext cx="346364" cy="6253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39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/>
          <p:nvPr>
            <p:ph idx="1" type="body"/>
          </p:nvPr>
        </p:nvSpPr>
        <p:spPr>
          <a:xfrm>
            <a:off x="175268" y="866602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7160" lvl="0" marL="137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b="0" lang="en" sz="1400" strike="noStrike"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Regressão Linear Simples, ou RLM, é uma m</a:t>
            </a:r>
            <a:r>
              <a:rPr b="0" lang="en" sz="1400" strike="noStrike">
                <a:latin typeface="Lato"/>
                <a:ea typeface="Lato"/>
                <a:cs typeface="Lato"/>
                <a:sym typeface="Lato"/>
              </a:rPr>
              <a:t>etodologia estatística que utiliza a relação entre duas ou mais variáveis quantitativa de forma que uma variável pode ser predita a partir de outra ou outras.</a:t>
            </a:r>
            <a:endParaRPr b="0" sz="1400" strike="noStrike">
              <a:latin typeface="Lato"/>
              <a:ea typeface="Lato"/>
              <a:cs typeface="Lato"/>
              <a:sym typeface="Lato"/>
            </a:endParaRPr>
          </a:p>
          <a:p>
            <a:pPr indent="-54610" lvl="0" marL="13716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t/>
            </a:r>
            <a:endParaRPr b="0" sz="1400" strike="noStrike">
              <a:latin typeface="Lato"/>
              <a:ea typeface="Lato"/>
              <a:cs typeface="Lato"/>
              <a:sym typeface="Lato"/>
            </a:endParaRPr>
          </a:p>
          <a:p>
            <a:pPr indent="-137160" lvl="0" marL="13716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b="0" lang="en" sz="1400" strike="noStrike">
                <a:latin typeface="Lato"/>
                <a:ea typeface="Lato"/>
                <a:cs typeface="Lato"/>
                <a:sym typeface="Lato"/>
              </a:rPr>
              <a:t>O modelo de regressão é um dos métodos estatísticos mais usados para investigar a relação entre variáveis.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437;p33"/>
          <p:cNvSpPr txBox="1"/>
          <p:nvPr/>
        </p:nvSpPr>
        <p:spPr>
          <a:xfrm>
            <a:off x="1856509" y="-3321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b="1" sz="3300">
              <a:solidFill>
                <a:srgbClr val="1CADE4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8" name="Google Shape;438;p33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9" name="Google Shape;439;p33"/>
          <p:cNvSpPr txBox="1"/>
          <p:nvPr/>
        </p:nvSpPr>
        <p:spPr>
          <a:xfrm>
            <a:off x="-103459" y="-65994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/>
          <p:nvPr/>
        </p:nvSpPr>
        <p:spPr>
          <a:xfrm>
            <a:off x="3629891" y="858982"/>
            <a:ext cx="4523509" cy="3449781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5" name="Google Shape;445;p34"/>
          <p:cNvSpPr txBox="1"/>
          <p:nvPr>
            <p:ph idx="1" type="subTitle"/>
          </p:nvPr>
        </p:nvSpPr>
        <p:spPr>
          <a:xfrm>
            <a:off x="-46272" y="1516818"/>
            <a:ext cx="3710382" cy="22377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137160" lvl="0" marL="137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2072"/>
              <a:buNone/>
            </a:pPr>
            <a:r>
              <a:rPr b="1" lang="en" sz="2400"/>
              <a:t>Figura 14.2 </a:t>
            </a:r>
            <a:r>
              <a:rPr lang="en" sz="2400"/>
              <a:t>– Exemplo ilustrativo de regressão linear simples. A safra do milho em função de doses crescentes de adubo nitrogenado aplicado em cobertura.</a:t>
            </a:r>
            <a:endParaRPr/>
          </a:p>
          <a:p>
            <a:pPr indent="-137160" lvl="0" marL="137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4144"/>
              <a:buNone/>
            </a:pPr>
            <a:r>
              <a:t/>
            </a:r>
            <a:endParaRPr sz="1200"/>
          </a:p>
        </p:txBody>
      </p:sp>
      <p:pic>
        <p:nvPicPr>
          <p:cNvPr id="446" name="Google Shape;44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328" y="960807"/>
            <a:ext cx="4365598" cy="3221886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4"/>
          <p:cNvSpPr txBox="1"/>
          <p:nvPr/>
        </p:nvSpPr>
        <p:spPr>
          <a:xfrm>
            <a:off x="1856509" y="-3321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Aplicação</a:t>
            </a:r>
            <a:endParaRPr b="1" sz="3300">
              <a:solidFill>
                <a:srgbClr val="1CADE4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8" name="Google Shape;448;p34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9" name="Google Shape;449;p34"/>
          <p:cNvSpPr txBox="1"/>
          <p:nvPr/>
        </p:nvSpPr>
        <p:spPr>
          <a:xfrm>
            <a:off x="-103459" y="-65994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5"/>
          <p:cNvSpPr/>
          <p:nvPr/>
        </p:nvSpPr>
        <p:spPr>
          <a:xfrm>
            <a:off x="3539004" y="1496291"/>
            <a:ext cx="4642105" cy="1974274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5" name="Google Shape;455;p35"/>
          <p:cNvSpPr txBox="1"/>
          <p:nvPr>
            <p:ph idx="1" type="subTitle"/>
          </p:nvPr>
        </p:nvSpPr>
        <p:spPr>
          <a:xfrm>
            <a:off x="55418" y="1068590"/>
            <a:ext cx="3332018" cy="32401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7160" lvl="0" marL="137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lang="en" sz="1400" strike="noStrike">
                <a:latin typeface="Lato"/>
                <a:ea typeface="Lato"/>
                <a:cs typeface="Lato"/>
                <a:sym typeface="Lato"/>
              </a:rPr>
              <a:t>A análise de correlação é indicada para estudar o grau de associação linear entre variáveis aleatórias. Ou seja, essa técnica é empregada, especificamente, para se avaliar o grau de covariação entre duas variáveis aleatórias: se uma variável aleatória </a:t>
            </a:r>
            <a:r>
              <a:rPr b="1" lang="en" sz="1400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Y1</a:t>
            </a:r>
            <a:r>
              <a:rPr b="0" lang="en" sz="1400" strike="noStrike">
                <a:latin typeface="Lato"/>
                <a:ea typeface="Lato"/>
                <a:cs typeface="Lato"/>
                <a:sym typeface="Lato"/>
              </a:rPr>
              <a:t> aumenta, o que acontece com uma outra variável aleatória </a:t>
            </a:r>
            <a:r>
              <a:rPr b="1" lang="en" sz="1400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Y2</a:t>
            </a:r>
            <a:r>
              <a:rPr b="0" lang="en" sz="1400" strike="noStrike">
                <a:latin typeface="Lato"/>
                <a:ea typeface="Lato"/>
                <a:cs typeface="Lato"/>
                <a:sym typeface="Lato"/>
              </a:rPr>
              <a:t>: aumenta, diminui ou não altera?</a:t>
            </a:r>
            <a:endParaRPr b="0" sz="1400" strike="noStrike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3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56" name="Google Shape;45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6817" y="1561941"/>
            <a:ext cx="4425696" cy="1840992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5"/>
          <p:cNvSpPr txBox="1"/>
          <p:nvPr/>
        </p:nvSpPr>
        <p:spPr>
          <a:xfrm>
            <a:off x="1856509" y="-3321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Aplicação</a:t>
            </a:r>
            <a:endParaRPr b="1" sz="3300">
              <a:solidFill>
                <a:srgbClr val="1CADE4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8" name="Google Shape;458;p35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9" name="Google Shape;459;p35"/>
          <p:cNvSpPr txBox="1"/>
          <p:nvPr/>
        </p:nvSpPr>
        <p:spPr>
          <a:xfrm>
            <a:off x="-103459" y="-65994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6"/>
          <p:cNvSpPr txBox="1"/>
          <p:nvPr>
            <p:ph idx="1" type="body"/>
          </p:nvPr>
        </p:nvSpPr>
        <p:spPr>
          <a:xfrm>
            <a:off x="102259" y="66378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en" sz="1400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Na análise de regressão uma resposta unilateral é esperada: alterações em X (fator quantitativo) podem implicar em alterações em Y, mas alterações em Y não resultam em alterações em X.</a:t>
            </a:r>
            <a:endParaRPr b="0" sz="1400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SzPts val="1300"/>
              <a:buChar char="●"/>
            </a:pPr>
            <a:r>
              <a:rPr b="0" lang="en" sz="1400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Enquanto a análise de regressão linear nos mostra como as variáveis se relacionam linearmente, a análise de correlação vai nos mostrar apenas o grau desse mesmo relacionamento.</a:t>
            </a:r>
            <a:endParaRPr b="0" sz="1400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SzPts val="1300"/>
              <a:buChar char="●"/>
            </a:pPr>
            <a:r>
              <a:rPr b="0" lang="en" sz="1400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Na análise de regressão estimamos toda uma função Y = f(X)</a:t>
            </a:r>
            <a:endParaRPr b="0" sz="1400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66" name="Google Shape;466;p36"/>
          <p:cNvSpPr txBox="1"/>
          <p:nvPr/>
        </p:nvSpPr>
        <p:spPr>
          <a:xfrm>
            <a:off x="-103459" y="-65994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  <p:sp>
        <p:nvSpPr>
          <p:cNvPr id="467" name="Google Shape;467;p36"/>
          <p:cNvSpPr txBox="1"/>
          <p:nvPr/>
        </p:nvSpPr>
        <p:spPr>
          <a:xfrm>
            <a:off x="102259" y="2323776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</a:pPr>
            <a:r>
              <a:rPr lang="en" sz="14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Quando se deseja verificar a existência de alguma relação estatística entre uma ou mais variáveis fixas, independentes, sobre uma variável aleatória, denominada dependente, utiliza-se a análise de regressão.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</a:pPr>
            <a:r>
              <a:t/>
            </a:r>
            <a:endParaRPr sz="14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468;p36"/>
          <p:cNvSpPr txBox="1"/>
          <p:nvPr/>
        </p:nvSpPr>
        <p:spPr>
          <a:xfrm>
            <a:off x="1856509" y="-3321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Informações</a:t>
            </a:r>
            <a:endParaRPr b="1" sz="3300">
              <a:solidFill>
                <a:srgbClr val="1CADE4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7"/>
          <p:cNvSpPr/>
          <p:nvPr/>
        </p:nvSpPr>
        <p:spPr>
          <a:xfrm>
            <a:off x="4056208" y="591671"/>
            <a:ext cx="4000911" cy="264907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4" name="Google Shape;474;p37"/>
          <p:cNvSpPr txBox="1"/>
          <p:nvPr>
            <p:ph idx="1" type="body"/>
          </p:nvPr>
        </p:nvSpPr>
        <p:spPr>
          <a:xfrm>
            <a:off x="-77320" y="1904990"/>
            <a:ext cx="3889405" cy="1130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7160" lvl="0" marL="137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Naturalmente, a produção será dependente da quantidade aplicada desse fertilizante, X</a:t>
            </a:r>
            <a:r>
              <a:rPr lang="en" sz="14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sz="1400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7"/>
          <p:cNvSpPr txBox="1"/>
          <p:nvPr/>
        </p:nvSpPr>
        <p:spPr>
          <a:xfrm>
            <a:off x="55297" y="3625151"/>
            <a:ext cx="8001822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Noto Sans Symbols"/>
              <a:buChar char="⮚"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Assim, o fertilizante nitrogenado aplicado é a variável independente, e cada uma das quantidades aplicadas são seus níveis, xi(10 ... 70 kg ha-¹).</a:t>
            </a:r>
            <a:endParaRPr/>
          </a:p>
          <a:p>
            <a:pPr indent="-1968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Noto Sans Symbols"/>
              <a:buNone/>
            </a:pPr>
            <a:r>
              <a:t/>
            </a:r>
            <a:endParaRPr b="0" sz="14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Noto Sans Symbols"/>
              <a:buChar char="⮚"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Cada variável aleatória mensurada na cultura do milho, sujeita a influência dos níveis xi da variável independente, ou seja, das doses de nitrogênio, é chamada “variável dependente” ou “fator resposta”.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76" name="Google Shape;47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8767" y="684609"/>
            <a:ext cx="3588317" cy="2440761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7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8" name="Google Shape;478;p37"/>
          <p:cNvSpPr txBox="1"/>
          <p:nvPr/>
        </p:nvSpPr>
        <p:spPr>
          <a:xfrm>
            <a:off x="-103459" y="-65994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  <p:sp>
        <p:nvSpPr>
          <p:cNvPr id="479" name="Google Shape;479;p37"/>
          <p:cNvSpPr txBox="1"/>
          <p:nvPr/>
        </p:nvSpPr>
        <p:spPr>
          <a:xfrm>
            <a:off x="-77320" y="809456"/>
            <a:ext cx="366768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500"/>
              <a:buFont typeface="Noto Sans Symbols"/>
              <a:buChar char="⮚"/>
            </a:pPr>
            <a:r>
              <a:rPr lang="en" sz="15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Para exemplificar, vamos considerar que conduzimos um experimento submetendo plantas de milho a doses crescentes de nitrogênio.</a:t>
            </a:r>
            <a:endParaRPr sz="15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" name="Google Shape;480;p37"/>
          <p:cNvSpPr txBox="1"/>
          <p:nvPr/>
        </p:nvSpPr>
        <p:spPr>
          <a:xfrm>
            <a:off x="1856509" y="-3321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Exemplo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8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6" name="Google Shape;486;p38"/>
          <p:cNvSpPr txBox="1"/>
          <p:nvPr>
            <p:ph idx="1" type="body"/>
          </p:nvPr>
        </p:nvSpPr>
        <p:spPr>
          <a:xfrm>
            <a:off x="303965" y="884720"/>
            <a:ext cx="7688700" cy="29665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7160" lvl="0" marL="1371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en" sz="1400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Poderia-se medir, por exemplo, o número de espigas por planta (Y1), a altura média das plantas (Y2), o peso de 1.000 grãos (Y3), o teor de proteínas dos grãos (Y4), o teor de gordura dos grãos (Y5), etc.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400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60" lvl="0" marL="137160" rtl="0" algn="just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SzPts val="1300"/>
              <a:buChar char="●"/>
            </a:pPr>
            <a:r>
              <a:rPr b="0" lang="en" sz="1400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Como a aplicação do fertilizante não depende da safra, sendo, ao contrário, determinada independentemente pelo pesquisador, designamo-la “variável independente” ou “regressor”.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400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60" lvl="0" marL="137160" rtl="0" algn="just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SzPts val="1300"/>
              <a:buChar char="●"/>
            </a:pPr>
            <a:r>
              <a:rPr b="0" lang="en" sz="1400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Podemos estudar via análise de regressão o efeito da variável, neste caso, fixa, independente, X (dose de nitrogênio), sobre as variáveis aleatórias, ou dependentes, Yi (produção de matéria seca, teor de proteínas dos grãos, teor de gordura dos grãos, etc.). Diz-se regressão de Y sobre X.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487" name="Google Shape;487;p38"/>
          <p:cNvSpPr txBox="1"/>
          <p:nvPr/>
        </p:nvSpPr>
        <p:spPr>
          <a:xfrm>
            <a:off x="-103459" y="-65994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  <p:sp>
        <p:nvSpPr>
          <p:cNvPr id="488" name="Google Shape;488;p38"/>
          <p:cNvSpPr txBox="1"/>
          <p:nvPr/>
        </p:nvSpPr>
        <p:spPr>
          <a:xfrm>
            <a:off x="1856509" y="-3321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Exemplo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"/>
          <p:cNvSpPr/>
          <p:nvPr/>
        </p:nvSpPr>
        <p:spPr>
          <a:xfrm>
            <a:off x="4071402" y="327396"/>
            <a:ext cx="4000911" cy="2895079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94" name="Google Shape;494;p39"/>
          <p:cNvSpPr txBox="1"/>
          <p:nvPr>
            <p:ph idx="1" type="body"/>
          </p:nvPr>
        </p:nvSpPr>
        <p:spPr>
          <a:xfrm>
            <a:off x="727650" y="1239725"/>
            <a:ext cx="76887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5" name="Google Shape;495;p39"/>
          <p:cNvSpPr txBox="1"/>
          <p:nvPr>
            <p:ph idx="4294967295" type="body"/>
          </p:nvPr>
        </p:nvSpPr>
        <p:spPr>
          <a:xfrm>
            <a:off x="38513" y="767845"/>
            <a:ext cx="3797406" cy="1331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7160" lvl="0" marL="137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Se grafarmos a safra, Y, decorrente das diversas aplicações, X, de nitrogênio,</a:t>
            </a:r>
            <a:r>
              <a:rPr lang="en" sz="14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poderemos observar uma dispersão análoga a Figura 14.3</a:t>
            </a:r>
            <a:endParaRPr b="0" sz="14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496" name="Google Shape;496;p39"/>
          <p:cNvSpPr/>
          <p:nvPr/>
        </p:nvSpPr>
        <p:spPr>
          <a:xfrm>
            <a:off x="0" y="1917788"/>
            <a:ext cx="8031960" cy="2330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A aplicação de nitrogênio afeta a safra.</a:t>
            </a:r>
            <a:endParaRPr sz="14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Podemos, por meio de uma equação,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relacionando X e Y, descrever como afeta.</a:t>
            </a:r>
            <a:endParaRPr b="0" sz="14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Estimar uma equação é geometricamente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equivalente a ajustar uma curva àqueles dados dispersos, isto é, a “regressão de Y sobre X”.</a:t>
            </a:r>
            <a:endParaRPr b="0" sz="14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Esta equação será útil como descrição breve e precisa de predizer a safra Y para qualquer quantidade X de nitrogênio.</a:t>
            </a:r>
            <a:endParaRPr b="0" sz="14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5029" y="473732"/>
            <a:ext cx="3728250" cy="260937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9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99" name="Google Shape;499;p39"/>
          <p:cNvSpPr txBox="1"/>
          <p:nvPr/>
        </p:nvSpPr>
        <p:spPr>
          <a:xfrm>
            <a:off x="-103459" y="-65994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  <p:sp>
        <p:nvSpPr>
          <p:cNvPr id="500" name="Google Shape;500;p39"/>
          <p:cNvSpPr txBox="1"/>
          <p:nvPr/>
        </p:nvSpPr>
        <p:spPr>
          <a:xfrm>
            <a:off x="1856509" y="-3321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Exemplo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type="title"/>
          </p:nvPr>
        </p:nvSpPr>
        <p:spPr>
          <a:xfrm>
            <a:off x="158500" y="101691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entury Schoolbook"/>
              <a:buNone/>
            </a:pPr>
            <a:r>
              <a:rPr lang="en" sz="3000"/>
              <a:t>Conteúdo</a:t>
            </a:r>
            <a:endParaRPr/>
          </a:p>
        </p:txBody>
      </p:sp>
      <p:sp>
        <p:nvSpPr>
          <p:cNvPr id="149" name="Google Shape;149;p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800"/>
              <a:buAutoNum type="arabicPeriod"/>
            </a:pPr>
            <a:r>
              <a:rPr b="1" lang="en" sz="1800">
                <a:solidFill>
                  <a:srgbClr val="1A9988"/>
                </a:solidFill>
              </a:rPr>
              <a:t>Covariância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150"/>
              </a:spcBef>
              <a:spcAft>
                <a:spcPts val="0"/>
              </a:spcAft>
              <a:buClr>
                <a:srgbClr val="1A9988"/>
              </a:buClr>
              <a:buSzPts val="1800"/>
              <a:buAutoNum type="arabicPeriod"/>
            </a:pPr>
            <a:r>
              <a:rPr b="1" lang="en" sz="1800">
                <a:solidFill>
                  <a:srgbClr val="1A9988"/>
                </a:solidFill>
              </a:rPr>
              <a:t>Correlação Linear Simples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150"/>
              </a:spcBef>
              <a:spcAft>
                <a:spcPts val="0"/>
              </a:spcAft>
              <a:buClr>
                <a:srgbClr val="1A9988"/>
              </a:buClr>
              <a:buSzPts val="1800"/>
              <a:buAutoNum type="arabicPeriod"/>
            </a:pPr>
            <a:r>
              <a:rPr b="1" lang="en" sz="1800">
                <a:solidFill>
                  <a:srgbClr val="1A9988"/>
                </a:solidFill>
              </a:rPr>
              <a:t>Regressão Linear Simples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"/>
          <p:cNvSpPr/>
          <p:nvPr/>
        </p:nvSpPr>
        <p:spPr>
          <a:xfrm>
            <a:off x="2932804" y="814232"/>
            <a:ext cx="5456887" cy="2964718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6" name="Google Shape;506;p40"/>
          <p:cNvSpPr txBox="1"/>
          <p:nvPr>
            <p:ph idx="1" type="body"/>
          </p:nvPr>
        </p:nvSpPr>
        <p:spPr>
          <a:xfrm>
            <a:off x="2854" y="621218"/>
            <a:ext cx="2929950" cy="18108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7160" lvl="0" marL="137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Vamos considerar um estudo sobre a influência do N (nitrogênio) aplicado em cobertura sobre a safra do milho.</a:t>
            </a:r>
            <a:endParaRPr/>
          </a:p>
          <a:p>
            <a:pPr indent="-137160" lvl="0" marL="13716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4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-137160" lvl="0" marL="13716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Suponhamos que só dispomos de recursos para fazer sete observações experimentais.</a:t>
            </a:r>
            <a:endParaRPr b="0" sz="14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F3F3F"/>
              </a:solidFill>
            </a:endParaRPr>
          </a:p>
        </p:txBody>
      </p:sp>
      <p:pic>
        <p:nvPicPr>
          <p:cNvPr id="507" name="Google Shape;50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2042" y="883870"/>
            <a:ext cx="5303520" cy="2767872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0"/>
          <p:cNvSpPr txBox="1"/>
          <p:nvPr/>
        </p:nvSpPr>
        <p:spPr>
          <a:xfrm>
            <a:off x="22270" y="2696916"/>
            <a:ext cx="2794889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O pesquisador fixa então sete valores de X (sete níveis do regressor), fazendo apenas uma observação Y (fator resposta), em cada caso, tal como se vê na Figura 14.4</a:t>
            </a:r>
            <a:endParaRPr b="0" sz="14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9" name="Google Shape;509;p40"/>
          <p:cNvSpPr txBox="1"/>
          <p:nvPr/>
        </p:nvSpPr>
        <p:spPr>
          <a:xfrm>
            <a:off x="3675512" y="3917335"/>
            <a:ext cx="40601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Figura 14.4 - Dados e reta ajustada a olho aos dados apresentados. </a:t>
            </a:r>
            <a:endParaRPr b="0" sz="1000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0" name="Google Shape;510;p40"/>
          <p:cNvSpPr/>
          <p:nvPr/>
        </p:nvSpPr>
        <p:spPr>
          <a:xfrm>
            <a:off x="0" y="2293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1" name="Google Shape;511;p40"/>
          <p:cNvSpPr txBox="1"/>
          <p:nvPr/>
        </p:nvSpPr>
        <p:spPr>
          <a:xfrm>
            <a:off x="-103459" y="-63700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  <p:sp>
        <p:nvSpPr>
          <p:cNvPr id="512" name="Google Shape;512;p40"/>
          <p:cNvSpPr txBox="1"/>
          <p:nvPr/>
        </p:nvSpPr>
        <p:spPr>
          <a:xfrm>
            <a:off x="1849786" y="-12096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Exemplo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1"/>
          <p:cNvSpPr/>
          <p:nvPr/>
        </p:nvSpPr>
        <p:spPr>
          <a:xfrm>
            <a:off x="2298551" y="2891118"/>
            <a:ext cx="3696595" cy="2160256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8" name="Google Shape;518;p41"/>
          <p:cNvSpPr/>
          <p:nvPr/>
        </p:nvSpPr>
        <p:spPr>
          <a:xfrm>
            <a:off x="4297681" y="330694"/>
            <a:ext cx="3696595" cy="2232032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9" name="Google Shape;519;p41"/>
          <p:cNvSpPr/>
          <p:nvPr/>
        </p:nvSpPr>
        <p:spPr>
          <a:xfrm>
            <a:off x="68581" y="475200"/>
            <a:ext cx="3615913" cy="209655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20" name="Google Shape;520;p41"/>
          <p:cNvPicPr preferRelativeResize="0"/>
          <p:nvPr/>
        </p:nvPicPr>
        <p:blipFill rotWithShape="1">
          <a:blip r:embed="rId3">
            <a:alphaModFix/>
          </a:blip>
          <a:srcRect b="68076" l="0" r="0" t="0"/>
          <a:stretch/>
        </p:blipFill>
        <p:spPr>
          <a:xfrm>
            <a:off x="144211" y="552946"/>
            <a:ext cx="3480750" cy="1928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41"/>
          <p:cNvPicPr preferRelativeResize="0"/>
          <p:nvPr/>
        </p:nvPicPr>
        <p:blipFill rotWithShape="1">
          <a:blip r:embed="rId3">
            <a:alphaModFix/>
          </a:blip>
          <a:srcRect b="31917" l="0" r="0" t="33545"/>
          <a:stretch/>
        </p:blipFill>
        <p:spPr>
          <a:xfrm>
            <a:off x="4459202" y="409206"/>
            <a:ext cx="3454392" cy="20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1"/>
          <p:cNvPicPr preferRelativeResize="0"/>
          <p:nvPr/>
        </p:nvPicPr>
        <p:blipFill rotWithShape="1">
          <a:blip r:embed="rId3">
            <a:alphaModFix/>
          </a:blip>
          <a:srcRect b="0" l="0" r="-5792" t="66711"/>
          <a:stretch/>
        </p:blipFill>
        <p:spPr>
          <a:xfrm>
            <a:off x="2425721" y="2954824"/>
            <a:ext cx="3696595" cy="1879394"/>
          </a:xfrm>
          <a:prstGeom prst="rect">
            <a:avLst/>
          </a:prstGeom>
          <a:noFill/>
          <a:ln cap="flat" cmpd="sng" w="9525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3" name="Google Shape;523;p41"/>
          <p:cNvSpPr txBox="1"/>
          <p:nvPr/>
        </p:nvSpPr>
        <p:spPr>
          <a:xfrm>
            <a:off x="374836" y="3312918"/>
            <a:ext cx="138000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Figura 14.5 - Ilustração de diversos graus de dispersão</a:t>
            </a:r>
            <a:r>
              <a:rPr b="0" lang="en" sz="1400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3F3F3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4" name="Google Shape;524;p41"/>
          <p:cNvSpPr/>
          <p:nvPr/>
        </p:nvSpPr>
        <p:spPr>
          <a:xfrm>
            <a:off x="0" y="2293"/>
            <a:ext cx="1808629" cy="394395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5" name="Google Shape;525;p41"/>
          <p:cNvSpPr txBox="1"/>
          <p:nvPr/>
        </p:nvSpPr>
        <p:spPr>
          <a:xfrm>
            <a:off x="-103459" y="-63700"/>
            <a:ext cx="1988045" cy="3943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  <p:sp>
        <p:nvSpPr>
          <p:cNvPr id="526" name="Google Shape;526;p41"/>
          <p:cNvSpPr/>
          <p:nvPr/>
        </p:nvSpPr>
        <p:spPr>
          <a:xfrm>
            <a:off x="213471" y="2152906"/>
            <a:ext cx="322730" cy="309282"/>
          </a:xfrm>
          <a:prstGeom prst="rect">
            <a:avLst/>
          </a:prstGeom>
          <a:solidFill>
            <a:schemeClr val="lt1"/>
          </a:solidFill>
          <a:ln cap="flat" cmpd="sng" w="139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7" name="Google Shape;527;p41"/>
          <p:cNvSpPr/>
          <p:nvPr/>
        </p:nvSpPr>
        <p:spPr>
          <a:xfrm>
            <a:off x="4572000" y="2127288"/>
            <a:ext cx="322730" cy="309282"/>
          </a:xfrm>
          <a:prstGeom prst="rect">
            <a:avLst/>
          </a:prstGeom>
          <a:solidFill>
            <a:schemeClr val="lt1"/>
          </a:solidFill>
          <a:ln cap="flat" cmpd="sng" w="139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8" name="Google Shape;528;p41"/>
          <p:cNvSpPr txBox="1"/>
          <p:nvPr/>
        </p:nvSpPr>
        <p:spPr>
          <a:xfrm>
            <a:off x="213471" y="2127288"/>
            <a:ext cx="289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endParaRPr/>
          </a:p>
        </p:txBody>
      </p:sp>
      <p:sp>
        <p:nvSpPr>
          <p:cNvPr id="529" name="Google Shape;529;p41"/>
          <p:cNvSpPr txBox="1"/>
          <p:nvPr/>
        </p:nvSpPr>
        <p:spPr>
          <a:xfrm>
            <a:off x="4508470" y="2069712"/>
            <a:ext cx="289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</a:t>
            </a:r>
            <a:endParaRPr/>
          </a:p>
        </p:txBody>
      </p:sp>
      <p:sp>
        <p:nvSpPr>
          <p:cNvPr id="530" name="Google Shape;530;p41"/>
          <p:cNvSpPr txBox="1"/>
          <p:nvPr/>
        </p:nvSpPr>
        <p:spPr>
          <a:xfrm>
            <a:off x="2419519" y="4590554"/>
            <a:ext cx="289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2"/>
          <p:cNvSpPr/>
          <p:nvPr/>
        </p:nvSpPr>
        <p:spPr>
          <a:xfrm>
            <a:off x="2038575" y="1598389"/>
            <a:ext cx="4261372" cy="308269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6" name="Google Shape;536;p42"/>
          <p:cNvSpPr txBox="1"/>
          <p:nvPr>
            <p:ph idx="1" type="body"/>
          </p:nvPr>
        </p:nvSpPr>
        <p:spPr>
          <a:xfrm>
            <a:off x="51486" y="617571"/>
            <a:ext cx="8245662" cy="18108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7160" lvl="0" marL="13716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Erro ou a falta de ajustamento é definido como a distância vertical entre o valor observado Yi  e o valor ajustado Ŷ</a:t>
            </a:r>
            <a:r>
              <a:rPr b="0" baseline="-2500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 na reta, isto é, (Y</a:t>
            </a:r>
            <a:r>
              <a:rPr b="0" baseline="-2500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 - Ŷ</a:t>
            </a:r>
            <a:r>
              <a:rPr b="0" baseline="-2500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):</a:t>
            </a:r>
            <a:endParaRPr b="0" sz="14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F3F3F"/>
              </a:solidFill>
            </a:endParaRPr>
          </a:p>
        </p:txBody>
      </p:sp>
      <p:sp>
        <p:nvSpPr>
          <p:cNvPr id="537" name="Google Shape;537;p42"/>
          <p:cNvSpPr txBox="1"/>
          <p:nvPr/>
        </p:nvSpPr>
        <p:spPr>
          <a:xfrm>
            <a:off x="2688229" y="4761649"/>
            <a:ext cx="31738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Figura 14.6 - Erro típico no ajustamento de uma reta.</a:t>
            </a:r>
            <a:endParaRPr b="0" sz="1000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38" name="Google Shape;53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241" y="1677456"/>
            <a:ext cx="4060151" cy="292455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2"/>
          <p:cNvSpPr/>
          <p:nvPr/>
        </p:nvSpPr>
        <p:spPr>
          <a:xfrm>
            <a:off x="0" y="2293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40" name="Google Shape;540;p42"/>
          <p:cNvSpPr txBox="1"/>
          <p:nvPr/>
        </p:nvSpPr>
        <p:spPr>
          <a:xfrm>
            <a:off x="-103459" y="-63700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3"/>
          <p:cNvSpPr txBox="1"/>
          <p:nvPr>
            <p:ph idx="1" type="body"/>
          </p:nvPr>
        </p:nvSpPr>
        <p:spPr>
          <a:xfrm>
            <a:off x="54042" y="499138"/>
            <a:ext cx="8245662" cy="18108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7160" lvl="0" marL="137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O método mais comumente utilizado para se ajustar uma reta aos pontos dispersos é o que minimiza a soma de quadrados dos erros:</a:t>
            </a:r>
            <a:endParaRPr b="0" sz="14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F3F3F"/>
              </a:solidFill>
            </a:endParaRPr>
          </a:p>
        </p:txBody>
      </p:sp>
      <p:sp>
        <p:nvSpPr>
          <p:cNvPr id="546" name="Google Shape;546;p43"/>
          <p:cNvSpPr txBox="1"/>
          <p:nvPr/>
        </p:nvSpPr>
        <p:spPr>
          <a:xfrm>
            <a:off x="2688229" y="4775209"/>
            <a:ext cx="31738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Figura 14.6 - Erro típico no ajustamento de uma reta.</a:t>
            </a:r>
            <a:endParaRPr b="0" sz="1000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47" name="Google Shape;54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04" y="1404584"/>
            <a:ext cx="8058600" cy="52344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548" name="Google Shape;548;p43"/>
          <p:cNvSpPr txBox="1"/>
          <p:nvPr/>
        </p:nvSpPr>
        <p:spPr>
          <a:xfrm>
            <a:off x="54042" y="2261006"/>
            <a:ext cx="80586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Conhecido como critério dos “mínimos quadrados” ou “mínimos quadrados dos erros”.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Sua justificativa inclui as seguintes observações: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O quadrado elimina o problema do sinal, pois torna positivos todos os erros.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A álgebra dos mínimos quadrados é de manejo relativamente fácil.</a:t>
            </a:r>
            <a:endParaRPr/>
          </a:p>
        </p:txBody>
      </p:sp>
      <p:sp>
        <p:nvSpPr>
          <p:cNvPr id="549" name="Google Shape;549;p43"/>
          <p:cNvSpPr/>
          <p:nvPr/>
        </p:nvSpPr>
        <p:spPr>
          <a:xfrm>
            <a:off x="0" y="2293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50" name="Google Shape;550;p43"/>
          <p:cNvSpPr txBox="1"/>
          <p:nvPr/>
        </p:nvSpPr>
        <p:spPr>
          <a:xfrm>
            <a:off x="-103459" y="-63700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4"/>
          <p:cNvSpPr txBox="1"/>
          <p:nvPr>
            <p:ph idx="1" type="body"/>
          </p:nvPr>
        </p:nvSpPr>
        <p:spPr>
          <a:xfrm>
            <a:off x="197464" y="496999"/>
            <a:ext cx="8245662" cy="983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7160" lvl="0" marL="137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200" strike="noStrike">
                <a:solidFill>
                  <a:srgbClr val="335B74"/>
                </a:solidFill>
                <a:latin typeface="Lato"/>
                <a:ea typeface="Lato"/>
                <a:cs typeface="Lato"/>
                <a:sym typeface="Lato"/>
              </a:rPr>
              <a:t>Ajustando uma reta:</a:t>
            </a:r>
            <a:endParaRPr/>
          </a:p>
          <a:p>
            <a:pPr indent="-137160" lvl="0" marL="137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2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en" sz="12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Estágio 1: Exprimir X em termos de desvios a contar de sua média, isto é, definir uma</a:t>
            </a:r>
            <a:r>
              <a:rPr lang="en" sz="12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2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nova variável x (minúsculo), tal que:</a:t>
            </a:r>
            <a:endParaRPr b="0" sz="12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F3F3F"/>
              </a:solidFill>
            </a:endParaRPr>
          </a:p>
        </p:txBody>
      </p:sp>
      <p:sp>
        <p:nvSpPr>
          <p:cNvPr id="556" name="Google Shape;556;p44"/>
          <p:cNvSpPr txBox="1"/>
          <p:nvPr/>
        </p:nvSpPr>
        <p:spPr>
          <a:xfrm>
            <a:off x="46948" y="4075204"/>
            <a:ext cx="83596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Observa-se que o eixo Y foi deslocado para a direita, de 0 a X.</a:t>
            </a:r>
            <a:endParaRPr b="0" sz="1200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novo valor x torna-se positivo, ou negativo, conforme X esteja a direita ou a esquerda de X. Não há modificação nos valores de Y. O intercepto α difere do intercepto original, α0, mas o coeficiente angular, permanece o mesmo.</a:t>
            </a:r>
            <a:endParaRPr b="0" sz="1200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57" name="Google Shape;557;p44"/>
          <p:cNvSpPr txBox="1"/>
          <p:nvPr/>
        </p:nvSpPr>
        <p:spPr>
          <a:xfrm>
            <a:off x="542700" y="2141363"/>
            <a:ext cx="8058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Isto equivale a uma translação geométrica de eixos: </a:t>
            </a:r>
            <a:endParaRPr/>
          </a:p>
        </p:txBody>
      </p:sp>
      <p:pic>
        <p:nvPicPr>
          <p:cNvPr id="558" name="Google Shape;55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464" y="1505617"/>
            <a:ext cx="8058600" cy="27699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559" name="Google Shape;559;p44"/>
          <p:cNvPicPr preferRelativeResize="0"/>
          <p:nvPr/>
        </p:nvPicPr>
        <p:blipFill rotWithShape="1">
          <a:blip r:embed="rId4">
            <a:alphaModFix/>
          </a:blip>
          <a:srcRect b="50501" l="0" r="0" t="0"/>
          <a:stretch/>
        </p:blipFill>
        <p:spPr>
          <a:xfrm>
            <a:off x="458606" y="2075689"/>
            <a:ext cx="3312000" cy="1800000"/>
          </a:xfrm>
          <a:prstGeom prst="rect">
            <a:avLst/>
          </a:prstGeom>
          <a:solidFill>
            <a:schemeClr val="lt1"/>
          </a:solidFill>
          <a:ln cap="flat" cmpd="sng" w="139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0" name="Google Shape;560;p44"/>
          <p:cNvPicPr preferRelativeResize="0"/>
          <p:nvPr/>
        </p:nvPicPr>
        <p:blipFill rotWithShape="1">
          <a:blip r:embed="rId4">
            <a:alphaModFix/>
          </a:blip>
          <a:srcRect b="0" l="0" r="0" t="53225"/>
          <a:stretch/>
        </p:blipFill>
        <p:spPr>
          <a:xfrm>
            <a:off x="4320295" y="2075689"/>
            <a:ext cx="3312000" cy="1800000"/>
          </a:xfrm>
          <a:prstGeom prst="rect">
            <a:avLst/>
          </a:prstGeom>
          <a:solidFill>
            <a:schemeClr val="lt1"/>
          </a:solidFill>
          <a:ln cap="flat" cmpd="sng" w="139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1" name="Google Shape;561;p44"/>
          <p:cNvSpPr/>
          <p:nvPr/>
        </p:nvSpPr>
        <p:spPr>
          <a:xfrm>
            <a:off x="0" y="2293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62" name="Google Shape;562;p44"/>
          <p:cNvSpPr txBox="1"/>
          <p:nvPr/>
        </p:nvSpPr>
        <p:spPr>
          <a:xfrm>
            <a:off x="-103459" y="-63700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5"/>
          <p:cNvSpPr/>
          <p:nvPr/>
        </p:nvSpPr>
        <p:spPr>
          <a:xfrm>
            <a:off x="1641381" y="2507516"/>
            <a:ext cx="5290578" cy="252734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68" name="Google Shape;568;p45"/>
          <p:cNvSpPr txBox="1"/>
          <p:nvPr>
            <p:ph idx="1" type="body"/>
          </p:nvPr>
        </p:nvSpPr>
        <p:spPr>
          <a:xfrm>
            <a:off x="0" y="640525"/>
            <a:ext cx="8245662" cy="983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7160" lvl="0" marL="137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Medir X como desvio a contar de X simplifica os cálculos porque a soma dos novos valores x é igual a zero, isto é:</a:t>
            </a:r>
            <a:endParaRPr b="0" sz="14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F3F3F"/>
              </a:solidFill>
            </a:endParaRPr>
          </a:p>
        </p:txBody>
      </p:sp>
      <p:sp>
        <p:nvSpPr>
          <p:cNvPr id="569" name="Google Shape;569;p45"/>
          <p:cNvSpPr txBox="1"/>
          <p:nvPr/>
        </p:nvSpPr>
        <p:spPr>
          <a:xfrm>
            <a:off x="3283795" y="2123139"/>
            <a:ext cx="25764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strike="noStrike">
                <a:solidFill>
                  <a:srgbClr val="335B74"/>
                </a:solidFill>
                <a:latin typeface="Lato"/>
                <a:ea typeface="Lato"/>
                <a:cs typeface="Lato"/>
                <a:sym typeface="Lato"/>
              </a:rPr>
              <a:t>Estágio 2</a:t>
            </a:r>
            <a:r>
              <a:rPr b="0" lang="en" sz="1200" strike="noStrike">
                <a:solidFill>
                  <a:srgbClr val="335B74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b="0" lang="en" sz="1200" strike="noStrike">
                <a:solidFill>
                  <a:srgbClr val="323A3E"/>
                </a:solidFill>
                <a:latin typeface="Lato"/>
                <a:ea typeface="Lato"/>
                <a:cs typeface="Lato"/>
                <a:sym typeface="Lato"/>
              </a:rPr>
              <a:t>Ajustar a reta:</a:t>
            </a:r>
            <a:endParaRPr b="0" sz="1200" strike="noStrike">
              <a:solidFill>
                <a:srgbClr val="323A3E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0" name="Google Shape;57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97" y="1447732"/>
            <a:ext cx="7990200" cy="3636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571" name="Google Shape;571;p45"/>
          <p:cNvPicPr preferRelativeResize="0"/>
          <p:nvPr/>
        </p:nvPicPr>
        <p:blipFill rotWithShape="1">
          <a:blip r:embed="rId4">
            <a:alphaModFix/>
          </a:blip>
          <a:srcRect b="0" l="6845" r="0" t="58160"/>
          <a:stretch/>
        </p:blipFill>
        <p:spPr>
          <a:xfrm>
            <a:off x="1708825" y="2571750"/>
            <a:ext cx="5134680" cy="236052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2" name="Google Shape;572;p45"/>
          <p:cNvSpPr/>
          <p:nvPr/>
        </p:nvSpPr>
        <p:spPr>
          <a:xfrm>
            <a:off x="0" y="2293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73" name="Google Shape;573;p45"/>
          <p:cNvSpPr txBox="1"/>
          <p:nvPr/>
        </p:nvSpPr>
        <p:spPr>
          <a:xfrm>
            <a:off x="-103459" y="-63700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6"/>
          <p:cNvSpPr txBox="1"/>
          <p:nvPr>
            <p:ph idx="1" type="body"/>
          </p:nvPr>
        </p:nvSpPr>
        <p:spPr>
          <a:xfrm>
            <a:off x="138558" y="590979"/>
            <a:ext cx="8245662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7160" lvl="0" marL="137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lang="en" sz="12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Devemos ajustar a reta aos dados, escolhendo valores para α e β, que satisfaçam o critério dos mínimos quadrados. Ou seja, escolher valores de α e β que minimizem</a:t>
            </a:r>
            <a:endParaRPr b="0" sz="1200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</p:txBody>
      </p:sp>
      <p:pic>
        <p:nvPicPr>
          <p:cNvPr id="579" name="Google Shape;579;p46"/>
          <p:cNvPicPr preferRelativeResize="0"/>
          <p:nvPr/>
        </p:nvPicPr>
        <p:blipFill rotWithShape="1">
          <a:blip r:embed="rId3">
            <a:alphaModFix/>
          </a:blip>
          <a:srcRect b="73707" l="0" r="0" t="0"/>
          <a:stretch/>
        </p:blipFill>
        <p:spPr>
          <a:xfrm>
            <a:off x="998481" y="1165119"/>
            <a:ext cx="6770520" cy="50256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580" name="Google Shape;580;p46"/>
          <p:cNvSpPr txBox="1"/>
          <p:nvPr/>
        </p:nvSpPr>
        <p:spPr>
          <a:xfrm>
            <a:off x="138558" y="1862085"/>
            <a:ext cx="46024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Cada valor ajustado Ŷi estará sobre a reta estimada:</a:t>
            </a:r>
            <a:endParaRPr/>
          </a:p>
        </p:txBody>
      </p:sp>
      <p:sp>
        <p:nvSpPr>
          <p:cNvPr id="581" name="Google Shape;581;p46"/>
          <p:cNvSpPr/>
          <p:nvPr/>
        </p:nvSpPr>
        <p:spPr>
          <a:xfrm>
            <a:off x="138558" y="2811967"/>
            <a:ext cx="7624440" cy="888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Assim, estamos diante da seguinte situação: devemos encontrar os valores α e β de modo a minimizar a soma de quadrados dos erros.</a:t>
            </a:r>
            <a:endParaRPr b="0" sz="1200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Considerando as Equações 01 e 02, isto pode ser expresso algebricamente como:</a:t>
            </a:r>
            <a:endParaRPr b="0" sz="1200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2" name="Google Shape;582;p46"/>
          <p:cNvPicPr preferRelativeResize="0"/>
          <p:nvPr/>
        </p:nvPicPr>
        <p:blipFill rotWithShape="1">
          <a:blip r:embed="rId3">
            <a:alphaModFix/>
          </a:blip>
          <a:srcRect b="0" l="0" r="0" t="82684"/>
          <a:stretch/>
        </p:blipFill>
        <p:spPr>
          <a:xfrm>
            <a:off x="998481" y="2243250"/>
            <a:ext cx="6770520" cy="3636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583" name="Google Shape;583;p46"/>
          <p:cNvPicPr preferRelativeResize="0"/>
          <p:nvPr/>
        </p:nvPicPr>
        <p:blipFill rotWithShape="1">
          <a:blip r:embed="rId3">
            <a:alphaModFix/>
          </a:blip>
          <a:srcRect b="0" l="0" r="0" t="82684"/>
          <a:stretch/>
        </p:blipFill>
        <p:spPr>
          <a:xfrm>
            <a:off x="944693" y="3614781"/>
            <a:ext cx="6770520" cy="3636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584" name="Google Shape;584;p46"/>
          <p:cNvPicPr preferRelativeResize="0"/>
          <p:nvPr/>
        </p:nvPicPr>
        <p:blipFill rotWithShape="1">
          <a:blip r:embed="rId4">
            <a:alphaModFix/>
          </a:blip>
          <a:srcRect b="0" l="0" r="0" t="73545"/>
          <a:stretch/>
        </p:blipFill>
        <p:spPr>
          <a:xfrm>
            <a:off x="944693" y="4396077"/>
            <a:ext cx="6770520" cy="3636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585" name="Google Shape;585;p46"/>
          <p:cNvSpPr/>
          <p:nvPr/>
        </p:nvSpPr>
        <p:spPr>
          <a:xfrm>
            <a:off x="0" y="2293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86" name="Google Shape;586;p46"/>
          <p:cNvSpPr txBox="1"/>
          <p:nvPr/>
        </p:nvSpPr>
        <p:spPr>
          <a:xfrm>
            <a:off x="-103459" y="-63700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7"/>
          <p:cNvSpPr/>
          <p:nvPr/>
        </p:nvSpPr>
        <p:spPr>
          <a:xfrm>
            <a:off x="80703" y="579729"/>
            <a:ext cx="7624440" cy="888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A técnica de minimização mais simples é fornecida pelo cálculo. A minimização de S(α, β)  exige a anulação simultânea de suas derivadas parciais: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Igualando a zero a derivada parcial em relação a α:</a:t>
            </a:r>
            <a:endParaRPr b="0" sz="12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2" name="Google Shape;59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701" y="1542635"/>
            <a:ext cx="6968880" cy="50508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593" name="Google Shape;593;p47"/>
          <p:cNvSpPr txBox="1"/>
          <p:nvPr/>
        </p:nvSpPr>
        <p:spPr>
          <a:xfrm>
            <a:off x="80703" y="2259671"/>
            <a:ext cx="46024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Dividindo ambos os termos por (-2) e reagrupando: </a:t>
            </a:r>
            <a:endParaRPr/>
          </a:p>
        </p:txBody>
      </p:sp>
      <p:pic>
        <p:nvPicPr>
          <p:cNvPr id="594" name="Google Shape;59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6509" y="2606831"/>
            <a:ext cx="4834488" cy="218835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595" name="Google Shape;595;p47"/>
          <p:cNvSpPr/>
          <p:nvPr/>
        </p:nvSpPr>
        <p:spPr>
          <a:xfrm>
            <a:off x="1281727" y="4736327"/>
            <a:ext cx="7250432" cy="15682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u="sng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Assim, a estimativa de mínimos quadrados para â é simplesmente o valor médio de Y</a:t>
            </a: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sz="14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p47"/>
          <p:cNvSpPr/>
          <p:nvPr/>
        </p:nvSpPr>
        <p:spPr>
          <a:xfrm>
            <a:off x="0" y="2293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97" name="Google Shape;597;p47"/>
          <p:cNvSpPr txBox="1"/>
          <p:nvPr/>
        </p:nvSpPr>
        <p:spPr>
          <a:xfrm>
            <a:off x="-103459" y="-63700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8"/>
          <p:cNvSpPr/>
          <p:nvPr/>
        </p:nvSpPr>
        <p:spPr>
          <a:xfrm>
            <a:off x="84806" y="641723"/>
            <a:ext cx="805068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É preciso também anular a derivada parcial em relação a β:</a:t>
            </a:r>
            <a:endParaRPr b="0" sz="14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3" name="Google Shape;60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627" y="1031755"/>
            <a:ext cx="6647040" cy="39391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604" name="Google Shape;604;p48"/>
          <p:cNvSpPr txBox="1"/>
          <p:nvPr/>
        </p:nvSpPr>
        <p:spPr>
          <a:xfrm>
            <a:off x="82710" y="1552001"/>
            <a:ext cx="46024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Dividindo ambos os termos por (-2): </a:t>
            </a:r>
            <a:endParaRPr/>
          </a:p>
        </p:txBody>
      </p:sp>
      <p:pic>
        <p:nvPicPr>
          <p:cNvPr id="605" name="Google Shape;60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7627" y="1975662"/>
            <a:ext cx="6647040" cy="3508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606" name="Google Shape;606;p48"/>
          <p:cNvSpPr txBox="1"/>
          <p:nvPr/>
        </p:nvSpPr>
        <p:spPr>
          <a:xfrm>
            <a:off x="82710" y="2397548"/>
            <a:ext cx="46024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Reagrupando:</a:t>
            </a:r>
            <a:endParaRPr/>
          </a:p>
        </p:txBody>
      </p:sp>
      <p:pic>
        <p:nvPicPr>
          <p:cNvPr id="607" name="Google Shape;607;p48"/>
          <p:cNvPicPr preferRelativeResize="0"/>
          <p:nvPr/>
        </p:nvPicPr>
        <p:blipFill rotWithShape="1">
          <a:blip r:embed="rId5">
            <a:alphaModFix/>
          </a:blip>
          <a:srcRect b="3056" l="0" r="0" t="0"/>
          <a:stretch/>
        </p:blipFill>
        <p:spPr>
          <a:xfrm>
            <a:off x="1529227" y="2705325"/>
            <a:ext cx="5883840" cy="227008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608" name="Google Shape;608;p48"/>
          <p:cNvSpPr/>
          <p:nvPr/>
        </p:nvSpPr>
        <p:spPr>
          <a:xfrm>
            <a:off x="0" y="2293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9" name="Google Shape;609;p48"/>
          <p:cNvSpPr txBox="1"/>
          <p:nvPr/>
        </p:nvSpPr>
        <p:spPr>
          <a:xfrm>
            <a:off x="-103459" y="-63700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9"/>
          <p:cNvSpPr/>
          <p:nvPr/>
        </p:nvSpPr>
        <p:spPr>
          <a:xfrm>
            <a:off x="1937135" y="342539"/>
            <a:ext cx="6393317" cy="4408054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5" name="Google Shape;615;p49"/>
          <p:cNvSpPr/>
          <p:nvPr/>
        </p:nvSpPr>
        <p:spPr>
          <a:xfrm>
            <a:off x="22751" y="1640579"/>
            <a:ext cx="1833758" cy="3180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Para os dados da Figura 14.4 (Dados e reta ajustada a olho aos dados apresentados da Safra em função do Nitrogênio), α e β acham-se calculados no Quadro 14.1.</a:t>
            </a:r>
            <a:endParaRPr b="0" sz="14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6" name="Google Shape;61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9968" y="392907"/>
            <a:ext cx="6311880" cy="4251976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49"/>
          <p:cNvSpPr/>
          <p:nvPr/>
        </p:nvSpPr>
        <p:spPr>
          <a:xfrm>
            <a:off x="0" y="2293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8" name="Google Shape;618;p49"/>
          <p:cNvSpPr txBox="1"/>
          <p:nvPr/>
        </p:nvSpPr>
        <p:spPr>
          <a:xfrm>
            <a:off x="-103459" y="-63700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/>
          <p:nvPr/>
        </p:nvSpPr>
        <p:spPr>
          <a:xfrm>
            <a:off x="5167745" y="1343891"/>
            <a:ext cx="3300900" cy="665018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5" name="Google Shape;155;p5"/>
          <p:cNvSpPr txBox="1"/>
          <p:nvPr>
            <p:ph type="title"/>
          </p:nvPr>
        </p:nvSpPr>
        <p:spPr>
          <a:xfrm>
            <a:off x="158500" y="101691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Schoolbook"/>
              <a:buNone/>
            </a:pPr>
            <a:r>
              <a:rPr b="1" i="0" lang="en" sz="3000" u="none" cap="none" strike="noStrike">
                <a:solidFill>
                  <a:srgbClr val="335B7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Conteúdo</a:t>
            </a:r>
            <a:endParaRPr sz="3000"/>
          </a:p>
        </p:txBody>
      </p:sp>
      <p:sp>
        <p:nvSpPr>
          <p:cNvPr id="156" name="Google Shape;156;p5"/>
          <p:cNvSpPr txBox="1"/>
          <p:nvPr/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AutoNum type="arabicPeriod"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Covariância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1150"/>
              </a:spcBef>
              <a:spcAft>
                <a:spcPts val="0"/>
              </a:spcAft>
              <a:buClr>
                <a:srgbClr val="1A9988"/>
              </a:buClr>
              <a:buSzPts val="1800"/>
              <a:buFont typeface="Century Schoolbook"/>
              <a:buAutoNum type="arabicPeriod"/>
            </a:pPr>
            <a:r>
              <a:rPr b="1" lang="en" sz="1800">
                <a:solidFill>
                  <a:srgbClr val="1A9988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Correlação Linear Simples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1150"/>
              </a:spcBef>
              <a:spcAft>
                <a:spcPts val="0"/>
              </a:spcAft>
              <a:buClr>
                <a:srgbClr val="1A9988"/>
              </a:buClr>
              <a:buSzPts val="1800"/>
              <a:buFont typeface="Century Schoolbook"/>
              <a:buAutoNum type="arabicPeriod"/>
            </a:pPr>
            <a:r>
              <a:rPr b="1" lang="en" sz="1800">
                <a:solidFill>
                  <a:srgbClr val="1A9988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  <p:sp>
        <p:nvSpPr>
          <p:cNvPr id="157" name="Google Shape;157;p5"/>
          <p:cNvSpPr/>
          <p:nvPr/>
        </p:nvSpPr>
        <p:spPr>
          <a:xfrm rot="5400000">
            <a:off x="7904990" y="1419120"/>
            <a:ext cx="346364" cy="6253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39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0"/>
          <p:cNvSpPr/>
          <p:nvPr/>
        </p:nvSpPr>
        <p:spPr>
          <a:xfrm>
            <a:off x="94888" y="1358153"/>
            <a:ext cx="4772947" cy="3653174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4" name="Google Shape;624;p50"/>
          <p:cNvSpPr txBox="1"/>
          <p:nvPr/>
        </p:nvSpPr>
        <p:spPr>
          <a:xfrm>
            <a:off x="0" y="676218"/>
            <a:ext cx="82632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strike="noStrike">
                <a:solidFill>
                  <a:srgbClr val="335B74"/>
                </a:solidFill>
                <a:latin typeface="Lato"/>
                <a:ea typeface="Lato"/>
                <a:cs typeface="Lato"/>
                <a:sym typeface="Lato"/>
              </a:rPr>
              <a:t>Estágio 3</a:t>
            </a:r>
            <a:r>
              <a:rPr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: A regressão pode agora ser transformada para o sistema original de referência: </a:t>
            </a:r>
            <a:endParaRPr/>
          </a:p>
        </p:txBody>
      </p:sp>
      <p:pic>
        <p:nvPicPr>
          <p:cNvPr id="625" name="Google Shape;62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9" y="1456628"/>
            <a:ext cx="4570560" cy="3183889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50"/>
          <p:cNvSpPr txBox="1"/>
          <p:nvPr/>
        </p:nvSpPr>
        <p:spPr>
          <a:xfrm>
            <a:off x="4934157" y="1736893"/>
            <a:ext cx="3329061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Comparando as Equações 03 e 04, observa-se que: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49" lvl="0" marL="515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O coeficiente angular da reta de regressão ajustada (β = 95X) permanece inalterado.</a:t>
            </a:r>
            <a:endParaRPr/>
          </a:p>
          <a:p>
            <a:pPr indent="0" lvl="0" marL="23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49" lvl="0" marL="515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A única diferença é o intercepto, α, onde a reta tangencia o eixo Y.</a:t>
            </a:r>
            <a:endParaRPr/>
          </a:p>
          <a:p>
            <a:pPr indent="0" lvl="0" marL="23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49" lvl="0" marL="5157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</a:pPr>
            <a:r>
              <a:rPr b="0" lang="en" sz="1400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O intercepto original foi facilmente obtido. </a:t>
            </a:r>
            <a:endParaRPr/>
          </a:p>
        </p:txBody>
      </p:sp>
      <p:sp>
        <p:nvSpPr>
          <p:cNvPr id="627" name="Google Shape;627;p50"/>
          <p:cNvSpPr/>
          <p:nvPr/>
        </p:nvSpPr>
        <p:spPr>
          <a:xfrm>
            <a:off x="0" y="2293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8" name="Google Shape;628;p50"/>
          <p:cNvSpPr txBox="1"/>
          <p:nvPr/>
        </p:nvSpPr>
        <p:spPr>
          <a:xfrm>
            <a:off x="-103459" y="-63700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1"/>
          <p:cNvSpPr/>
          <p:nvPr/>
        </p:nvSpPr>
        <p:spPr>
          <a:xfrm>
            <a:off x="2094937" y="4471750"/>
            <a:ext cx="8050680" cy="536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solidFill>
                  <a:srgbClr val="323A3E"/>
                </a:solidFill>
                <a:latin typeface="Lato"/>
                <a:ea typeface="Lato"/>
                <a:cs typeface="Lato"/>
                <a:sym typeface="Lato"/>
              </a:rPr>
              <a:t>Figura 14.8 - Gráfico dos pontos dispersos com a reta ajustada. </a:t>
            </a:r>
            <a:endParaRPr b="0" sz="1200" strike="noStrike">
              <a:solidFill>
                <a:srgbClr val="323A3E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4" name="Google Shape;63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287" y="765535"/>
            <a:ext cx="6297840" cy="3477960"/>
          </a:xfrm>
          <a:prstGeom prst="rect">
            <a:avLst/>
          </a:prstGeom>
          <a:noFill/>
          <a:ln cap="flat" cmpd="sng" w="5715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5" name="Google Shape;635;p51"/>
          <p:cNvSpPr/>
          <p:nvPr/>
        </p:nvSpPr>
        <p:spPr>
          <a:xfrm>
            <a:off x="0" y="2293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36" name="Google Shape;636;p51"/>
          <p:cNvSpPr txBox="1"/>
          <p:nvPr/>
        </p:nvSpPr>
        <p:spPr>
          <a:xfrm>
            <a:off x="-103459" y="-63700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2"/>
          <p:cNvSpPr txBox="1"/>
          <p:nvPr>
            <p:ph idx="1" type="body"/>
          </p:nvPr>
        </p:nvSpPr>
        <p:spPr>
          <a:xfrm>
            <a:off x="189767" y="827600"/>
            <a:ext cx="7688700" cy="4033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7160" lvl="0" marL="1371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lang="en" sz="1600" strike="noStrike">
                <a:solidFill>
                  <a:srgbClr val="323A3E"/>
                </a:solidFill>
                <a:latin typeface="Lato"/>
                <a:ea typeface="Lato"/>
                <a:cs typeface="Lato"/>
                <a:sym typeface="Lato"/>
              </a:rPr>
              <a:t>Esta equação é útil como descrição breve e precisa de predizer a safra, em kg ha-¹  para qualquer quantidade de nitrogênio, também em kg ha-¹, aplicada.</a:t>
            </a:r>
            <a:endParaRPr b="0" sz="1600" strike="noStrike">
              <a:solidFill>
                <a:srgbClr val="323A3E"/>
              </a:solidFill>
              <a:latin typeface="Lato"/>
              <a:ea typeface="Lato"/>
              <a:cs typeface="Lato"/>
              <a:sym typeface="Lato"/>
            </a:endParaRPr>
          </a:p>
          <a:p>
            <a:pPr indent="-137160" lvl="0" marL="1371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600" strike="noStrike">
              <a:solidFill>
                <a:srgbClr val="323A3E"/>
              </a:solidFill>
              <a:latin typeface="Lato"/>
              <a:ea typeface="Lato"/>
              <a:cs typeface="Lato"/>
              <a:sym typeface="Lato"/>
            </a:endParaRPr>
          </a:p>
          <a:p>
            <a:pPr indent="-137160" lvl="0" marL="1371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b="0" lang="en" sz="1600" strike="noStrike">
                <a:solidFill>
                  <a:srgbClr val="323A3E"/>
                </a:solidFill>
                <a:latin typeface="Lato"/>
                <a:ea typeface="Lato"/>
                <a:cs typeface="Lato"/>
                <a:sym typeface="Lato"/>
              </a:rPr>
              <a:t>Observar que:</a:t>
            </a:r>
            <a:endParaRPr b="0" sz="1600" strike="noStrike">
              <a:solidFill>
                <a:srgbClr val="323A3E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1427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23A3E"/>
              </a:buClr>
              <a:buSzPts val="1300"/>
              <a:buChar char="●"/>
            </a:pPr>
            <a:r>
              <a:rPr b="0" lang="en" sz="1600" strike="noStrike">
                <a:solidFill>
                  <a:srgbClr val="323A3E"/>
                </a:solidFill>
                <a:latin typeface="Lato"/>
                <a:ea typeface="Lato"/>
                <a:cs typeface="Lato"/>
                <a:sym typeface="Lato"/>
              </a:rPr>
              <a:t>Se nenhum nitrogênio for aplicado à cultura, a safra estimada será de 142,86 kg.</a:t>
            </a:r>
            <a:endParaRPr b="0" sz="1600" strike="noStrike">
              <a:solidFill>
                <a:srgbClr val="323A3E"/>
              </a:solidFill>
              <a:latin typeface="Lato"/>
              <a:ea typeface="Lato"/>
              <a:cs typeface="Lato"/>
              <a:sym typeface="Lato"/>
            </a:endParaRPr>
          </a:p>
          <a:p>
            <a:pPr indent="-203200" lvl="0" marL="2857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300"/>
              <a:buNone/>
            </a:pPr>
            <a:r>
              <a:t/>
            </a:r>
            <a:endParaRPr b="0" sz="1600" strike="noStrike">
              <a:solidFill>
                <a:srgbClr val="323A3E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1427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23A3E"/>
              </a:buClr>
              <a:buSzPts val="1300"/>
              <a:buChar char="●"/>
            </a:pPr>
            <a:r>
              <a:rPr b="0" lang="en" sz="1600" strike="noStrike">
                <a:solidFill>
                  <a:srgbClr val="323A3E"/>
                </a:solidFill>
                <a:latin typeface="Lato"/>
                <a:ea typeface="Lato"/>
                <a:cs typeface="Lato"/>
                <a:sym typeface="Lato"/>
              </a:rPr>
              <a:t>Esta safra se deve a absorção pela cultura do N disponível no solo, possivelmente associado ao ciclo orgânico.</a:t>
            </a:r>
            <a:endParaRPr b="0" sz="1600" strike="noStrike">
              <a:solidFill>
                <a:srgbClr val="323A3E"/>
              </a:solidFill>
              <a:latin typeface="Lato"/>
              <a:ea typeface="Lato"/>
              <a:cs typeface="Lato"/>
              <a:sym typeface="Lato"/>
            </a:endParaRPr>
          </a:p>
          <a:p>
            <a:pPr indent="-203200" lvl="0" marL="2857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300"/>
              <a:buNone/>
            </a:pPr>
            <a:r>
              <a:t/>
            </a:r>
            <a:endParaRPr b="0" sz="1600" strike="noStrike">
              <a:solidFill>
                <a:srgbClr val="323A3E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1427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23A3E"/>
              </a:buClr>
              <a:buSzPts val="1300"/>
              <a:buChar char="●"/>
            </a:pPr>
            <a:r>
              <a:rPr b="0" lang="en" sz="1600" strike="noStrike">
                <a:solidFill>
                  <a:srgbClr val="323A3E"/>
                </a:solidFill>
                <a:latin typeface="Lato"/>
                <a:ea typeface="Lato"/>
                <a:cs typeface="Lato"/>
                <a:sym typeface="Lato"/>
              </a:rPr>
              <a:t>No intervalo das doses aplicadas (10 a 70 kg), considerando-se um hectare,para cada kg de nitrogênio aplicado, a cultura responde com 95 kg de grãos.</a:t>
            </a:r>
            <a:endParaRPr b="0" sz="1600" strike="noStrike">
              <a:solidFill>
                <a:srgbClr val="323A3E"/>
              </a:solidFill>
              <a:latin typeface="Lato"/>
              <a:ea typeface="Lato"/>
              <a:cs typeface="Lato"/>
              <a:sym typeface="Lato"/>
            </a:endParaRPr>
          </a:p>
          <a:p>
            <a:pPr indent="-54610" lvl="0" marL="13716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323A3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2" name="Google Shape;642;p52"/>
          <p:cNvSpPr/>
          <p:nvPr/>
        </p:nvSpPr>
        <p:spPr>
          <a:xfrm>
            <a:off x="0" y="2293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3" name="Google Shape;643;p52"/>
          <p:cNvSpPr txBox="1"/>
          <p:nvPr/>
        </p:nvSpPr>
        <p:spPr>
          <a:xfrm>
            <a:off x="-103459" y="-63700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Regressão Linear Simples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3"/>
          <p:cNvSpPr/>
          <p:nvPr/>
        </p:nvSpPr>
        <p:spPr>
          <a:xfrm>
            <a:off x="289931" y="475129"/>
            <a:ext cx="7688400" cy="21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Schoolbook"/>
              <a:buNone/>
            </a:pPr>
            <a:r>
              <a:t/>
            </a:r>
            <a:endParaRPr sz="2000">
              <a:solidFill>
                <a:srgbClr val="335B7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335B74"/>
              </a:buClr>
              <a:buSzPts val="2000"/>
              <a:buFont typeface="Lato"/>
              <a:buNone/>
            </a:pPr>
            <a:r>
              <a:rPr b="1" lang="en" sz="2000">
                <a:solidFill>
                  <a:srgbClr val="335B74"/>
                </a:solidFill>
                <a:latin typeface="Lato"/>
                <a:ea typeface="Lato"/>
                <a:cs typeface="Lato"/>
                <a:sym typeface="Lato"/>
              </a:rPr>
              <a:t>FARIA, José Cláudio. Notas de aulas expandidas – Ilhéus, UESC/DCET, 10 ed. 2009.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Schoolbook"/>
              <a:buNone/>
            </a:pPr>
            <a:r>
              <a:t/>
            </a:r>
            <a:endParaRPr b="1" sz="2000">
              <a:solidFill>
                <a:srgbClr val="335B7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strike="noStrike">
                <a:solidFill>
                  <a:srgbClr val="335B74"/>
                </a:solidFill>
                <a:latin typeface="Lato"/>
                <a:ea typeface="Lato"/>
                <a:cs typeface="Lato"/>
                <a:sym typeface="Lato"/>
              </a:rPr>
              <a:t>LARSON, Ron; FARBER, Betsy. Estatística Aplicada 4ª Edição – São Paulo.</a:t>
            </a:r>
            <a:endParaRPr b="0" sz="2000" strike="noStrike">
              <a:solidFill>
                <a:srgbClr val="335B7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Schoolbook"/>
              <a:buNone/>
            </a:pPr>
            <a:r>
              <a:t/>
            </a:r>
            <a:endParaRPr b="1" sz="2000">
              <a:solidFill>
                <a:srgbClr val="335B7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Schoolbook"/>
              <a:buNone/>
            </a:pPr>
            <a:r>
              <a:t/>
            </a:r>
            <a:endParaRPr b="1" sz="2000">
              <a:solidFill>
                <a:srgbClr val="335B7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Schoolbook"/>
              <a:buNone/>
            </a:pPr>
            <a:r>
              <a:t/>
            </a:r>
            <a:endParaRPr b="1" sz="2000">
              <a:solidFill>
                <a:srgbClr val="335B7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9" name="Google Shape;649;p53"/>
          <p:cNvSpPr/>
          <p:nvPr/>
        </p:nvSpPr>
        <p:spPr>
          <a:xfrm>
            <a:off x="0" y="2293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50" name="Google Shape;650;p53"/>
          <p:cNvSpPr txBox="1"/>
          <p:nvPr/>
        </p:nvSpPr>
        <p:spPr>
          <a:xfrm>
            <a:off x="-92084" y="77494"/>
            <a:ext cx="2040675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Referências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3" name="Google Shape;163;p6"/>
          <p:cNvSpPr txBox="1"/>
          <p:nvPr>
            <p:ph type="title"/>
          </p:nvPr>
        </p:nvSpPr>
        <p:spPr>
          <a:xfrm>
            <a:off x="0" y="62345"/>
            <a:ext cx="1856509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entury Schoolbook"/>
              <a:buNone/>
            </a:pPr>
            <a:r>
              <a:rPr lang="en" sz="1800">
                <a:solidFill>
                  <a:schemeClr val="lt1"/>
                </a:solidFill>
              </a:rPr>
              <a:t>Covariância</a:t>
            </a:r>
            <a:endParaRPr/>
          </a:p>
        </p:txBody>
      </p:sp>
      <p:sp>
        <p:nvSpPr>
          <p:cNvPr id="164" name="Google Shape;164;p6"/>
          <p:cNvSpPr txBox="1"/>
          <p:nvPr>
            <p:ph idx="1" type="body"/>
          </p:nvPr>
        </p:nvSpPr>
        <p:spPr>
          <a:xfrm>
            <a:off x="182196" y="790402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O termo </a:t>
            </a:r>
            <a:r>
              <a:rPr lang="en">
                <a:solidFill>
                  <a:schemeClr val="accent3"/>
                </a:solidFill>
              </a:rPr>
              <a:t>Covariância </a:t>
            </a:r>
            <a:r>
              <a:rPr lang="en"/>
              <a:t>no ramo da probabilidade e estatística está relacionado à medida da variabilidade conjunta entre duas variáveis aleatórias. Pelas regras da mesma se as variáveis apresentam um comportamento semelhante, ou seja, se a maioria dos maiores valores de uma variável correspondem com a maioria dos maiores valores da segunda, e o mesmo acontece para os menores valores, a </a:t>
            </a:r>
            <a:r>
              <a:rPr lang="en">
                <a:solidFill>
                  <a:schemeClr val="accent3"/>
                </a:solidFill>
              </a:rPr>
              <a:t>covariância é positiva</a:t>
            </a:r>
            <a:r>
              <a:rPr lang="en"/>
              <a:t>.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rPr lang="en"/>
              <a:t>Caso aconteça o comportamento contrário, ou seja os maiores valores de uma variável corresponderem ao menores valores da segunda e vice-versa temos uma </a:t>
            </a:r>
            <a:r>
              <a:rPr lang="en">
                <a:solidFill>
                  <a:schemeClr val="accent3"/>
                </a:solidFill>
              </a:rPr>
              <a:t>covariância negativa</a:t>
            </a:r>
            <a:r>
              <a:rPr lang="en"/>
              <a:t>.</a:t>
            </a:r>
            <a:endParaRPr/>
          </a:p>
        </p:txBody>
      </p:sp>
      <p:sp>
        <p:nvSpPr>
          <p:cNvPr id="165" name="Google Shape;165;p6"/>
          <p:cNvSpPr txBox="1"/>
          <p:nvPr>
            <p:ph idx="4294967295" type="title"/>
          </p:nvPr>
        </p:nvSpPr>
        <p:spPr>
          <a:xfrm>
            <a:off x="2142613" y="-2"/>
            <a:ext cx="7689850" cy="534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entury Schoolbook"/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66" name="Google Shape;166;p6"/>
          <p:cNvSpPr txBox="1"/>
          <p:nvPr/>
        </p:nvSpPr>
        <p:spPr>
          <a:xfrm>
            <a:off x="237614" y="3051502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</a:pPr>
            <a:r>
              <a:rPr lang="en" sz="15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 sinal da covariância, portanto, vai mostrar a tendência na </a:t>
            </a:r>
            <a:r>
              <a:rPr lang="en" sz="1500">
                <a:solidFill>
                  <a:schemeClr val="accent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relação linear</a:t>
            </a:r>
            <a:r>
              <a:rPr lang="en" sz="15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entre as variáveis. 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</a:pPr>
            <a:r>
              <a:rPr lang="en" sz="15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magnitude da covariância não é simples de se interpretar pois não é normalizada e, consequentemente, depende da magnitude das variáveis. Entretanto a versão normalizada da covariância, o </a:t>
            </a:r>
            <a:r>
              <a:rPr lang="en" sz="1500">
                <a:solidFill>
                  <a:schemeClr val="accent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coeficiente de correlação</a:t>
            </a:r>
            <a:r>
              <a:rPr lang="en" sz="15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mostra a força da relação linear pela sua magnitude.</a:t>
            </a:r>
            <a:endParaRPr sz="15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title"/>
          </p:nvPr>
        </p:nvSpPr>
        <p:spPr>
          <a:xfrm>
            <a:off x="2017923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i="0" lang="en" sz="3300" u="none" cap="none" strike="noStrike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Definição</a:t>
            </a:r>
            <a:endParaRPr/>
          </a:p>
        </p:txBody>
      </p:sp>
      <p:sp>
        <p:nvSpPr>
          <p:cNvPr id="172" name="Google Shape;172;p7"/>
          <p:cNvSpPr txBox="1"/>
          <p:nvPr>
            <p:ph idx="1" type="body"/>
          </p:nvPr>
        </p:nvSpPr>
        <p:spPr>
          <a:xfrm>
            <a:off x="189123" y="762693"/>
            <a:ext cx="7688700" cy="33798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A covariância entre duas variáveis reais aleatórias, </a:t>
            </a:r>
            <a:r>
              <a:rPr lang="en">
                <a:solidFill>
                  <a:srgbClr val="76CEEF"/>
                </a:solidFill>
              </a:rPr>
              <a:t>X</a:t>
            </a:r>
            <a:r>
              <a:rPr lang="en"/>
              <a:t> e </a:t>
            </a:r>
            <a:r>
              <a:rPr lang="en">
                <a:solidFill>
                  <a:srgbClr val="76CEEF"/>
                </a:solidFill>
              </a:rPr>
              <a:t>Y</a:t>
            </a:r>
            <a:r>
              <a:rPr lang="en"/>
              <a:t>, distribuídas em conjunto e com variância finita é definida como o produto esperado dos seus desvios a partir dos seus valores individuais esperados</a:t>
            </a:r>
            <a:r>
              <a:rPr lang="en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rgbClr val="335B74"/>
                </a:solidFill>
                <a:latin typeface="Arial"/>
                <a:ea typeface="Arial"/>
                <a:cs typeface="Arial"/>
                <a:sym typeface="Arial"/>
              </a:rPr>
              <a:t>cov(X,Y) = E[(X - E[X])(Y - E[Y])]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>
              <a:solidFill>
                <a:srgbClr val="335B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rPr lang="en"/>
              <a:t>Onde </a:t>
            </a:r>
            <a:r>
              <a:rPr lang="en">
                <a:solidFill>
                  <a:srgbClr val="76CEEF"/>
                </a:solidFill>
              </a:rPr>
              <a:t>E[X]</a:t>
            </a:r>
            <a:r>
              <a:rPr lang="en"/>
              <a:t> é o valor esperado de </a:t>
            </a:r>
            <a:r>
              <a:rPr lang="en">
                <a:solidFill>
                  <a:srgbClr val="76CEEF"/>
                </a:solidFill>
              </a:rPr>
              <a:t>X</a:t>
            </a:r>
            <a:r>
              <a:rPr lang="en"/>
              <a:t>, também conhecido como média de </a:t>
            </a:r>
            <a:r>
              <a:rPr lang="en">
                <a:solidFill>
                  <a:srgbClr val="76CEEF"/>
                </a:solidFill>
              </a:rPr>
              <a:t>X</a:t>
            </a:r>
            <a:r>
              <a:rPr lang="en"/>
              <a:t>. Usando a propriedade de linearidade de expectativas podemos simplificar a fórmula para que a mesma seja o valor esperado do produto de </a:t>
            </a:r>
            <a:r>
              <a:rPr lang="en">
                <a:solidFill>
                  <a:srgbClr val="76CEEF"/>
                </a:solidFill>
              </a:rPr>
              <a:t>X</a:t>
            </a:r>
            <a:r>
              <a:rPr lang="en"/>
              <a:t> e </a:t>
            </a:r>
            <a:r>
              <a:rPr lang="en">
                <a:solidFill>
                  <a:srgbClr val="76CEEF"/>
                </a:solidFill>
              </a:rPr>
              <a:t>Y</a:t>
            </a:r>
            <a:r>
              <a:rPr lang="en"/>
              <a:t> menos o produto do valor esperado de </a:t>
            </a:r>
            <a:r>
              <a:rPr lang="en">
                <a:solidFill>
                  <a:srgbClr val="76CEEF"/>
                </a:solidFill>
              </a:rPr>
              <a:t>X</a:t>
            </a:r>
            <a:r>
              <a:rPr lang="en"/>
              <a:t> e de </a:t>
            </a:r>
            <a:r>
              <a:rPr lang="en">
                <a:solidFill>
                  <a:srgbClr val="76CEEF"/>
                </a:solidFill>
              </a:rPr>
              <a:t>Y</a:t>
            </a:r>
            <a:r>
              <a:rPr lang="en"/>
              <a:t>, ficando assim: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rgbClr val="335B74"/>
                </a:solidFill>
                <a:latin typeface="Arial"/>
                <a:ea typeface="Arial"/>
                <a:cs typeface="Arial"/>
                <a:sym typeface="Arial"/>
              </a:rPr>
              <a:t>cov(X, Y) = E[XY] - E[X] E[Y]</a:t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0" y="62345"/>
            <a:ext cx="1856509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Covariância</a:t>
            </a:r>
            <a:endParaRPr/>
          </a:p>
        </p:txBody>
      </p:sp>
      <p:pic>
        <p:nvPicPr>
          <p:cNvPr descr="Gráfico&#10;&#10;Descrição gerada automaticamente" id="175" name="Google Shape;1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124" y="3435633"/>
            <a:ext cx="1996849" cy="149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>
            <p:ph idx="1" type="body"/>
          </p:nvPr>
        </p:nvSpPr>
        <p:spPr>
          <a:xfrm>
            <a:off x="299124" y="804256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Variáveis aleatórias as quais a covariância é zero são chamadas de </a:t>
            </a:r>
            <a:r>
              <a:rPr lang="en">
                <a:solidFill>
                  <a:schemeClr val="accent3"/>
                </a:solidFill>
              </a:rPr>
              <a:t>variáveis não correlacionadas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rPr lang="en"/>
              <a:t>As unidades de medida de uma covariância </a:t>
            </a:r>
            <a:r>
              <a:rPr lang="en">
                <a:solidFill>
                  <a:srgbClr val="27CED7"/>
                </a:solidFill>
              </a:rPr>
              <a:t>cov(X, Y) </a:t>
            </a:r>
            <a:r>
              <a:rPr lang="en"/>
              <a:t>são as de </a:t>
            </a:r>
            <a:r>
              <a:rPr lang="en">
                <a:solidFill>
                  <a:srgbClr val="27CED7"/>
                </a:solidFill>
              </a:rPr>
              <a:t>X</a:t>
            </a:r>
            <a:r>
              <a:rPr lang="en"/>
              <a:t> vezes as de </a:t>
            </a:r>
            <a:r>
              <a:rPr lang="en">
                <a:solidFill>
                  <a:srgbClr val="27CED7"/>
                </a:solidFill>
              </a:rPr>
              <a:t>Y</a:t>
            </a:r>
            <a:r>
              <a:rPr lang="en"/>
              <a:t>. Em contra-partida, coeficientes de correlação, os quais dependem da covariância são medidas  adimensionais  de associação linear.</a:t>
            </a:r>
            <a:endParaRPr/>
          </a:p>
        </p:txBody>
      </p:sp>
      <p:sp>
        <p:nvSpPr>
          <p:cNvPr id="181" name="Google Shape;181;p8"/>
          <p:cNvSpPr txBox="1"/>
          <p:nvPr>
            <p:ph type="title"/>
          </p:nvPr>
        </p:nvSpPr>
        <p:spPr>
          <a:xfrm>
            <a:off x="2017923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b="1" i="0" lang="en" sz="3300" u="none" cap="none" strike="noStrike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Definição</a:t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0" y="62345"/>
            <a:ext cx="1856509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Covariância</a:t>
            </a:r>
            <a:endParaRPr/>
          </a:p>
        </p:txBody>
      </p:sp>
      <p:pic>
        <p:nvPicPr>
          <p:cNvPr descr="Uma imagem contendo Aplicativo&#10;&#10;Descrição gerada automaticamente"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6625" y="2473036"/>
            <a:ext cx="3533703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idx="1" type="body"/>
          </p:nvPr>
        </p:nvSpPr>
        <p:spPr>
          <a:xfrm>
            <a:off x="230687" y="852748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Quando trabalhamos com </a:t>
            </a:r>
            <a:r>
              <a:rPr b="1" lang="en">
                <a:solidFill>
                  <a:srgbClr val="27CED7"/>
                </a:solidFill>
              </a:rPr>
              <a:t>variáveis discretas</a:t>
            </a:r>
            <a:r>
              <a:rPr lang="en"/>
              <a:t>, ou seja variáveis que entre um valor e outro não existe valor </a:t>
            </a:r>
            <a:r>
              <a:rPr lang="en">
                <a:solidFill>
                  <a:srgbClr val="595959"/>
                </a:solidFill>
              </a:rPr>
              <a:t>intermediário (i.e., pontos), utilizamos </a:t>
            </a:r>
            <a:r>
              <a:rPr lang="en"/>
              <a:t>a seguinte fórmula: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rgbClr val="335B74"/>
                </a:solidFill>
                <a:latin typeface="Arial"/>
                <a:ea typeface="Arial"/>
                <a:cs typeface="Arial"/>
                <a:sym typeface="Arial"/>
              </a:rPr>
              <a:t>cov(X, Y) = ∑</a:t>
            </a:r>
            <a:r>
              <a:rPr b="1" baseline="-25000" lang="en" sz="2000">
                <a:solidFill>
                  <a:srgbClr val="335B74"/>
                </a:solidFill>
                <a:latin typeface="Arial"/>
                <a:ea typeface="Arial"/>
                <a:cs typeface="Arial"/>
                <a:sym typeface="Arial"/>
              </a:rPr>
              <a:t>🇽 </a:t>
            </a:r>
            <a:r>
              <a:rPr b="1" lang="en" sz="2000">
                <a:solidFill>
                  <a:srgbClr val="335B74"/>
                </a:solidFill>
                <a:latin typeface="Arial"/>
                <a:ea typeface="Arial"/>
                <a:cs typeface="Arial"/>
                <a:sym typeface="Arial"/>
              </a:rPr>
              <a:t>∑</a:t>
            </a:r>
            <a:r>
              <a:rPr b="1" baseline="-25000" lang="en" sz="2000">
                <a:solidFill>
                  <a:srgbClr val="335B74"/>
                </a:solidFill>
                <a:latin typeface="Arial"/>
                <a:ea typeface="Arial"/>
                <a:cs typeface="Arial"/>
                <a:sym typeface="Arial"/>
              </a:rPr>
              <a:t>🇾</a:t>
            </a:r>
            <a:r>
              <a:rPr b="1" lang="en" sz="2000">
                <a:solidFill>
                  <a:srgbClr val="335B74"/>
                </a:solidFill>
                <a:latin typeface="Arial"/>
                <a:ea typeface="Arial"/>
                <a:cs typeface="Arial"/>
                <a:sym typeface="Arial"/>
              </a:rPr>
              <a:t> (X – E(X))(Y – E(Y))p(x,y)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000">
              <a:solidFill>
                <a:srgbClr val="335B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SzPts val="1300"/>
              <a:buNone/>
            </a:pPr>
            <a:r>
              <a:rPr b="0" i="0"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 covariância padronizada, chama-se </a:t>
            </a:r>
            <a:r>
              <a:rPr b="1" i="0" lang="en">
                <a:solidFill>
                  <a:srgbClr val="27CED7"/>
                </a:solidFill>
                <a:latin typeface="Lato"/>
                <a:ea typeface="Lato"/>
                <a:cs typeface="Lato"/>
                <a:sym typeface="Lato"/>
              </a:rPr>
              <a:t>coeficiente de correlação </a:t>
            </a:r>
            <a:r>
              <a:rPr b="0" i="0"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entre X e Y, o qual denotaremos por </a:t>
            </a:r>
            <a:r>
              <a:rPr b="1" i="0" lang="en">
                <a:solidFill>
                  <a:srgbClr val="27CED7"/>
                </a:solidFill>
                <a:latin typeface="Lato"/>
                <a:ea typeface="Lato"/>
                <a:cs typeface="Lato"/>
                <a:sym typeface="Lato"/>
              </a:rPr>
              <a:t>p(x,y)</a:t>
            </a:r>
            <a:r>
              <a:rPr b="0" i="0"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90" name="Google Shape;190;p9"/>
          <p:cNvSpPr txBox="1"/>
          <p:nvPr>
            <p:ph type="title"/>
          </p:nvPr>
        </p:nvSpPr>
        <p:spPr>
          <a:xfrm>
            <a:off x="2017923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300"/>
              <a:buFont typeface="Century Schoolbook"/>
              <a:buNone/>
            </a:pPr>
            <a:r>
              <a:rPr lang="en" sz="3300">
                <a:solidFill>
                  <a:srgbClr val="1CADE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Desdobramentos</a:t>
            </a:r>
            <a:endParaRPr b="1" i="0" sz="3300" u="none" cap="none" strike="noStrike">
              <a:solidFill>
                <a:srgbClr val="1CADE4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0" y="-1"/>
            <a:ext cx="1856509" cy="534987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0" y="62345"/>
            <a:ext cx="1856509" cy="534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Schoolbook"/>
              <a:buNone/>
            </a:pPr>
            <a:r>
              <a:rPr b="1" lang="en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Covariância</a:t>
            </a:r>
            <a:endParaRPr/>
          </a:p>
        </p:txBody>
      </p:sp>
      <p:sp>
        <p:nvSpPr>
          <p:cNvPr id="193" name="Google Shape;193;p9"/>
          <p:cNvSpPr txBox="1"/>
          <p:nvPr/>
        </p:nvSpPr>
        <p:spPr>
          <a:xfrm>
            <a:off x="230687" y="293093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Quando porém as variáveis trabalhadas forem contínuas, ou seja, quando entre dois valores (X</a:t>
            </a:r>
            <a:r>
              <a:rPr baseline="-25000"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e X</a:t>
            </a:r>
            <a:r>
              <a:rPr baseline="-25000"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) existirem infinitos valores intermediários (i.e., intervalos), não podemos mais utilizar a fórmula anterior pois agora precisamos de um método capaz de nos dar o resultado de toda uma região, de todo um intervalo, e para isso nós utilizamos integrais definidas como já visto em Cálculo 2:</a:t>
            </a:r>
            <a:endParaRPr sz="15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1519634" y="4184765"/>
            <a:ext cx="5664948" cy="824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ibir">
  <a:themeElements>
    <a:clrScheme name="Azul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xibir">
  <a:themeElements>
    <a:clrScheme name="Azul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