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Micev" initials="IM" lastIdx="13" clrIdx="0">
    <p:extLst>
      <p:ext uri="{19B8F6BF-5375-455C-9EA6-DF929625EA0E}">
        <p15:presenceInfo xmlns:p15="http://schemas.microsoft.com/office/powerpoint/2012/main" userId="S-1-5-21-824639158-3175646058-4171138280-24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statements-expressions-operators/overloadable-operato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comparable?view=netframework-4.7.2" TargetMode="External"/><Relationship Id="rId2" Type="http://schemas.openxmlformats.org/officeDocument/2006/relationships/hyperlink" Target="https://docs.microsoft.com/en-us/dotnet/api/system.icomparable.compareto?view=netframework-4.7.2#System_IComparable_CompareTo_System_Object_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api/system.collections.arraylist.sort?view=netframework-4.7.2" TargetMode="External"/><Relationship Id="rId4" Type="http://schemas.openxmlformats.org/officeDocument/2006/relationships/hyperlink" Target="https://docs.microsoft.com/en-us/dotnet/api/system.array.sort?view=netframework-4.7.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847164"/>
            <a:ext cx="8915399" cy="2262781"/>
          </a:xfrm>
        </p:spPr>
        <p:txBody>
          <a:bodyPr/>
          <a:lstStyle/>
          <a:p>
            <a:r>
              <a:rPr lang="en-US" dirty="0" smtClean="0"/>
              <a:t>C# Advanced – Class 9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89213" y="4746899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Trainer:	igormicev@gmail.com</a:t>
            </a:r>
          </a:p>
          <a:p>
            <a:r>
              <a:rPr lang="en-US" b="1" dirty="0" smtClean="0"/>
              <a:t>Assistant: panovski.martin93@gmail.com</a:t>
            </a:r>
            <a:endParaRPr lang="en-US" dirty="0"/>
          </a:p>
        </p:txBody>
      </p:sp>
      <p:pic>
        <p:nvPicPr>
          <p:cNvPr id="6" name="Picture 2" descr="http://www.sedc.mk/wp-content/uploads/2016/05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5873182"/>
            <a:ext cx="265747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80148" y="6073232"/>
            <a:ext cx="789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Code academy @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Skopje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8648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690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8577"/>
            <a:ext cx="8915400" cy="4232645"/>
          </a:xfrm>
        </p:spPr>
        <p:txBody>
          <a:bodyPr>
            <a:normAutofit/>
          </a:bodyPr>
          <a:lstStyle/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Overloading operators </a:t>
            </a:r>
          </a:p>
          <a:p>
            <a:pPr lvl="1"/>
            <a:r>
              <a:rPr lang="en-US" dirty="0" smtClean="0"/>
              <a:t>Miscellaneous operators </a:t>
            </a:r>
          </a:p>
          <a:p>
            <a:r>
              <a:rPr lang="en-US" dirty="0" smtClean="0"/>
              <a:t>Generics – Part2</a:t>
            </a:r>
          </a:p>
          <a:p>
            <a:pPr lvl="2"/>
            <a:r>
              <a:rPr lang="en-US" dirty="0" smtClean="0"/>
              <a:t>Implementing </a:t>
            </a:r>
            <a:r>
              <a:rPr lang="en-US" dirty="0" err="1" smtClean="0"/>
              <a:t>IComparer</a:t>
            </a:r>
            <a:r>
              <a:rPr lang="en-US" dirty="0" smtClean="0"/>
              <a:t>&lt;T&gt; for a class </a:t>
            </a:r>
          </a:p>
          <a:p>
            <a:pPr lvl="2"/>
            <a:r>
              <a:rPr lang="en-US" dirty="0" smtClean="0"/>
              <a:t>Implementing </a:t>
            </a:r>
            <a:r>
              <a:rPr lang="en-US" dirty="0" err="1" smtClean="0"/>
              <a:t>IComparable</a:t>
            </a:r>
            <a:r>
              <a:rPr lang="en-US" dirty="0" smtClean="0"/>
              <a:t>&lt;T&gt; for a class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1513"/>
          </a:xfrm>
        </p:spPr>
        <p:txBody>
          <a:bodyPr/>
          <a:lstStyle/>
          <a:p>
            <a:r>
              <a:rPr lang="en-US" dirty="0" smtClean="0"/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4297"/>
            <a:ext cx="8915400" cy="4186925"/>
          </a:xfrm>
        </p:spPr>
        <p:txBody>
          <a:bodyPr/>
          <a:lstStyle/>
          <a:p>
            <a:r>
              <a:rPr lang="en-US" dirty="0"/>
              <a:t>C# allows user-defined types to overload operators by defining static member functions using the </a:t>
            </a:r>
            <a:r>
              <a:rPr lang="en-US" b="1" dirty="0"/>
              <a:t>operator </a:t>
            </a:r>
            <a:r>
              <a:rPr lang="en-US" dirty="0"/>
              <a:t>keyword.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+, -, !, ~, ++, --, /, % can be overloaded</a:t>
            </a:r>
          </a:p>
          <a:p>
            <a:pPr lvl="1"/>
            <a:r>
              <a:rPr lang="en-US" dirty="0"/>
              <a:t>+=, -=, *=, /=, %=, &amp;=, |=, ^=, &lt;&lt;=, &gt;&gt;= cannot be overloaded</a:t>
            </a:r>
          </a:p>
          <a:p>
            <a:r>
              <a:rPr lang="en-US" dirty="0"/>
              <a:t>Full list of </a:t>
            </a:r>
            <a:r>
              <a:rPr lang="en-US" dirty="0" err="1"/>
              <a:t>overloadable</a:t>
            </a:r>
            <a:r>
              <a:rPr lang="en-US" dirty="0"/>
              <a:t> and non-</a:t>
            </a:r>
            <a:r>
              <a:rPr lang="en-US" dirty="0" err="1"/>
              <a:t>overloadable</a:t>
            </a:r>
            <a:r>
              <a:rPr lang="en-US" dirty="0"/>
              <a:t> operators - </a:t>
            </a:r>
            <a:r>
              <a:rPr lang="en-US" dirty="0">
                <a:hlinkClick r:id="rId2"/>
              </a:rPr>
              <a:t>https://docs.microsoft.com/en-us/dotnet/csharp/programming-guide/statements-expressions-operators/overloadable-operators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7970"/>
          </a:xfrm>
        </p:spPr>
        <p:txBody>
          <a:bodyPr/>
          <a:lstStyle/>
          <a:p>
            <a:r>
              <a:rPr lang="en-US" dirty="0" smtClean="0"/>
              <a:t>Basic operators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2080"/>
            <a:ext cx="8915400" cy="4509142"/>
          </a:xfrm>
        </p:spPr>
        <p:txBody>
          <a:bodyPr/>
          <a:lstStyle/>
          <a:p>
            <a:r>
              <a:rPr lang="en-US" dirty="0" smtClean="0"/>
              <a:t>Demo: </a:t>
            </a:r>
          </a:p>
          <a:p>
            <a:pPr lvl="1"/>
            <a:r>
              <a:rPr lang="en-US" dirty="0" smtClean="0"/>
              <a:t>+, -, *, /, %, ++,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4724"/>
          </a:xfrm>
        </p:spPr>
        <p:txBody>
          <a:bodyPr/>
          <a:lstStyle/>
          <a:p>
            <a:r>
              <a:rPr lang="en-US" dirty="0" smtClean="0"/>
              <a:t>Relational operators </a:t>
            </a:r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834"/>
            <a:ext cx="8915400" cy="4352388"/>
          </a:xfrm>
        </p:spPr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</a:t>
            </a:r>
          </a:p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must be </a:t>
            </a:r>
            <a:r>
              <a:rPr lang="en-US" dirty="0" smtClean="0"/>
              <a:t>implemented:</a:t>
            </a:r>
            <a:endParaRPr lang="en-US" dirty="0" smtClean="0"/>
          </a:p>
          <a:p>
            <a:pPr lvl="1"/>
            <a:r>
              <a:rPr lang="en-US" dirty="0" smtClean="0"/>
              <a:t>==, </a:t>
            </a:r>
            <a:r>
              <a:rPr lang="en-US" dirty="0" smtClean="0"/>
              <a:t>!= </a:t>
            </a:r>
          </a:p>
          <a:p>
            <a:pPr lvl="1"/>
            <a:r>
              <a:rPr lang="en-US" dirty="0" smtClean="0"/>
              <a:t>&gt;, </a:t>
            </a:r>
            <a:r>
              <a:rPr lang="en-US" dirty="0" smtClean="0"/>
              <a:t>&lt;</a:t>
            </a:r>
          </a:p>
          <a:p>
            <a:pPr lvl="1"/>
            <a:r>
              <a:rPr lang="en-US" dirty="0" smtClean="0"/>
              <a:t>&gt;=, &lt;=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3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bitwise operators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0423"/>
            <a:ext cx="8915400" cy="4160799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&amp; (bitwise AND)</a:t>
            </a:r>
            <a:endParaRPr lang="en-US" dirty="0" smtClean="0"/>
          </a:p>
          <a:p>
            <a:pPr lvl="1"/>
            <a:r>
              <a:rPr lang="en-US" dirty="0"/>
              <a:t>| (bitwise </a:t>
            </a:r>
            <a:r>
              <a:rPr lang="en-US" dirty="0" smtClean="0"/>
              <a:t>OR)</a:t>
            </a:r>
            <a:endParaRPr lang="en-US" dirty="0" smtClean="0"/>
          </a:p>
          <a:p>
            <a:pPr lvl="1"/>
            <a:r>
              <a:rPr lang="en-US" dirty="0"/>
              <a:t>^ (bitwise </a:t>
            </a:r>
            <a:r>
              <a:rPr lang="en-US" dirty="0" smtClean="0"/>
              <a:t>XOR)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1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2141"/>
          </a:xfrm>
        </p:spPr>
        <p:txBody>
          <a:bodyPr/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9131"/>
            <a:ext cx="8915400" cy="4152091"/>
          </a:xfrm>
        </p:spPr>
        <p:txBody>
          <a:bodyPr/>
          <a:lstStyle/>
          <a:p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izeof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endParaRPr lang="en-US" dirty="0" smtClean="0"/>
          </a:p>
          <a:p>
            <a:pPr lvl="1"/>
            <a:r>
              <a:rPr lang="en-US" dirty="0" err="1" smtClean="0"/>
              <a:t>nameof</a:t>
            </a:r>
            <a:endParaRPr lang="en-US" dirty="0" smtClean="0"/>
          </a:p>
          <a:p>
            <a:pPr lvl="1"/>
            <a:r>
              <a:rPr lang="en-US" dirty="0" smtClean="0"/>
              <a:t>“Exclusive OR” operator</a:t>
            </a:r>
          </a:p>
          <a:p>
            <a:pPr lvl="1"/>
            <a:r>
              <a:rPr lang="en-US" dirty="0" smtClean="0"/>
              <a:t>“Null-coalesce” operator</a:t>
            </a:r>
          </a:p>
          <a:p>
            <a:pPr lvl="1"/>
            <a:r>
              <a:rPr lang="en-US" dirty="0" smtClean="0"/>
              <a:t>“Bit-shifting” operators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8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26016"/>
          </a:xfrm>
        </p:spPr>
        <p:txBody>
          <a:bodyPr/>
          <a:lstStyle/>
          <a:p>
            <a:r>
              <a:rPr lang="en-US" dirty="0" smtClean="0"/>
              <a:t>Already passed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0126"/>
            <a:ext cx="8915400" cy="4361096"/>
          </a:xfrm>
        </p:spPr>
        <p:txBody>
          <a:bodyPr/>
          <a:lstStyle/>
          <a:p>
            <a:r>
              <a:rPr lang="en-US" b="1" dirty="0" smtClean="0"/>
              <a:t>=&gt;</a:t>
            </a:r>
            <a:r>
              <a:rPr lang="en-US" dirty="0" smtClean="0"/>
              <a:t> Lambda operator </a:t>
            </a:r>
          </a:p>
          <a:p>
            <a:pPr lvl="1"/>
            <a:r>
              <a:rPr lang="en-US" i="1" dirty="0" smtClean="0"/>
              <a:t>The </a:t>
            </a:r>
            <a:r>
              <a:rPr lang="en-US" i="1" dirty="0"/>
              <a:t>=&gt; operator has the same precedence as the assignment operator = and is </a:t>
            </a:r>
            <a:r>
              <a:rPr lang="en-US" i="1" dirty="0" smtClean="0"/>
              <a:t>right-associative</a:t>
            </a:r>
          </a:p>
          <a:p>
            <a:r>
              <a:rPr lang="en-US" i="1" dirty="0"/>
              <a:t> </a:t>
            </a:r>
            <a:r>
              <a:rPr lang="en-US" i="1" dirty="0" smtClean="0"/>
              <a:t>Ternary operator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expression_if_true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expression_if_false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2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1181"/>
          </a:xfrm>
        </p:spPr>
        <p:txBody>
          <a:bodyPr/>
          <a:lstStyle/>
          <a:p>
            <a:r>
              <a:rPr lang="en-US" dirty="0" smtClean="0"/>
              <a:t>Generics – Part2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5291"/>
            <a:ext cx="8915400" cy="4395931"/>
          </a:xfrm>
        </p:spPr>
        <p:txBody>
          <a:bodyPr/>
          <a:lstStyle/>
          <a:p>
            <a:r>
              <a:rPr lang="en-US" i="1" dirty="0"/>
              <a:t>The generic </a:t>
            </a:r>
            <a:r>
              <a:rPr lang="en-US" b="1" i="1" dirty="0" err="1" smtClean="0"/>
              <a:t>IComparer</a:t>
            </a:r>
            <a:r>
              <a:rPr lang="en-US" b="1" i="1" dirty="0" smtClean="0"/>
              <a:t>&lt;in T</a:t>
            </a:r>
            <a:r>
              <a:rPr lang="en-US" b="1" i="1" dirty="0"/>
              <a:t>&gt; </a:t>
            </a:r>
            <a:r>
              <a:rPr lang="en-US" i="1" dirty="0"/>
              <a:t>interface </a:t>
            </a:r>
            <a:r>
              <a:rPr lang="en-US" i="1" dirty="0" smtClean="0"/>
              <a:t>is </a:t>
            </a:r>
            <a:r>
              <a:rPr lang="en-US" i="1" dirty="0"/>
              <a:t>used to compare two values to determine which is the larger. The interface is used in many standard .NET methods, particularly those that </a:t>
            </a:r>
            <a:r>
              <a:rPr lang="en-US" b="1" i="1" dirty="0" smtClean="0"/>
              <a:t>Sort</a:t>
            </a:r>
            <a:r>
              <a:rPr lang="en-US" i="1" dirty="0" smtClean="0"/>
              <a:t> </a:t>
            </a:r>
            <a:r>
              <a:rPr lang="en-US" i="1" dirty="0"/>
              <a:t>information</a:t>
            </a:r>
            <a:r>
              <a:rPr lang="en-US" i="1" dirty="0" smtClean="0"/>
              <a:t>.</a:t>
            </a:r>
          </a:p>
          <a:p>
            <a:r>
              <a:rPr lang="en-US" b="1" i="1" dirty="0" err="1" smtClean="0"/>
              <a:t>IComparable</a:t>
            </a:r>
            <a:r>
              <a:rPr lang="en-US" b="1" i="1" dirty="0" smtClean="0"/>
              <a:t>&lt;in T&gt;: </a:t>
            </a:r>
            <a:r>
              <a:rPr lang="en-US" dirty="0"/>
              <a:t>This interface is implemented by types whose values can be ordered or sorted. It requires that implementing types define a single method, </a:t>
            </a:r>
            <a:r>
              <a:rPr lang="en-US" u="sng" dirty="0" err="1">
                <a:hlinkClick r:id="rId2"/>
              </a:rPr>
              <a:t>CompareTo</a:t>
            </a:r>
            <a:r>
              <a:rPr lang="en-US" u="sng" dirty="0">
                <a:hlinkClick r:id="rId2"/>
              </a:rPr>
              <a:t>(Object)</a:t>
            </a:r>
            <a:r>
              <a:rPr lang="en-US" dirty="0"/>
              <a:t>, that indicates whether the position of the current instance in the sort order is before, after, or the same as a second object of the same type. The instance's </a:t>
            </a:r>
            <a:r>
              <a:rPr lang="en-US" u="sng" dirty="0" err="1" smtClean="0">
                <a:hlinkClick r:id="rId3"/>
              </a:rPr>
              <a:t>Icomparable</a:t>
            </a:r>
            <a:r>
              <a:rPr lang="en-US" u="sng" dirty="0" smtClean="0"/>
              <a:t> </a:t>
            </a:r>
            <a:r>
              <a:rPr lang="en-US" dirty="0" smtClean="0"/>
              <a:t>implementation </a:t>
            </a:r>
            <a:r>
              <a:rPr lang="en-US" dirty="0"/>
              <a:t>is called automatically by methods such as </a:t>
            </a:r>
            <a:r>
              <a:rPr lang="en-US" u="sng" dirty="0" err="1">
                <a:hlinkClick r:id="rId4"/>
              </a:rPr>
              <a:t>Array.Sort</a:t>
            </a:r>
            <a:r>
              <a:rPr lang="en-US" dirty="0"/>
              <a:t> and </a:t>
            </a:r>
            <a:r>
              <a:rPr lang="en-US" u="sng" dirty="0" err="1">
                <a:hlinkClick r:id="rId5"/>
              </a:rPr>
              <a:t>ArrayList.Sort</a:t>
            </a:r>
            <a:r>
              <a:rPr lang="en-US" dirty="0"/>
              <a:t>.</a:t>
            </a:r>
            <a:endParaRPr lang="en-US" i="1" dirty="0" smtClean="0"/>
          </a:p>
          <a:p>
            <a:endParaRPr lang="en-US" i="1" dirty="0"/>
          </a:p>
          <a:p>
            <a:r>
              <a:rPr lang="en-US" b="1" i="1" dirty="0" smtClean="0"/>
              <a:t>Demo</a:t>
            </a:r>
            <a:r>
              <a:rPr lang="en-US" i="1" dirty="0" smtClean="0"/>
              <a:t>: </a:t>
            </a:r>
            <a:r>
              <a:rPr lang="en-US" i="1" dirty="0" err="1" smtClean="0"/>
              <a:t>CustomersSorting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148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669</TotalTime>
  <Words>224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C# Advanced – Class 9</vt:lpstr>
      <vt:lpstr>Agenda</vt:lpstr>
      <vt:lpstr>Overloading operators</vt:lpstr>
      <vt:lpstr>Basic operators overloading</vt:lpstr>
      <vt:lpstr>Relational operators overloading</vt:lpstr>
      <vt:lpstr>Logical bitwise operators overloading</vt:lpstr>
      <vt:lpstr>Miscellaneous operators</vt:lpstr>
      <vt:lpstr>Already passed operators</vt:lpstr>
      <vt:lpstr>Generics – Part2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Micev</dc:creator>
  <cp:lastModifiedBy>Igor Micev</cp:lastModifiedBy>
  <cp:revision>69</cp:revision>
  <dcterms:created xsi:type="dcterms:W3CDTF">2019-03-24T10:00:46Z</dcterms:created>
  <dcterms:modified xsi:type="dcterms:W3CDTF">2019-04-16T22:04:33Z</dcterms:modified>
</cp:coreProperties>
</file>