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7" r:id="rId6"/>
    <p:sldId id="261" r:id="rId7"/>
    <p:sldId id="257" r:id="rId8"/>
    <p:sldId id="263" r:id="rId9"/>
    <p:sldId id="264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CsvHelp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Newtonsoft.Js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xml.linq?view=netframework-4.7.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?view=netframework-4.7.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text?view=netframework-4.7.2#System_IO_File_WriteAllText_System_String_System_String_System_Text_Encoding_" TargetMode="External"/><Relationship Id="rId2" Type="http://schemas.openxmlformats.org/officeDocument/2006/relationships/hyperlink" Target="https://docs.microsoft.com/en-us/dotnet/api/system.io.file.writealltext?view=netframework-4.7.2#System_IO_File_WriteAllText_System_String_System_String_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io.file.readalltext?view=netframework-4.7.2#System_IO_File_ReadAllText_System_String_" TargetMode="External"/><Relationship Id="rId4" Type="http://schemas.openxmlformats.org/officeDocument/2006/relationships/hyperlink" Target="https://docs.microsoft.com/en-us/dotnet/api/system.io.file.readalltext?view=netframework-4.7.2#System_IO_File_ReadAllText_System_String_System_Text_Encoding_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.file?view=netframework-4.7.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 10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</a:t>
            </a:r>
            <a:r>
              <a:rPr lang="en-US" b="1" dirty="0" err="1" smtClean="0"/>
              <a:t>Marjan</a:t>
            </a:r>
            <a:r>
              <a:rPr lang="en-US" b="1" dirty="0" smtClean="0"/>
              <a:t> </a:t>
            </a:r>
            <a:r>
              <a:rPr lang="en-US" b="1" dirty="0" err="1" smtClean="0"/>
              <a:t>Pushev</a:t>
            </a:r>
            <a:endParaRPr lang="en-US" b="1" dirty="0" smtClean="0"/>
          </a:p>
          <a:p>
            <a:r>
              <a:rPr lang="en-US" b="1" dirty="0" smtClean="0"/>
              <a:t>Assistant</a:t>
            </a:r>
            <a:r>
              <a:rPr lang="en-US" b="1" dirty="0" smtClean="0"/>
              <a:t>: </a:t>
            </a:r>
            <a:r>
              <a:rPr lang="en-US" b="1" dirty="0" err="1" smtClean="0"/>
              <a:t>Dejan</a:t>
            </a:r>
            <a:r>
              <a:rPr lang="en-US" b="1" dirty="0" smtClean="0"/>
              <a:t> </a:t>
            </a:r>
            <a:r>
              <a:rPr lang="en-US" b="1" smtClean="0"/>
              <a:t>Blazheski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 smtClean="0"/>
              <a:t>Working with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6326"/>
            <a:ext cx="8915400" cy="4284896"/>
          </a:xfrm>
        </p:spPr>
        <p:txBody>
          <a:bodyPr/>
          <a:lstStyle/>
          <a:p>
            <a:r>
              <a:rPr lang="en-US" dirty="0" err="1" smtClean="0"/>
              <a:t>CsvHelper</a:t>
            </a:r>
            <a:r>
              <a:rPr lang="en-US" dirty="0" smtClean="0"/>
              <a:t> - </a:t>
            </a:r>
            <a:r>
              <a:rPr lang="en-US" dirty="0"/>
              <a:t>A library for reading and writing CSV files. Extremely fast, flexible, and easy to use. Supports reading and writing of custom class objects.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www.nuget.org/packages/CsvHelper</a:t>
            </a:r>
            <a:endParaRPr lang="en-US" dirty="0" smtClean="0"/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CsvHelper</a:t>
            </a:r>
            <a:r>
              <a:rPr lang="en-US" dirty="0"/>
              <a:t> -Version </a:t>
            </a:r>
            <a:r>
              <a:rPr lang="en-US" dirty="0" smtClean="0"/>
              <a:t>12.1.2</a:t>
            </a:r>
          </a:p>
          <a:p>
            <a:pPr lvl="1"/>
            <a:r>
              <a:rPr lang="en-US" dirty="0" err="1" smtClean="0"/>
              <a:t>CsvReader</a:t>
            </a:r>
            <a:r>
              <a:rPr lang="en-US" dirty="0" smtClean="0"/>
              <a:t> class</a:t>
            </a:r>
          </a:p>
          <a:p>
            <a:pPr lvl="2"/>
            <a:r>
              <a:rPr lang="en-US" dirty="0" err="1" smtClean="0"/>
              <a:t>GetRecords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err="1" smtClean="0"/>
              <a:t>CsvWriter</a:t>
            </a:r>
            <a:r>
              <a:rPr lang="en-US" dirty="0" smtClean="0"/>
              <a:t> class</a:t>
            </a:r>
          </a:p>
          <a:p>
            <a:pPr lvl="2"/>
            <a:r>
              <a:rPr lang="en-US" dirty="0" err="1" smtClean="0"/>
              <a:t>WriteRecords</a:t>
            </a:r>
            <a:r>
              <a:rPr lang="en-US" dirty="0" smtClean="0"/>
              <a:t>() method</a:t>
            </a:r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/>
              <a:t>Newtonsoft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0829"/>
            <a:ext cx="8915400" cy="4180393"/>
          </a:xfrm>
        </p:spPr>
        <p:txBody>
          <a:bodyPr/>
          <a:lstStyle/>
          <a:p>
            <a:r>
              <a:rPr lang="en-US" dirty="0"/>
              <a:t>Json.NET is a popular high-performance JSON framework for .NET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://www.nuget.org/packages/Newtonsoft.Json/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/>
              <a:t>Newtonsoft.Json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Newtonsoft.Json.Linq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Working with JSON: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JSON</a:t>
            </a:r>
            <a:r>
              <a:rPr lang="en-US" dirty="0" smtClean="0"/>
              <a:t> and writing to </a:t>
            </a:r>
            <a:r>
              <a:rPr lang="en-US" dirty="0"/>
              <a:t>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Reading JSON from file</a:t>
            </a:r>
          </a:p>
          <a:p>
            <a:pPr lvl="1"/>
            <a:r>
              <a:rPr lang="en-US" dirty="0" smtClean="0"/>
              <a:t>Writing a collection into JSON file</a:t>
            </a:r>
          </a:p>
          <a:p>
            <a:pPr lvl="1"/>
            <a:r>
              <a:rPr lang="en-US" dirty="0" smtClean="0"/>
              <a:t>Writing JSON array with </a:t>
            </a:r>
            <a:r>
              <a:rPr lang="en-US" dirty="0" err="1" smtClean="0"/>
              <a:t>Jarray</a:t>
            </a:r>
            <a:r>
              <a:rPr lang="en-US" dirty="0" smtClean="0"/>
              <a:t> to JSON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7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021"/>
          </a:xfrm>
        </p:spPr>
        <p:txBody>
          <a:bodyPr/>
          <a:lstStyle/>
          <a:p>
            <a:r>
              <a:rPr lang="en-US" dirty="0" smtClean="0"/>
              <a:t>Working with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6326"/>
            <a:ext cx="8915400" cy="4284896"/>
          </a:xfrm>
        </p:spPr>
        <p:txBody>
          <a:bodyPr/>
          <a:lstStyle/>
          <a:p>
            <a:r>
              <a:rPr lang="en-US" b="1" dirty="0" err="1" smtClean="0"/>
              <a:t>System.Xml.Linq</a:t>
            </a:r>
            <a:r>
              <a:rPr lang="en-US" dirty="0" smtClean="0"/>
              <a:t> - </a:t>
            </a:r>
            <a:r>
              <a:rPr lang="en-US" dirty="0"/>
              <a:t>Contains the classes for LINQ to XML. LINQ to XML is an in-memory XML programming interface that enables you to modify XML documents efficiently and easily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https://docs.microsoft.com/en-us/dotnet/api/system.xml.linq?view=netframework-4.7.2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Reading XML file with </a:t>
            </a:r>
            <a:r>
              <a:rPr lang="en-US" dirty="0" err="1" smtClean="0"/>
              <a:t>XDocument</a:t>
            </a:r>
            <a:endParaRPr lang="en-US" dirty="0" smtClean="0"/>
          </a:p>
          <a:p>
            <a:pPr lvl="2"/>
            <a:r>
              <a:rPr lang="en-US" dirty="0" smtClean="0"/>
              <a:t>Reading Customers file based on Customer class</a:t>
            </a:r>
          </a:p>
          <a:p>
            <a:pPr lvl="2"/>
            <a:r>
              <a:rPr lang="en-US" dirty="0" smtClean="0"/>
              <a:t>Reading Orders file based on Order class</a:t>
            </a:r>
          </a:p>
          <a:p>
            <a:pPr lvl="2"/>
            <a:r>
              <a:rPr lang="en-US" dirty="0" smtClean="0"/>
              <a:t>Reading Products file based on Product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9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Input and Output</a:t>
            </a:r>
          </a:p>
          <a:p>
            <a:pPr lvl="1"/>
            <a:r>
              <a:rPr lang="en-US" dirty="0" smtClean="0"/>
              <a:t>Working with Text files</a:t>
            </a:r>
          </a:p>
          <a:p>
            <a:pPr lvl="1"/>
            <a:r>
              <a:rPr lang="en-US" dirty="0" smtClean="0"/>
              <a:t>Working with Csv files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Working with Xml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668" y="609600"/>
            <a:ext cx="7680333" cy="712763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668" y="1428374"/>
            <a:ext cx="8908869" cy="4606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exception is a problem that arises during the execution of a program. A C# exception is a response to an exceptional circumstance that arises while a program is running, such as an attempt to divide by zero</a:t>
            </a:r>
            <a:r>
              <a:rPr lang="en-US" dirty="0" smtClean="0"/>
              <a:t>.</a:t>
            </a:r>
          </a:p>
          <a:p>
            <a:r>
              <a:rPr lang="en-US" dirty="0"/>
              <a:t>Exceptions provide a way to transfer control from one part of a program to another. C# exception handling is built upon four keywords: </a:t>
            </a:r>
            <a:r>
              <a:rPr lang="en-US" b="1" dirty="0"/>
              <a:t>try</a:t>
            </a:r>
            <a:r>
              <a:rPr lang="en-US" dirty="0"/>
              <a:t>, </a:t>
            </a:r>
            <a:r>
              <a:rPr lang="en-US" b="1" dirty="0"/>
              <a:t>catch</a:t>
            </a:r>
            <a:r>
              <a:rPr lang="en-US" dirty="0"/>
              <a:t>, </a:t>
            </a:r>
            <a:r>
              <a:rPr lang="en-US" b="1" dirty="0"/>
              <a:t>finally</a:t>
            </a:r>
            <a:r>
              <a:rPr lang="en-US" dirty="0"/>
              <a:t>, and </a:t>
            </a:r>
            <a:r>
              <a:rPr lang="en-US" b="1" dirty="0"/>
              <a:t>throw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try</a:t>
            </a:r>
            <a:r>
              <a:rPr lang="en-US" dirty="0"/>
              <a:t>: A try block identifies a block of code for which particular exceptions is activated. It is followed by one or more catch blocks.</a:t>
            </a:r>
          </a:p>
          <a:p>
            <a:pPr marL="457200" lvl="1" indent="0">
              <a:buNone/>
            </a:pPr>
            <a:r>
              <a:rPr lang="en-US" b="1" dirty="0"/>
              <a:t>catch</a:t>
            </a:r>
            <a:r>
              <a:rPr lang="en-US" dirty="0"/>
              <a:t>: A program catches an exception with an exception handler at the place in a program where you want to handle the problem. The catch keyword indicates the catching of an exception.</a:t>
            </a:r>
          </a:p>
          <a:p>
            <a:pPr marL="457200" lvl="1" indent="0">
              <a:buNone/>
            </a:pPr>
            <a:r>
              <a:rPr lang="en-US" b="1" dirty="0"/>
              <a:t>finally</a:t>
            </a:r>
            <a:r>
              <a:rPr lang="en-US" dirty="0"/>
              <a:t>: The finally block is used to execute a given set of statements, whether an exception is thrown or not thrown. For example, if you open a file, it must be closed whether an exception is raised or not.</a:t>
            </a:r>
          </a:p>
          <a:p>
            <a:pPr marL="457200" lvl="1" indent="0">
              <a:buNone/>
            </a:pPr>
            <a:r>
              <a:rPr lang="en-US" b="1" dirty="0"/>
              <a:t>throw</a:t>
            </a:r>
            <a:r>
              <a:rPr lang="en-US" dirty="0"/>
              <a:t>: A program throws an exception when a problem shows up. This is done using a throw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099" y="471268"/>
            <a:ext cx="8952010" cy="600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379"/>
            <a:ext cx="8596668" cy="450798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01053"/>
              </p:ext>
            </p:extLst>
          </p:nvPr>
        </p:nvGraphicFramePr>
        <p:xfrm>
          <a:off x="1496099" y="1209822"/>
          <a:ext cx="8952010" cy="5356303"/>
        </p:xfrm>
        <a:graphic>
          <a:graphicData uri="http://schemas.openxmlformats.org/drawingml/2006/table">
            <a:tbl>
              <a:tblPr/>
              <a:tblGrid>
                <a:gridCol w="4149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2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34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Exception Class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System.IO.IOException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Handles I/O errors.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91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System.IndexOutOfRangeException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when a method refers to an array index out of range.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System.ArrayTypeMismatchException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when type is mismatched with the array type.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System.NullReferenceException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referencing a null object.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System.DivideByZeroException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dividing a dividend with zero.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486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System.InvalidCastException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during typecasting.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System.OutOfMemoryException</a:t>
                      </a:r>
                      <a:endParaRPr lang="en-US" sz="1600" dirty="0">
                        <a:effectLst/>
                      </a:endParaRP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insufficient free memory.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2486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System.StackOverflowException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stack overflow.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1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0776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6"/>
            <a:ext cx="8915400" cy="4239176"/>
          </a:xfrm>
        </p:spPr>
        <p:txBody>
          <a:bodyPr/>
          <a:lstStyle/>
          <a:p>
            <a:r>
              <a:rPr lang="en-US" dirty="0" smtClean="0"/>
              <a:t>Demo1</a:t>
            </a:r>
          </a:p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2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210"/>
          </a:xfrm>
        </p:spPr>
        <p:txBody>
          <a:bodyPr/>
          <a:lstStyle/>
          <a:p>
            <a:r>
              <a:rPr lang="en-US" dirty="0" smtClean="0"/>
              <a:t>System.IO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669"/>
            <a:ext cx="8915400" cy="4317553"/>
          </a:xfrm>
        </p:spPr>
        <p:txBody>
          <a:bodyPr/>
          <a:lstStyle/>
          <a:p>
            <a:r>
              <a:rPr lang="en-US" dirty="0"/>
              <a:t>The System.IO namespace contains types that allow reading and writing to files and data streams, and types that provide basic file and directory </a:t>
            </a:r>
            <a:r>
              <a:rPr lang="en-US" dirty="0" smtClean="0"/>
              <a:t>support.</a:t>
            </a:r>
          </a:p>
          <a:p>
            <a:endParaRPr lang="en-US" dirty="0"/>
          </a:p>
          <a:p>
            <a:r>
              <a:rPr lang="en-US" dirty="0" smtClean="0"/>
              <a:t>Overview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docs.microsoft.com/en-us/dotnet/api/system.io?view=netframework-4.7.2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56049"/>
          </a:xfrm>
        </p:spPr>
        <p:txBody>
          <a:bodyPr/>
          <a:lstStyle/>
          <a:p>
            <a:r>
              <a:rPr lang="en-US" dirty="0" smtClean="0"/>
              <a:t>Working with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1"/>
            <a:ext cx="8915400" cy="5577840"/>
          </a:xfrm>
        </p:spPr>
        <p:txBody>
          <a:bodyPr/>
          <a:lstStyle/>
          <a:p>
            <a:r>
              <a:rPr lang="en-US" dirty="0"/>
              <a:t>The System.IO namespace contains types that allow reading and writing to files and data streams, and types that provide basic file and directory support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File</a:t>
            </a:r>
            <a:r>
              <a:rPr lang="en-US" dirty="0" smtClean="0"/>
              <a:t> class methods </a:t>
            </a:r>
            <a:r>
              <a:rPr lang="en-US" dirty="0" err="1" smtClean="0"/>
              <a:t>ReadAllText</a:t>
            </a:r>
            <a:r>
              <a:rPr lang="en-US" dirty="0" smtClean="0"/>
              <a:t> and </a:t>
            </a:r>
            <a:r>
              <a:rPr lang="en-US" dirty="0" err="1" smtClean="0"/>
              <a:t>WriteAllText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66104"/>
              </p:ext>
            </p:extLst>
          </p:nvPr>
        </p:nvGraphicFramePr>
        <p:xfrm>
          <a:off x="2834140" y="4415245"/>
          <a:ext cx="8425543" cy="1889760"/>
        </p:xfrm>
        <a:graphic>
          <a:graphicData uri="http://schemas.openxmlformats.org/drawingml/2006/table">
            <a:tbl>
              <a:tblPr/>
              <a:tblGrid>
                <a:gridCol w="2521133">
                  <a:extLst>
                    <a:ext uri="{9D8B030D-6E8A-4147-A177-3AD203B41FA5}">
                      <a16:colId xmlns:a16="http://schemas.microsoft.com/office/drawing/2014/main" xmlns="" val="904702767"/>
                    </a:ext>
                  </a:extLst>
                </a:gridCol>
                <a:gridCol w="5904410">
                  <a:extLst>
                    <a:ext uri="{9D8B030D-6E8A-4147-A177-3AD203B41FA5}">
                      <a16:colId xmlns:a16="http://schemas.microsoft.com/office/drawing/2014/main" xmlns="" val="3599107816"/>
                    </a:ext>
                  </a:extLst>
                </a:gridCol>
              </a:tblGrid>
              <a:tr h="65967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effectLst/>
                          <a:hlinkClick r:id="rId2"/>
                        </a:rPr>
                        <a:t>WriteAllText</a:t>
                      </a:r>
                      <a:r>
                        <a:rPr lang="en-US" sz="1600" u="none" strike="noStrike" dirty="0">
                          <a:effectLst/>
                          <a:hlinkClick r:id="rId2"/>
                        </a:rPr>
                        <a:t>(String, String)</a:t>
                      </a:r>
                      <a:endParaRPr lang="en-US" sz="1600" dirty="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A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Creates a new file, writes the specified string to the file, and then closes the file. If the target file already exists, it is overwritten.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2059454"/>
                  </a:ext>
                </a:extLst>
              </a:tr>
              <a:tr h="65967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effectLst/>
                          <a:hlinkClick r:id="rId3"/>
                        </a:rPr>
                        <a:t>WriteAllText(String, String, Encoding)</a:t>
                      </a:r>
                      <a:endParaRPr lang="en-US" sz="160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Creates a new file, writes the specified string to the file using the specified encoding, and then closes the file. If the target file already exists, it is overwritten.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99555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15077"/>
              </p:ext>
            </p:extLst>
          </p:nvPr>
        </p:nvGraphicFramePr>
        <p:xfrm>
          <a:off x="2834140" y="2754085"/>
          <a:ext cx="8425543" cy="1402080"/>
        </p:xfrm>
        <a:graphic>
          <a:graphicData uri="http://schemas.openxmlformats.org/drawingml/2006/table">
            <a:tbl>
              <a:tblPr/>
              <a:tblGrid>
                <a:gridCol w="2527663">
                  <a:extLst>
                    <a:ext uri="{9D8B030D-6E8A-4147-A177-3AD203B41FA5}">
                      <a16:colId xmlns:a16="http://schemas.microsoft.com/office/drawing/2014/main" xmlns="" val="1914841450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xmlns="" val="3644615628"/>
                    </a:ext>
                  </a:extLst>
                </a:gridCol>
              </a:tblGrid>
              <a:tr h="56660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effectLst/>
                          <a:hlinkClick r:id="rId4"/>
                        </a:rPr>
                        <a:t>ReadAllText</a:t>
                      </a:r>
                      <a:r>
                        <a:rPr lang="en-US" sz="1600" u="none" strike="noStrike" dirty="0">
                          <a:effectLst/>
                          <a:hlinkClick r:id="rId4"/>
                        </a:rPr>
                        <a:t>(String, Encoding)</a:t>
                      </a:r>
                      <a:endParaRPr lang="en-US" sz="1600" dirty="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500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0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Opens a file, reads all text in the file with the specified encoding, and then closes the file.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73006"/>
                  </a:ext>
                </a:extLst>
              </a:tr>
              <a:tr h="56660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effectLst/>
                          <a:hlinkClick r:id="rId5"/>
                        </a:rPr>
                        <a:t>ReadAllText(String)</a:t>
                      </a:r>
                      <a:endParaRPr lang="en-US" sz="160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Opens a text file, reads all the text in the file, and then closes the file.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70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 smtClean="0"/>
              <a:t>Working with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Other most used methods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docs.microsoft.com/en-us/dotnet/api/system.io.file?view=netframework-4.7.2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err="1" smtClean="0"/>
              <a:t>CreateText</a:t>
            </a:r>
            <a:endParaRPr lang="en-US" dirty="0" smtClean="0"/>
          </a:p>
          <a:p>
            <a:pPr lvl="1"/>
            <a:r>
              <a:rPr lang="en-US" dirty="0" err="1" smtClean="0"/>
              <a:t>AppendText</a:t>
            </a:r>
            <a:endParaRPr lang="en-US" dirty="0" smtClean="0"/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err="1" smtClean="0"/>
              <a:t>ReadLines</a:t>
            </a:r>
            <a:endParaRPr lang="en-US" dirty="0" smtClean="0"/>
          </a:p>
          <a:p>
            <a:pPr lvl="1"/>
            <a:r>
              <a:rPr lang="en-US" dirty="0" err="1" smtClean="0"/>
              <a:t>WriteAllLines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959"/>
          </a:xfrm>
        </p:spPr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4356742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Add the </a:t>
            </a:r>
            <a:r>
              <a:rPr lang="en-US" dirty="0" err="1" smtClean="0"/>
              <a:t>CsvHelper</a:t>
            </a:r>
            <a:r>
              <a:rPr lang="en-US" dirty="0" smtClean="0"/>
              <a:t> to a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415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1794</TotalTime>
  <Words>585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C# Advanced – Class 10</vt:lpstr>
      <vt:lpstr>Agenda</vt:lpstr>
      <vt:lpstr>Exceptions</vt:lpstr>
      <vt:lpstr>Exception classes</vt:lpstr>
      <vt:lpstr>Exceptions</vt:lpstr>
      <vt:lpstr>System.IO classes</vt:lpstr>
      <vt:lpstr>Working with text files</vt:lpstr>
      <vt:lpstr>Working with text files</vt:lpstr>
      <vt:lpstr>Nuget package manager</vt:lpstr>
      <vt:lpstr>Working with Csv files</vt:lpstr>
      <vt:lpstr>Nuget package Newtonsoft</vt:lpstr>
      <vt:lpstr>Working with 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Mitkovski</cp:lastModifiedBy>
  <cp:revision>49</cp:revision>
  <dcterms:created xsi:type="dcterms:W3CDTF">2019-03-24T10:00:46Z</dcterms:created>
  <dcterms:modified xsi:type="dcterms:W3CDTF">2019-04-19T19:08:52Z</dcterms:modified>
</cp:coreProperties>
</file>