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 b="1" i="0" baseline="0">
                <a:effectLst/>
              </a:rPr>
              <a:t>Case 2: VS model</a:t>
            </a:r>
            <a:endParaRPr lang="pl-PL" sz="120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230080"/>
        <c:axId val="41734656"/>
      </c:barChart>
      <c:catAx>
        <c:axId val="69230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41734656"/>
        <c:crosses val="autoZero"/>
        <c:auto val="1"/>
        <c:lblAlgn val="ctr"/>
        <c:lblOffset val="100"/>
        <c:noMultiLvlLbl val="0"/>
      </c:catAx>
      <c:valAx>
        <c:axId val="4173465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69230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</a:t>
            </a:r>
            <a:r>
              <a:rPr lang="pl-PL" sz="1200" smtClean="0"/>
              <a:t>CS-WT </a:t>
            </a:r>
            <a:r>
              <a:rPr lang="pl-PL" sz="1200"/>
              <a:t>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Arkusz1!$X$10</c:f>
              <c:strCache>
                <c:ptCount val="1"/>
                <c:pt idx="0">
                  <c:v>7.77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Arkusz1!$Y$10:$AI$10</c:f>
              <c:numCache>
                <c:formatCode>General</c:formatCode>
                <c:ptCount val="11"/>
                <c:pt idx="0">
                  <c:v>1.7</c:v>
                </c:pt>
                <c:pt idx="1">
                  <c:v>3.2</c:v>
                </c:pt>
                <c:pt idx="2">
                  <c:v>3.2</c:v>
                </c:pt>
                <c:pt idx="3">
                  <c:v>4.2</c:v>
                </c:pt>
                <c:pt idx="4">
                  <c:v>4.5999999999999996</c:v>
                </c:pt>
                <c:pt idx="5">
                  <c:v>5.8</c:v>
                </c:pt>
                <c:pt idx="6">
                  <c:v>31.3</c:v>
                </c:pt>
                <c:pt idx="7">
                  <c:v>4.2</c:v>
                </c:pt>
                <c:pt idx="8">
                  <c:v>4.5999999999999996</c:v>
                </c:pt>
                <c:pt idx="9">
                  <c:v>5.8</c:v>
                </c:pt>
                <c:pt idx="10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Arkusz1!$X$11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Arkusz1!$Y$11:$AI$11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1.1000000000000001</c:v>
                </c:pt>
                <c:pt idx="6">
                  <c:v>48.5</c:v>
                </c:pt>
                <c:pt idx="7">
                  <c:v>0.1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48.5</c:v>
                </c:pt>
              </c:numCache>
            </c:numRef>
          </c:val>
        </c:ser>
        <c:ser>
          <c:idx val="2"/>
          <c:order val="2"/>
          <c:tx>
            <c:strRef>
              <c:f>Arkusz1!$X$12</c:f>
              <c:strCache>
                <c:ptCount val="1"/>
                <c:pt idx="0">
                  <c:v>10.25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Arkusz1!$Y$12:$AI$12</c:f>
              <c:numCache>
                <c:formatCode>General</c:formatCode>
                <c:ptCount val="11"/>
                <c:pt idx="0">
                  <c:v>1.5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0.4</c:v>
                </c:pt>
                <c:pt idx="4">
                  <c:v>0.2</c:v>
                </c:pt>
                <c:pt idx="5">
                  <c:v>0</c:v>
                </c:pt>
                <c:pt idx="6">
                  <c:v>47.4</c:v>
                </c:pt>
                <c:pt idx="7">
                  <c:v>0.4</c:v>
                </c:pt>
                <c:pt idx="8">
                  <c:v>0.2</c:v>
                </c:pt>
                <c:pt idx="9">
                  <c:v>0</c:v>
                </c:pt>
                <c:pt idx="10">
                  <c:v>47.4</c:v>
                </c:pt>
              </c:numCache>
            </c:numRef>
          </c:val>
        </c:ser>
        <c:ser>
          <c:idx val="3"/>
          <c:order val="3"/>
          <c:tx>
            <c:strRef>
              <c:f>Arkusz1!$X$13</c:f>
              <c:strCache>
                <c:ptCount val="1"/>
                <c:pt idx="0">
                  <c:v>22.98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Arkusz1!$Y$13:$AI$13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13.7</c:v>
                </c:pt>
                <c:pt idx="4">
                  <c:v>14.3</c:v>
                </c:pt>
                <c:pt idx="5">
                  <c:v>11.8</c:v>
                </c:pt>
                <c:pt idx="6">
                  <c:v>0.7</c:v>
                </c:pt>
                <c:pt idx="7">
                  <c:v>13.7</c:v>
                </c:pt>
                <c:pt idx="8">
                  <c:v>14.3</c:v>
                </c:pt>
                <c:pt idx="9">
                  <c:v>11.8</c:v>
                </c:pt>
                <c:pt idx="10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466560"/>
        <c:axId val="41736960"/>
      </c:barChart>
      <c:catAx>
        <c:axId val="86466560"/>
        <c:scaling>
          <c:orientation val="minMax"/>
        </c:scaling>
        <c:delete val="0"/>
        <c:axPos val="b"/>
        <c:majorTickMark val="none"/>
        <c:minorTickMark val="none"/>
        <c:tickLblPos val="nextTo"/>
        <c:crossAx val="41736960"/>
        <c:crosses val="autoZero"/>
        <c:auto val="1"/>
        <c:lblAlgn val="ctr"/>
        <c:lblOffset val="100"/>
        <c:noMultiLvlLbl val="0"/>
      </c:catAx>
      <c:valAx>
        <c:axId val="41736960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6466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Z(s) 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Arkusz1!$X$18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Arkusz1!$Y$18:$AI$18</c:f>
              <c:numCache>
                <c:formatCode>General</c:formatCode>
                <c:ptCount val="11"/>
                <c:pt idx="0">
                  <c:v>1.8</c:v>
                </c:pt>
                <c:pt idx="1">
                  <c:v>3.5</c:v>
                </c:pt>
                <c:pt idx="2">
                  <c:v>3.6</c:v>
                </c:pt>
                <c:pt idx="3">
                  <c:v>4.5999999999999996</c:v>
                </c:pt>
                <c:pt idx="4">
                  <c:v>5.0999999999999996</c:v>
                </c:pt>
                <c:pt idx="5">
                  <c:v>6.1</c:v>
                </c:pt>
                <c:pt idx="6">
                  <c:v>29.7</c:v>
                </c:pt>
                <c:pt idx="7">
                  <c:v>4.5999999999999996</c:v>
                </c:pt>
                <c:pt idx="8">
                  <c:v>5.0999999999999996</c:v>
                </c:pt>
                <c:pt idx="9">
                  <c:v>6.1</c:v>
                </c:pt>
                <c:pt idx="10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Arkusz1!$X$19</c:f>
              <c:strCache>
                <c:ptCount val="1"/>
                <c:pt idx="0">
                  <c:v>12.34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Arkusz1!$Y$19:$AI$19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Arkusz1!$X$20</c:f>
              <c:strCache>
                <c:ptCount val="1"/>
                <c:pt idx="0">
                  <c:v>23.11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Arkusz1!$Y$20:$AI$20</c:f>
              <c:numCache>
                <c:formatCode>General</c:formatCode>
                <c:ptCount val="11"/>
                <c:pt idx="0">
                  <c:v>0.7</c:v>
                </c:pt>
                <c:pt idx="1">
                  <c:v>8.8000000000000007</c:v>
                </c:pt>
                <c:pt idx="2">
                  <c:v>9.5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467584"/>
        <c:axId val="86581824"/>
      </c:barChart>
      <c:catAx>
        <c:axId val="86467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86581824"/>
        <c:crosses val="autoZero"/>
        <c:auto val="1"/>
        <c:lblAlgn val="ctr"/>
        <c:lblOffset val="100"/>
        <c:noMultiLvlLbl val="0"/>
      </c:catAx>
      <c:valAx>
        <c:axId val="8658182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6467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Arkusz1!$AK$3</c:f>
              <c:strCache>
                <c:ptCount val="1"/>
                <c:pt idx="0">
                  <c:v>8.59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Arkusz1!$AL$3:$AR$3</c:f>
              <c:numCache>
                <c:formatCode>General</c:formatCode>
                <c:ptCount val="7"/>
                <c:pt idx="0">
                  <c:v>8.8000000000000007</c:v>
                </c:pt>
                <c:pt idx="1">
                  <c:v>12.8</c:v>
                </c:pt>
                <c:pt idx="2">
                  <c:v>13</c:v>
                </c:pt>
                <c:pt idx="3">
                  <c:v>14.2</c:v>
                </c:pt>
                <c:pt idx="4">
                  <c:v>14.6</c:v>
                </c:pt>
                <c:pt idx="5">
                  <c:v>15.1</c:v>
                </c:pt>
                <c:pt idx="6">
                  <c:v>21.5</c:v>
                </c:pt>
              </c:numCache>
            </c:numRef>
          </c:val>
        </c:ser>
        <c:ser>
          <c:idx val="1"/>
          <c:order val="1"/>
          <c:tx>
            <c:strRef>
              <c:f>Arkusz1!$AK$4</c:f>
              <c:strCache>
                <c:ptCount val="1"/>
                <c:pt idx="0">
                  <c:v>12.17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Arkusz1!$AL$4:$AR$4</c:f>
              <c:numCache>
                <c:formatCode>General</c:formatCode>
                <c:ptCount val="7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  <c:pt idx="5">
                  <c:v>1.8</c:v>
                </c:pt>
                <c:pt idx="6">
                  <c:v>97.4</c:v>
                </c:pt>
              </c:numCache>
            </c:numRef>
          </c:val>
        </c:ser>
        <c:ser>
          <c:idx val="2"/>
          <c:order val="2"/>
          <c:tx>
            <c:strRef>
              <c:f>Arkusz1!$AK$5</c:f>
              <c:strCache>
                <c:ptCount val="1"/>
                <c:pt idx="0">
                  <c:v>23.7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Arkusz1!$AL$5:$AR$5</c:f>
              <c:numCache>
                <c:formatCode>General</c:formatCode>
                <c:ptCount val="7"/>
                <c:pt idx="0">
                  <c:v>0.9</c:v>
                </c:pt>
                <c:pt idx="1">
                  <c:v>14.6</c:v>
                </c:pt>
                <c:pt idx="2">
                  <c:v>15.7</c:v>
                </c:pt>
                <c:pt idx="3">
                  <c:v>23.1</c:v>
                </c:pt>
                <c:pt idx="4">
                  <c:v>24.3</c:v>
                </c:pt>
                <c:pt idx="5">
                  <c:v>20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43744"/>
        <c:axId val="86584704"/>
      </c:barChart>
      <c:catAx>
        <c:axId val="118943744"/>
        <c:scaling>
          <c:orientation val="minMax"/>
        </c:scaling>
        <c:delete val="0"/>
        <c:axPos val="b"/>
        <c:majorTickMark val="none"/>
        <c:minorTickMark val="none"/>
        <c:tickLblPos val="nextTo"/>
        <c:crossAx val="86584704"/>
        <c:crosses val="autoZero"/>
        <c:auto val="1"/>
        <c:lblAlgn val="ctr"/>
        <c:lblOffset val="100"/>
        <c:noMultiLvlLbl val="0"/>
      </c:catAx>
      <c:valAx>
        <c:axId val="8658470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8943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44256"/>
        <c:axId val="86586432"/>
      </c:barChart>
      <c:catAx>
        <c:axId val="118944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86586432"/>
        <c:crosses val="autoZero"/>
        <c:auto val="1"/>
        <c:lblAlgn val="ctr"/>
        <c:lblOffset val="100"/>
        <c:noMultiLvlLbl val="0"/>
      </c:catAx>
      <c:valAx>
        <c:axId val="86586432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8944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7.55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Arkusz1!$C$3:$V$3</c:f>
              <c:numCache>
                <c:formatCode>General</c:formatCode>
                <c:ptCount val="20"/>
                <c:pt idx="0">
                  <c:v>2.5</c:v>
                </c:pt>
                <c:pt idx="1">
                  <c:v>4.8</c:v>
                </c:pt>
                <c:pt idx="2">
                  <c:v>4.9000000000000004</c:v>
                </c:pt>
                <c:pt idx="3">
                  <c:v>5.0999999999999996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  <c:pt idx="7">
                  <c:v>5.0999999999999996</c:v>
                </c:pt>
                <c:pt idx="8">
                  <c:v>5.2</c:v>
                </c:pt>
                <c:pt idx="9">
                  <c:v>5.2</c:v>
                </c:pt>
                <c:pt idx="10">
                  <c:v>5.2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5.2</c:v>
                </c:pt>
                <c:pt idx="14">
                  <c:v>5.2</c:v>
                </c:pt>
                <c:pt idx="15">
                  <c:v>5.2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5.2</c:v>
                </c:pt>
                <c:pt idx="19">
                  <c:v>5.2</c:v>
                </c:pt>
              </c:numCache>
            </c:numRef>
          </c:val>
        </c:ser>
        <c:ser>
          <c:idx val="1"/>
          <c:order val="1"/>
          <c:tx>
            <c:strRef>
              <c:f>Arkusz1!$B$4</c:f>
              <c:strCache>
                <c:ptCount val="1"/>
                <c:pt idx="0">
                  <c:v>12.1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val>
            <c:numRef>
              <c:f>Arkusz1!$C$4:$V$4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0.6</c:v>
                </c:pt>
                <c:pt idx="6">
                  <c:v>24.2</c:v>
                </c:pt>
                <c:pt idx="7">
                  <c:v>0.1</c:v>
                </c:pt>
                <c:pt idx="8">
                  <c:v>0.2</c:v>
                </c:pt>
                <c:pt idx="9">
                  <c:v>0.6</c:v>
                </c:pt>
                <c:pt idx="10">
                  <c:v>24.2</c:v>
                </c:pt>
                <c:pt idx="11">
                  <c:v>0</c:v>
                </c:pt>
                <c:pt idx="12">
                  <c:v>0.1</c:v>
                </c:pt>
                <c:pt idx="13">
                  <c:v>0.2</c:v>
                </c:pt>
                <c:pt idx="14">
                  <c:v>0.6</c:v>
                </c:pt>
                <c:pt idx="15">
                  <c:v>24.2</c:v>
                </c:pt>
                <c:pt idx="16">
                  <c:v>0.1</c:v>
                </c:pt>
                <c:pt idx="17">
                  <c:v>0.2</c:v>
                </c:pt>
                <c:pt idx="18">
                  <c:v>0.6</c:v>
                </c:pt>
                <c:pt idx="1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Arkusz1!$B$5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Arkusz1!$C$5:$V$5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</c:v>
                </c:pt>
                <c:pt idx="6">
                  <c:v>46.6</c:v>
                </c:pt>
                <c:pt idx="7">
                  <c:v>0.2</c:v>
                </c:pt>
                <c:pt idx="8">
                  <c:v>0.3</c:v>
                </c:pt>
                <c:pt idx="9">
                  <c:v>1</c:v>
                </c:pt>
                <c:pt idx="10">
                  <c:v>46.6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1.8</c:v>
                </c:pt>
              </c:numCache>
            </c:numRef>
          </c:val>
        </c:ser>
        <c:ser>
          <c:idx val="3"/>
          <c:order val="3"/>
          <c:tx>
            <c:strRef>
              <c:f>Arkusz1!$B$6</c:f>
              <c:strCache>
                <c:ptCount val="1"/>
                <c:pt idx="0">
                  <c:v>12.3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Arkusz1!$C$6:$V$6</c:f>
              <c:numCache>
                <c:formatCode>General</c:formatCode>
                <c:ptCount val="20"/>
                <c:pt idx="0">
                  <c:v>0.4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0.3</c:v>
                </c:pt>
                <c:pt idx="6">
                  <c:v>24.5</c:v>
                </c:pt>
                <c:pt idx="7">
                  <c:v>0</c:v>
                </c:pt>
                <c:pt idx="8">
                  <c:v>0</c:v>
                </c:pt>
                <c:pt idx="9">
                  <c:v>0.3</c:v>
                </c:pt>
                <c:pt idx="10">
                  <c:v>24.5</c:v>
                </c:pt>
                <c:pt idx="11">
                  <c:v>0.1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24.5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24.5</c:v>
                </c:pt>
              </c:numCache>
            </c:numRef>
          </c:val>
        </c:ser>
        <c:ser>
          <c:idx val="4"/>
          <c:order val="4"/>
          <c:tx>
            <c:strRef>
              <c:f>Arkusz1!$B$7</c:f>
              <c:strCache>
                <c:ptCount val="1"/>
                <c:pt idx="0">
                  <c:v>18.73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Arkusz1!$C$7:$V$7</c:f>
              <c:numCache>
                <c:formatCode>General</c:formatCode>
                <c:ptCount val="20"/>
                <c:pt idx="0">
                  <c:v>1.7</c:v>
                </c:pt>
                <c:pt idx="1">
                  <c:v>5.6</c:v>
                </c:pt>
                <c:pt idx="2">
                  <c:v>5.8</c:v>
                </c:pt>
                <c:pt idx="3">
                  <c:v>6.7</c:v>
                </c:pt>
                <c:pt idx="4">
                  <c:v>6.7</c:v>
                </c:pt>
                <c:pt idx="5">
                  <c:v>5.2</c:v>
                </c:pt>
                <c:pt idx="6">
                  <c:v>1.7</c:v>
                </c:pt>
                <c:pt idx="7">
                  <c:v>6.7</c:v>
                </c:pt>
                <c:pt idx="8">
                  <c:v>6.7</c:v>
                </c:pt>
                <c:pt idx="9">
                  <c:v>5.2</c:v>
                </c:pt>
                <c:pt idx="10">
                  <c:v>1.7</c:v>
                </c:pt>
                <c:pt idx="11">
                  <c:v>5.8</c:v>
                </c:pt>
                <c:pt idx="12">
                  <c:v>6.7</c:v>
                </c:pt>
                <c:pt idx="13">
                  <c:v>6.7</c:v>
                </c:pt>
                <c:pt idx="14">
                  <c:v>5.2</c:v>
                </c:pt>
                <c:pt idx="15">
                  <c:v>1.7</c:v>
                </c:pt>
                <c:pt idx="16">
                  <c:v>6.7</c:v>
                </c:pt>
                <c:pt idx="17">
                  <c:v>6.7</c:v>
                </c:pt>
                <c:pt idx="18">
                  <c:v>5.2</c:v>
                </c:pt>
                <c:pt idx="19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893696"/>
        <c:axId val="86588160"/>
      </c:barChart>
      <c:catAx>
        <c:axId val="116893696"/>
        <c:scaling>
          <c:orientation val="minMax"/>
        </c:scaling>
        <c:delete val="0"/>
        <c:axPos val="b"/>
        <c:majorTickMark val="out"/>
        <c:minorTickMark val="none"/>
        <c:tickLblPos val="nextTo"/>
        <c:crossAx val="86588160"/>
        <c:crosses val="autoZero"/>
        <c:auto val="1"/>
        <c:lblAlgn val="ctr"/>
        <c:lblOffset val="100"/>
        <c:noMultiLvlLbl val="0"/>
      </c:catAx>
      <c:valAx>
        <c:axId val="86588160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893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B92C-E939-47BD-B4B3-EB85488D165B}" type="datetimeFigureOut">
              <a:rPr lang="pl-PL" smtClean="0"/>
              <a:t>2016-07-05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12F1-4FEA-49BD-B1C5-8902661B44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09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4C317A-4639-4646-9FE7-A921247E1F8C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82C-DE3D-421D-BEA4-B37A1CA5F8E4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AD3-7DD5-4C91-9A61-219165609897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DA6D85-23D5-42F5-AB98-6EA291F99E7C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9B8E3B-D909-496A-84DC-EC3FF329E6A3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9D1-D8B6-400A-811C-5138D5533D7B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648-F2DD-4FCB-A542-BD37FEB356FB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95CEF2-B566-4EA9-AE39-FECA562501F6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E35-9B1C-42A5-BFE5-CC694B805615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9FAF47-C23A-4922-BCC3-CF2E6B4FFD7B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84DCBD-518D-4FB8-BE1E-766FB1A01CA0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2D5FA6-5637-41E1-84E5-CB754C53A777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Impedance analysis of harmonic resonance in HVDC connected Wind Power Plants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Master Thesis</a:t>
            </a:r>
            <a:r>
              <a:rPr lang="pl-PL" b="0" dirty="0" smtClean="0"/>
              <a:t> Project</a:t>
            </a:r>
          </a:p>
          <a:p>
            <a:r>
              <a:rPr lang="pl-PL" b="0" dirty="0" smtClean="0"/>
              <a:t>Igor Sowa</a:t>
            </a:r>
          </a:p>
          <a:p>
            <a:r>
              <a:rPr lang="pl-PL" b="0" dirty="0" err="1" smtClean="0"/>
              <a:t>July</a:t>
            </a:r>
            <a:r>
              <a:rPr lang="pl-PL" b="0" smtClean="0"/>
              <a:t> 2016</a:t>
            </a:r>
            <a:r>
              <a:rPr lang="en-US" b="0" smtClean="0"/>
              <a:t> 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79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4494363" cy="4853135"/>
          </a:xfrm>
        </p:spPr>
        <p:txBody>
          <a:bodyPr>
            <a:normAutofit/>
          </a:bodyPr>
          <a:lstStyle/>
          <a:p>
            <a:r>
              <a:rPr lang="pl-PL" smtClean="0"/>
              <a:t>Nonlinear impedance models:</a:t>
            </a:r>
          </a:p>
          <a:p>
            <a:pPr lvl="1"/>
            <a:r>
              <a:rPr lang="pl-PL" smtClean="0"/>
              <a:t>derived for WT inverter and HVDC-link rectifier </a:t>
            </a:r>
          </a:p>
          <a:p>
            <a:pPr lvl="1"/>
            <a:r>
              <a:rPr lang="pl-PL" smtClean="0"/>
              <a:t>harmonic linearization method</a:t>
            </a:r>
          </a:p>
          <a:p>
            <a:pPr lvl="1"/>
            <a:r>
              <a:rPr lang="pl-PL" smtClean="0"/>
              <a:t>positive- and negative-sequences </a:t>
            </a:r>
          </a:p>
          <a:p>
            <a:pPr lvl="1"/>
            <a:r>
              <a:rPr lang="pl-PL" smtClean="0"/>
              <a:t>valid below and above fundamental frequency</a:t>
            </a:r>
          </a:p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II</a:t>
            </a: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31" y="1042860"/>
            <a:ext cx="4010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4171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494681"/>
            <a:ext cx="8229600" cy="4525963"/>
          </a:xfrm>
        </p:spPr>
        <p:txBody>
          <a:bodyPr/>
          <a:lstStyle/>
          <a:p>
            <a:r>
              <a:rPr lang="pl-PL" smtClean="0"/>
              <a:t>WT inverter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HVDC-link rectifier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1998737"/>
            <a:ext cx="4648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22" y="3150865"/>
            <a:ext cx="2324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0" y="4230985"/>
            <a:ext cx="43148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5455121"/>
            <a:ext cx="4086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52736"/>
            <a:ext cx="3549080" cy="23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549080" cy="23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III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293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2088232" cy="13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82657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65" y="2060848"/>
            <a:ext cx="1368152" cy="177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7" y="3964566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73706" y="1384176"/>
            <a:ext cx="7986726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C</a:t>
            </a:r>
            <a:r>
              <a:rPr lang="en-US" smtClean="0"/>
              <a:t>haracterization of the system equivalent impedance at a bus in the system as a function of frequency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Frequency Sweep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43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smtClean="0"/>
                  <a:t>Based on admittance matrix </a:t>
                </a:r>
                <a:r>
                  <a:rPr lang="pl-PL" b="1" smtClean="0"/>
                  <a:t>Y</a:t>
                </a:r>
                <a:r>
                  <a:rPr lang="pl-PL" smtClean="0"/>
                  <a:t> and its eigenvalue analysis:</a:t>
                </a:r>
              </a:p>
              <a:p>
                <a:pPr lvl="1"/>
                <a:r>
                  <a:rPr lang="pl-PL" smtClean="0"/>
                  <a:t>In presence of very large element of inverted </a:t>
                </a:r>
                <a:r>
                  <a:rPr lang="pl-PL" b="1" smtClean="0"/>
                  <a:t>Y</a:t>
                </a:r>
                <a:r>
                  <a:rPr lang="pl-PL" smtClean="0"/>
                  <a:t> matrix, the </a:t>
                </a:r>
                <a:r>
                  <a:rPr lang="pl-PL" b="1" smtClean="0"/>
                  <a:t>Y</a:t>
                </a:r>
                <a:r>
                  <a:rPr lang="pl-PL" smtClean="0"/>
                  <a:t> matrix itself tends to singularity</a:t>
                </a:r>
              </a:p>
              <a:p>
                <a:pPr lvl="1"/>
                <a:r>
                  <a:rPr lang="pl-PL" smtClean="0"/>
                  <a:t>Y becomes singluar when even one of the eigenvalue becomes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𝑌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pl-PL" smtClean="0"/>
              </a:p>
              <a:p>
                <a:pPr lvl="1"/>
                <a:r>
                  <a:rPr lang="pl-PL" smtClean="0"/>
                  <a:t>From eigenvalues: identification of critical modes of harmonic resonance</a:t>
                </a:r>
              </a:p>
              <a:p>
                <a:pPr lvl="1"/>
                <a:r>
                  <a:rPr lang="pl-PL" smtClean="0"/>
                  <a:t>Curves of modal impedance for each mode in modal domain</a:t>
                </a:r>
              </a:p>
              <a:p>
                <a:pPr lvl="1"/>
                <a:r>
                  <a:rPr lang="pl-PL" smtClean="0"/>
                  <a:t>Modes related to physical buses through participation factors (PF)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Harmonic Resonance Modal Analysis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9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84784"/>
                <a:ext cx="3528392" cy="48531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smtClean="0"/>
                  <a:t>Only for Z(s) converter model</a:t>
                </a:r>
              </a:p>
              <a:p>
                <a:r>
                  <a:rPr lang="pl-PL" smtClean="0"/>
                  <a:t>Model of aggregated impedance for </a:t>
                </a:r>
                <a:r>
                  <a:rPr lang="pl-PL" i="1" smtClean="0"/>
                  <a:t>source </a:t>
                </a:r>
                <a:r>
                  <a:rPr lang="pl-PL" smtClean="0"/>
                  <a:t>and </a:t>
                </a:r>
                <a:r>
                  <a:rPr lang="pl-PL" i="1" smtClean="0"/>
                  <a:t>grid</a:t>
                </a:r>
              </a:p>
              <a:p>
                <a:r>
                  <a:rPr lang="pl-PL" smtClean="0"/>
                  <a:t>System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𝑠</m:t>
                        </m:r>
                        <m:r>
                          <a:rPr lang="pl-PL" b="0" i="1" smtClean="0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pl-PL" smtClean="0"/>
                  <a:t> satisfies Nyquist stability criterion</a:t>
                </a:r>
              </a:p>
              <a:p>
                <a:r>
                  <a:rPr lang="pl-PL" smtClean="0"/>
                  <a:t>Division point</a:t>
                </a:r>
              </a:p>
              <a:p>
                <a:r>
                  <a:rPr lang="pl-PL" smtClean="0"/>
                  <a:t>Souce-grid or grid-source apprach</a:t>
                </a:r>
              </a:p>
              <a:p>
                <a:r>
                  <a:rPr lang="pl-PL" smtClean="0"/>
                  <a:t>Thevenin/Norton equivalent circuits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84784"/>
                <a:ext cx="3528392" cy="4853136"/>
              </a:xfrm>
              <a:blipFill rotWithShape="1">
                <a:blip r:embed="rId2"/>
                <a:stretch>
                  <a:fillRect l="-518" t="-1508" r="-3109" b="-2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01" y="1628800"/>
            <a:ext cx="4462349" cy="17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25144"/>
            <a:ext cx="4032448" cy="12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3629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Stability analysis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97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smtClean="0"/>
                  <a:t>Nyquist stability criterion in the Bode diagram</a:t>
                </a:r>
              </a:p>
              <a:p>
                <a:pPr lvl="1"/>
                <a:r>
                  <a:rPr lang="pl-PL" smtClean="0"/>
                  <a:t>Bode instead of Nyquist because of frequency information directly included</a:t>
                </a:r>
              </a:p>
              <a:p>
                <a:pPr lvl="1"/>
                <a:r>
                  <a:rPr lang="pl-PL" smtClean="0"/>
                  <a:t>Evaluation of stability </a:t>
                </a:r>
                <a:r>
                  <a:rPr lang="pl-PL" smtClean="0"/>
                  <a:t>for zero-dB crossings (intersection of source and grid impedances)</a:t>
                </a:r>
                <a:endParaRPr lang="pl-PL" smtClean="0"/>
              </a:p>
              <a:p>
                <a:pPr lvl="2"/>
                <a:r>
                  <a:rPr lang="pl-PL" smtClean="0"/>
                  <a:t>At each intersection the </a:t>
                </a:r>
                <a:r>
                  <a:rPr lang="pl-PL" smtClean="0"/>
                  <a:t>phase angle is evaluated</a:t>
                </a:r>
              </a:p>
              <a:p>
                <a:pPr lvl="1"/>
                <a:r>
                  <a:rPr lang="pl-PL" smtClean="0"/>
                  <a:t>Due to assumptions safety margin of 30⁰ introduced </a:t>
                </a:r>
              </a:p>
              <a:p>
                <a:pPr lvl="1"/>
                <a:r>
                  <a:rPr lang="pl-PL" smtClean="0"/>
                  <a:t>Quality of stability evaluated by following phase margin at each resonant frequency: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Stability assessment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51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456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33" y="153399"/>
            <a:ext cx="3085635" cy="183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732240" y="452050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trike="sngStrike" smtClean="0"/>
              <a:t>Case 1</a:t>
            </a:r>
          </a:p>
          <a:p>
            <a:r>
              <a:rPr lang="pl-PL" sz="2400" b="1" smtClean="0"/>
              <a:t>Case 2</a:t>
            </a:r>
          </a:p>
          <a:p>
            <a:r>
              <a:rPr lang="pl-PL" sz="2400" strike="sngStrike" smtClean="0"/>
              <a:t>Case 3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Impedance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2207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4464496" cy="334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4" y="1646802"/>
            <a:ext cx="441649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611560" y="4941168"/>
            <a:ext cx="3744416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600" smtClean="0"/>
              <a:t>WT inverter (100 MW)</a:t>
            </a:r>
            <a:endParaRPr lang="en-US" sz="160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716016" y="4941168"/>
            <a:ext cx="3744416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600" smtClean="0"/>
              <a:t>HVDC rectifier (400 MW)</a:t>
            </a:r>
            <a:endParaRPr lang="en-US" sz="160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</a:t>
            </a:r>
            <a:r>
              <a:rPr lang="pl-PL" smtClean="0"/>
              <a:t>results</a:t>
            </a:r>
            <a:endParaRPr lang="pl-PL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/>
              <a:t>Nonlinear impedances of WT inverter and </a:t>
            </a:r>
            <a:r>
              <a:rPr lang="pl-PL" sz="2000" smtClean="0"/>
              <a:t>HVDC-link rectifier</a:t>
            </a:r>
            <a:endParaRPr lang="en-US" sz="2000" i="1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73824"/>
            <a:ext cx="2481150" cy="65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11" y="6151373"/>
            <a:ext cx="1317375" cy="3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71526"/>
            <a:ext cx="2327780" cy="62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157218"/>
            <a:ext cx="2385822" cy="37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7162"/>
            <a:ext cx="5781700" cy="37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152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</a:t>
            </a:r>
            <a:r>
              <a:rPr lang="pl-PL" smtClean="0"/>
              <a:t>results</a:t>
            </a:r>
            <a:endParaRPr lang="pl-PL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smtClean="0"/>
              <a:t>Case 2: Frequency sweep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395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5"/>
            <a:ext cx="4037926" cy="36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33" y="1828221"/>
            <a:ext cx="4407281" cy="36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/>
              <a:t>Case 2: Harmonic Resonance Modal Analysis – max. modes and all modes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1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l-PL" smtClean="0"/>
              <a:t>Outline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Introduction</a:t>
            </a:r>
          </a:p>
          <a:p>
            <a:r>
              <a:rPr lang="pl-PL" smtClean="0"/>
              <a:t>Motivation</a:t>
            </a:r>
          </a:p>
          <a:p>
            <a:r>
              <a:rPr lang="pl-PL" smtClean="0"/>
              <a:t>Simulations description</a:t>
            </a:r>
          </a:p>
          <a:p>
            <a:r>
              <a:rPr lang="pl-PL" smtClean="0"/>
              <a:t>Simulations results</a:t>
            </a:r>
          </a:p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14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85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Harmonic Resonance Modal Analysis – critical modes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59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500947"/>
              </p:ext>
            </p:extLst>
          </p:nvPr>
        </p:nvGraphicFramePr>
        <p:xfrm>
          <a:off x="4355976" y="504063"/>
          <a:ext cx="4752528" cy="177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221112" cy="267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579148"/>
              </p:ext>
            </p:extLst>
          </p:nvPr>
        </p:nvGraphicFramePr>
        <p:xfrm>
          <a:off x="4355976" y="2204864"/>
          <a:ext cx="475252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347335"/>
              </p:ext>
            </p:extLst>
          </p:nvPr>
        </p:nvGraphicFramePr>
        <p:xfrm>
          <a:off x="4355976" y="4005064"/>
          <a:ext cx="4764277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Harmonic Resonance </a:t>
            </a:r>
            <a:r>
              <a:rPr lang="pl-PL" sz="1800" smtClean="0"/>
              <a:t>Modal </a:t>
            </a:r>
            <a:r>
              <a:rPr lang="pl-PL" sz="1800"/>
              <a:t>Analysis – participation factors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26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5" y="1268760"/>
            <a:ext cx="3685358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1" y="3921030"/>
            <a:ext cx="36874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996952"/>
            <a:ext cx="3186841" cy="224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84784"/>
            <a:ext cx="436202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07" y="5281406"/>
            <a:ext cx="2520280" cy="1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Verification in Power Factory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991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796496" cy="404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54327"/>
            <a:ext cx="44481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FS </a:t>
            </a:r>
            <a:r>
              <a:rPr lang="pl-PL" sz="1800"/>
              <a:t>– VS model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948264" y="822721"/>
            <a:ext cx="18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smtClean="0"/>
              <a:t>VS model</a:t>
            </a:r>
          </a:p>
          <a:p>
            <a:r>
              <a:rPr lang="pl-PL" sz="2000" strike="sngStrike" smtClean="0"/>
              <a:t>CS-WT model</a:t>
            </a:r>
          </a:p>
          <a:p>
            <a:r>
              <a:rPr lang="pl-PL" sz="2000" strike="sngStrike" smtClean="0"/>
              <a:t>Z(s) model</a:t>
            </a:r>
          </a:p>
        </p:txBody>
      </p:sp>
    </p:spTree>
    <p:extLst>
      <p:ext uri="{BB962C8B-B14F-4D97-AF65-F5344CB8AC3E}">
        <p14:creationId xmlns:p14="http://schemas.microsoft.com/office/powerpoint/2010/main" val="38926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714" y="1484784"/>
            <a:ext cx="7228572" cy="46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– </a:t>
            </a:r>
            <a:r>
              <a:rPr lang="pl-PL" sz="1800"/>
              <a:t>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668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377814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395255"/>
              </p:ext>
            </p:extLst>
          </p:nvPr>
        </p:nvGraphicFramePr>
        <p:xfrm>
          <a:off x="3923928" y="548680"/>
          <a:ext cx="5220072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147090"/>
              </p:ext>
            </p:extLst>
          </p:nvPr>
        </p:nvGraphicFramePr>
        <p:xfrm>
          <a:off x="3923928" y="2276872"/>
          <a:ext cx="5220072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974185"/>
              </p:ext>
            </p:extLst>
          </p:nvPr>
        </p:nvGraphicFramePr>
        <p:xfrm>
          <a:off x="3923928" y="3989448"/>
          <a:ext cx="5220072" cy="169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3240360" cy="87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</a:t>
            </a:r>
            <a:r>
              <a:rPr lang="pl-PL" sz="1800"/>
              <a:t>PF’s – 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0944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50" y="1412776"/>
            <a:ext cx="5586413" cy="18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50" y="3367791"/>
            <a:ext cx="56102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70" y="5106674"/>
            <a:ext cx="5610225" cy="138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</a:t>
            </a:r>
            <a:r>
              <a:rPr lang="pl-PL" sz="1800"/>
              <a:t>dominant buses – 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23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340768"/>
            <a:ext cx="7442201" cy="50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Case 2: Stability I</a:t>
            </a:r>
            <a:endParaRPr lang="en-US" sz="2000" i="1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2656"/>
            <a:ext cx="2223831" cy="89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1" y="1628800"/>
            <a:ext cx="614143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88840"/>
            <a:ext cx="2886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Case 2: Stability I</a:t>
            </a:r>
            <a:endParaRPr lang="en-US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5168557" y="5445224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i="1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57" y="5445224"/>
                <a:ext cx="237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340768"/>
            <a:ext cx="5564042" cy="91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20888"/>
            <a:ext cx="5534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3933056"/>
            <a:ext cx="4467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a 2"/>
          <p:cNvSpPr/>
          <p:nvPr/>
        </p:nvSpPr>
        <p:spPr>
          <a:xfrm>
            <a:off x="3131840" y="5661248"/>
            <a:ext cx="4032448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5653484" y="4437111"/>
            <a:ext cx="1152128" cy="72943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804248" y="45811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marginally stable</a:t>
            </a:r>
            <a:endParaRPr lang="pl-PL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164288" y="58831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unstable</a:t>
            </a:r>
            <a:endParaRPr lang="pl-PL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FS vs. HRMA vs. </a:t>
            </a:r>
            <a:r>
              <a:rPr lang="pl-PL" sz="1800" smtClean="0"/>
              <a:t>Bode for all topology cases 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747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Introduction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57" y="1385650"/>
            <a:ext cx="6342286" cy="31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115616" y="5301208"/>
            <a:ext cx="4392488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501317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Second RES </a:t>
            </a:r>
          </a:p>
          <a:p>
            <a:r>
              <a:rPr lang="pl-PL" smtClean="0"/>
              <a:t>Wind power: 3.7% at the of 2015 global electricity production</a:t>
            </a:r>
          </a:p>
          <a:p>
            <a:r>
              <a:rPr lang="pl-PL" smtClean="0"/>
              <a:t>In 2015 largest annual increase ever: 63.7 GW (~43% of all RES) – growth rate of 17.2% comparing to 2014</a:t>
            </a:r>
          </a:p>
          <a:p>
            <a:r>
              <a:rPr lang="pl-PL" i="1" smtClean="0"/>
              <a:t>Record low prices for forthcoming RES in some countries due to policies and market frameworks</a:t>
            </a:r>
            <a:endParaRPr lang="en-US" i="1"/>
          </a:p>
        </p:txBody>
      </p:sp>
      <p:sp>
        <p:nvSpPr>
          <p:cNvPr id="5" name="pole tekstowe 4"/>
          <p:cNvSpPr txBox="1"/>
          <p:nvPr/>
        </p:nvSpPr>
        <p:spPr>
          <a:xfrm>
            <a:off x="1619672" y="4531071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/>
              <a:t>Figure </a:t>
            </a:r>
            <a:r>
              <a:rPr lang="en-US" sz="1200" b="1" i="1" smtClean="0"/>
              <a:t>1</a:t>
            </a:r>
            <a:r>
              <a:rPr lang="en-US" sz="1200" b="1" i="1"/>
              <a:t>: Wind Power Global Capacity and Annual Additions, </a:t>
            </a:r>
            <a:r>
              <a:rPr lang="en-US" sz="1200" b="1" i="1" smtClean="0"/>
              <a:t>2005</a:t>
            </a:r>
            <a:r>
              <a:rPr lang="pl-PL" sz="1200" b="1" i="1" smtClean="0"/>
              <a:t>-</a:t>
            </a:r>
            <a:r>
              <a:rPr lang="en-US" sz="1200" b="1" i="1" smtClean="0"/>
              <a:t>2015.</a:t>
            </a:r>
            <a:endParaRPr lang="en-US" sz="1200" b="1" i="1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Wind power capacity development</a:t>
            </a:r>
            <a:endParaRPr lang="en-US" sz="2000" i="1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FS: parallel </a:t>
            </a:r>
            <a:r>
              <a:rPr lang="en-GB" smtClean="0"/>
              <a:t>&amp;</a:t>
            </a:r>
            <a:r>
              <a:rPr lang="pl-PL" smtClean="0"/>
              <a:t> series resonance frequencies </a:t>
            </a:r>
            <a:r>
              <a:rPr lang="en-GB" smtClean="0"/>
              <a:t>seen </a:t>
            </a:r>
            <a:r>
              <a:rPr lang="pl-PL" smtClean="0"/>
              <a:t>from particular point in the network</a:t>
            </a:r>
          </a:p>
          <a:p>
            <a:r>
              <a:rPr lang="pl-PL" smtClean="0"/>
              <a:t>HRMA: parallel resonant frequencies &amp; participation factors indicating source bus(es) of resonance</a:t>
            </a:r>
          </a:p>
          <a:p>
            <a:r>
              <a:rPr lang="pl-PL" smtClean="0"/>
              <a:t>Nyquist/Bode: parallel resonant frequencies &amp; phase margin indicating quality of stability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Output from the methods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836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l-PL" smtClean="0"/>
                  <a:t>More resonant frequncies for cases with multiple branches</a:t>
                </a:r>
              </a:p>
              <a:p>
                <a:pPr algn="just"/>
                <a:r>
                  <a:rPr lang="pl-PL" smtClean="0"/>
                  <a:t>Downward shift of resonance for topology cases with more cables (more capacitance):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𝜔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pl-PL" smtClean="0"/>
              </a:p>
              <a:p>
                <a:pPr algn="just"/>
                <a:r>
                  <a:rPr lang="pl-PL" smtClean="0"/>
                  <a:t>New resonant frequencies have expected values and expected source due to symmetry in the network</a:t>
                </a:r>
              </a:p>
              <a:p>
                <a:pPr algn="just"/>
                <a:r>
                  <a:rPr lang="pl-PL" smtClean="0"/>
                  <a:t>All three models consistent with respect to sources of resonance</a:t>
                </a:r>
              </a:p>
              <a:p>
                <a:pPr algn="just"/>
                <a:r>
                  <a:rPr lang="pl-PL" smtClean="0"/>
                  <a:t>The resonance sourced near WT inverter is the ”stiffest”: minor shifting, highest PF’s and highest stability phase margin</a:t>
                </a:r>
              </a:p>
              <a:p>
                <a:pPr algn="just"/>
                <a:r>
                  <a:rPr lang="pl-PL" smtClean="0"/>
                  <a:t>Resonant frequencies of highest group (around 23th order) marked as unstable (unstable operation in case of presence of waveforms around this order)</a:t>
                </a:r>
              </a:p>
              <a:p>
                <a:pPr algn="just"/>
                <a:r>
                  <a:rPr lang="pl-PL" smtClean="0"/>
                  <a:t>Progressively worse stability phase margin for the topologies with more branches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2" t="-1877" r="-8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Observations from simulations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7453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4873752"/>
          </a:xfrm>
        </p:spPr>
        <p:txBody>
          <a:bodyPr>
            <a:normAutofit/>
          </a:bodyPr>
          <a:lstStyle/>
          <a:p>
            <a:r>
              <a:rPr lang="pl-PL" smtClean="0"/>
              <a:t>Recognition of resonant frequencies and </a:t>
            </a:r>
            <a:r>
              <a:rPr lang="pl-PL" smtClean="0"/>
              <a:t>their values and </a:t>
            </a:r>
            <a:r>
              <a:rPr lang="pl-PL" smtClean="0"/>
              <a:t>number in a network</a:t>
            </a:r>
          </a:p>
          <a:p>
            <a:r>
              <a:rPr lang="pl-PL" smtClean="0"/>
              <a:t>Identification of origins of resonances indicating the best locations for filters implementation</a:t>
            </a:r>
          </a:p>
          <a:p>
            <a:r>
              <a:rPr lang="pl-PL" smtClean="0"/>
              <a:t>Prediction of new resonances and their approximate origins after topology change</a:t>
            </a:r>
          </a:p>
          <a:p>
            <a:r>
              <a:rPr lang="pl-PL" smtClean="0"/>
              <a:t>Labeling the resonances with respect to hazard for stability</a:t>
            </a:r>
          </a:p>
          <a:p>
            <a:r>
              <a:rPr lang="pl-PL" smtClean="0"/>
              <a:t>Mitigation of resonance</a:t>
            </a:r>
            <a:r>
              <a:rPr lang="en-GB" smtClean="0"/>
              <a:t> by adjusting of converter impedance (detailed control data necessary)</a:t>
            </a:r>
            <a:endParaRPr lang="pl-PL" smtClean="0"/>
          </a:p>
          <a:p>
            <a:pPr marL="0" indent="0">
              <a:buNone/>
            </a:pPr>
            <a:endParaRPr lang="pl-PL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Conclusions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64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2780928"/>
            <a:ext cx="7467600" cy="460648"/>
          </a:xfrm>
        </p:spPr>
        <p:txBody>
          <a:bodyPr/>
          <a:lstStyle/>
          <a:p>
            <a:pPr marL="0" indent="0" algn="ctr">
              <a:buNone/>
            </a:pPr>
            <a:r>
              <a:rPr lang="pl-PL" smtClean="0"/>
              <a:t>Thank you!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53" y="1556792"/>
            <a:ext cx="5136461" cy="38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79512" y="1829593"/>
            <a:ext cx="3519031" cy="325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Total of 12 GW</a:t>
            </a:r>
          </a:p>
          <a:p>
            <a:r>
              <a:rPr lang="pl-PL" smtClean="0"/>
              <a:t>3.4 GW installed in 2015</a:t>
            </a:r>
          </a:p>
          <a:p>
            <a:r>
              <a:rPr lang="pl-PL" smtClean="0"/>
              <a:t>3019 MW in Europe (more than twice than capacity added in 2014)</a:t>
            </a:r>
          </a:p>
          <a:p>
            <a:r>
              <a:rPr lang="pl-PL" smtClean="0"/>
              <a:t>Trends in technology:</a:t>
            </a:r>
          </a:p>
          <a:p>
            <a:pPr lvl="1"/>
            <a:r>
              <a:rPr lang="pl-PL" smtClean="0"/>
              <a:t>Power of turbines</a:t>
            </a:r>
          </a:p>
          <a:p>
            <a:pPr lvl="1"/>
            <a:r>
              <a:rPr lang="pl-PL" smtClean="0"/>
              <a:t>Water depth</a:t>
            </a:r>
          </a:p>
          <a:p>
            <a:pPr lvl="1"/>
            <a:r>
              <a:rPr lang="pl-PL" smtClean="0"/>
              <a:t>Distance from shore (average of 43.3 km in 2015 only)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Offshore WPP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9340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mtClean="0"/>
                  <a:t>High capacitance of submarine cables</a:t>
                </a:r>
              </a:p>
              <a:p>
                <a:r>
                  <a:rPr lang="pl-PL" smtClean="0"/>
                  <a:t>Charging current: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l-PL" b="1" i="1" smtClean="0">
                        <a:latin typeface="Cambria Math"/>
                      </a:rPr>
                      <m:t>=</m:t>
                    </m:r>
                    <m:r>
                      <a:rPr lang="pl-PL" b="1" i="1" smtClean="0">
                        <a:latin typeface="Cambria Math"/>
                      </a:rPr>
                      <m:t>𝑼𝑪</m:t>
                    </m:r>
                    <m:r>
                      <a:rPr lang="pl-PL" b="1" i="1" smtClean="0">
                        <a:latin typeface="Cambria Math"/>
                      </a:rPr>
                      <m:t>𝝎</m:t>
                    </m:r>
                    <m:r>
                      <a:rPr lang="pl-PL" b="1" i="1" smtClean="0">
                        <a:latin typeface="Cambria Math"/>
                      </a:rPr>
                      <m:t>𝒍</m:t>
                    </m:r>
                  </m:oMath>
                </a14:m>
                <a:endParaRPr lang="pl-PL" b="1" smtClean="0"/>
              </a:p>
              <a:p>
                <a:r>
                  <a:rPr lang="pl-PL" smtClean="0"/>
                  <a:t>Limited active power transmission for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pl-PL" b="1" smtClean="0"/>
                  <a:t>↑</a:t>
                </a:r>
              </a:p>
              <a:p>
                <a:r>
                  <a:rPr lang="pl-PL" smtClean="0"/>
                  <a:t>Possible compensation</a:t>
                </a:r>
                <a:endParaRPr lang="en-US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789" t="-368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41773"/>
            <a:ext cx="4548885" cy="399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Power transmission to shore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804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1" y="1916832"/>
            <a:ext cx="36004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No charging current – no compensation</a:t>
            </a:r>
          </a:p>
          <a:p>
            <a:r>
              <a:rPr lang="pl-PL" smtClean="0"/>
              <a:t>Lower transmission </a:t>
            </a:r>
            <a:r>
              <a:rPr lang="pl-PL" smtClean="0"/>
              <a:t>losses</a:t>
            </a:r>
          </a:p>
          <a:p>
            <a:r>
              <a:rPr lang="pl-PL" smtClean="0"/>
              <a:t>Cheaper cable</a:t>
            </a:r>
          </a:p>
          <a:p>
            <a:r>
              <a:rPr lang="pl-PL" smtClean="0"/>
              <a:t>Higher losses and risk of failure of converter</a:t>
            </a:r>
          </a:p>
          <a:p>
            <a:r>
              <a:rPr lang="pl-PL" smtClean="0"/>
              <a:t>Should be decided on the project per project basis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13" y="1556792"/>
            <a:ext cx="47815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HVDC transmission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smtClean="0"/>
              <a:t>Motivation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Recent experience in operation of first HVDC connected offshore WPP (committed in 2013)</a:t>
            </a:r>
          </a:p>
          <a:p>
            <a:r>
              <a:rPr lang="pl-PL" smtClean="0"/>
              <a:t>Phenomenon of harmonic resonance due to:</a:t>
            </a:r>
          </a:p>
          <a:p>
            <a:pPr lvl="1"/>
            <a:r>
              <a:rPr lang="pl-PL" smtClean="0"/>
              <a:t>AC network with many cables bringing down the resonant frequencies</a:t>
            </a:r>
          </a:p>
          <a:p>
            <a:pPr lvl="1"/>
            <a:r>
              <a:rPr lang="pl-PL" smtClean="0"/>
              <a:t>Power converter dominated grid with limited damping (weak </a:t>
            </a:r>
            <a:r>
              <a:rPr lang="pl-PL"/>
              <a:t>grid, </a:t>
            </a:r>
            <a:r>
              <a:rPr lang="pl-PL" smtClean="0"/>
              <a:t>decoupled </a:t>
            </a:r>
            <a:r>
              <a:rPr lang="pl-PL"/>
              <a:t>from main AC </a:t>
            </a:r>
            <a:r>
              <a:rPr lang="pl-PL" smtClean="0"/>
              <a:t>grid)</a:t>
            </a:r>
          </a:p>
          <a:p>
            <a:r>
              <a:rPr lang="en-US" dirty="0" smtClean="0"/>
              <a:t>Necessity</a:t>
            </a:r>
            <a:r>
              <a:rPr lang="pl-PL" dirty="0" smtClean="0"/>
              <a:t> </a:t>
            </a:r>
            <a:r>
              <a:rPr lang="pl-PL" smtClean="0"/>
              <a:t>of harmonic resonance analysis for future project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628800"/>
            <a:ext cx="78680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5941144" y="3399863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4176310" y="2160415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167761" y="3327855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5940152" y="4725144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4176310" y="449293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/>
          <p:cNvSpPr/>
          <p:nvPr/>
        </p:nvSpPr>
        <p:spPr>
          <a:xfrm>
            <a:off x="4176310" y="5589240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Test system topology cases</a:t>
            </a:r>
            <a:endParaRPr lang="en-US" sz="2000" i="1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Strzałka w dół 6"/>
          <p:cNvSpPr/>
          <p:nvPr/>
        </p:nvSpPr>
        <p:spPr>
          <a:xfrm>
            <a:off x="4141765" y="155679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5906599" y="282390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4133216" y="277310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4148201" y="396131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>
            <a:off x="5906599" y="4193529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dół 21"/>
          <p:cNvSpPr/>
          <p:nvPr/>
        </p:nvSpPr>
        <p:spPr>
          <a:xfrm>
            <a:off x="4133216" y="5057625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8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2160240"/>
          </a:xfrm>
        </p:spPr>
        <p:txBody>
          <a:bodyPr>
            <a:normAutofit fontScale="92500"/>
          </a:bodyPr>
          <a:lstStyle/>
          <a:p>
            <a:r>
              <a:rPr lang="pl-PL" smtClean="0"/>
              <a:t>Importance of converter modelling</a:t>
            </a:r>
          </a:p>
          <a:p>
            <a:r>
              <a:rPr lang="pl-PL" smtClean="0"/>
              <a:t>Difficulty in detail data obtainment</a:t>
            </a:r>
          </a:p>
          <a:p>
            <a:r>
              <a:rPr lang="pl-PL" smtClean="0"/>
              <a:t>Model as either ideal voltage or  ideal current source</a:t>
            </a:r>
          </a:p>
          <a:p>
            <a:pPr lvl="1"/>
            <a:r>
              <a:rPr lang="pl-PL" smtClean="0"/>
              <a:t>Ideal VS </a:t>
            </a:r>
            <a:r>
              <a:rPr lang="pl-PL" smtClean="0"/>
              <a:t>becomes short-circuit in f domain</a:t>
            </a:r>
          </a:p>
          <a:p>
            <a:pPr lvl="1"/>
            <a:r>
              <a:rPr lang="pl-PL" smtClean="0"/>
              <a:t>Ideal CS </a:t>
            </a:r>
            <a:r>
              <a:rPr lang="pl-PL" smtClean="0"/>
              <a:t>becomes open-circuit in f domain</a:t>
            </a:r>
          </a:p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73510"/>
            <a:ext cx="4545865" cy="166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0674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Złożony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1184</TotalTime>
  <Words>1031</Words>
  <Application>Microsoft Office PowerPoint</Application>
  <PresentationFormat>Pokaz na ekranie (4:3)</PresentationFormat>
  <Paragraphs>196</Paragraphs>
  <Slides>33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Wykusz</vt:lpstr>
      <vt:lpstr>Impedance analysis of harmonic resonance in HVDC connected Wind Power Plants</vt:lpstr>
      <vt:lpstr>Outline</vt:lpstr>
      <vt:lpstr>Introduction</vt:lpstr>
      <vt:lpstr>Prezentacja programu PowerPoint</vt:lpstr>
      <vt:lpstr>Prezentacja programu PowerPoint</vt:lpstr>
      <vt:lpstr>Introduction</vt:lpstr>
      <vt:lpstr>Motivation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analysis of harmonic resonance in HVDC connected Wind Power Plants</dc:title>
  <dc:creator>IS</dc:creator>
  <cp:lastModifiedBy>IS</cp:lastModifiedBy>
  <cp:revision>102</cp:revision>
  <dcterms:created xsi:type="dcterms:W3CDTF">2016-07-04T07:59:44Z</dcterms:created>
  <dcterms:modified xsi:type="dcterms:W3CDTF">2016-07-05T13:48:33Z</dcterms:modified>
</cp:coreProperties>
</file>