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64" r:id="rId12"/>
    <p:sldId id="265" r:id="rId13"/>
    <p:sldId id="266" r:id="rId14"/>
    <p:sldId id="270" r:id="rId15"/>
    <p:sldId id="263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 sz="1200" b="1" i="0" baseline="0">
                <a:effectLst/>
              </a:rPr>
              <a:t>Case 2: VS model</a:t>
            </a:r>
            <a:endParaRPr lang="pl-PL" sz="1200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Arkusz1!$X$3</c:f>
              <c:strCache>
                <c:ptCount val="1"/>
                <c:pt idx="0">
                  <c:v>8.46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val>
            <c:numRef>
              <c:f>Arkusz1!$Y$3:$AI$3</c:f>
              <c:numCache>
                <c:formatCode>General</c:formatCode>
                <c:ptCount val="11"/>
                <c:pt idx="0">
                  <c:v>5.3</c:v>
                </c:pt>
                <c:pt idx="1">
                  <c:v>7.9</c:v>
                </c:pt>
                <c:pt idx="2">
                  <c:v>8</c:v>
                </c:pt>
                <c:pt idx="3">
                  <c:v>8.6999999999999993</c:v>
                </c:pt>
                <c:pt idx="4">
                  <c:v>9</c:v>
                </c:pt>
                <c:pt idx="5">
                  <c:v>9.1999999999999993</c:v>
                </c:pt>
                <c:pt idx="6">
                  <c:v>12.5</c:v>
                </c:pt>
                <c:pt idx="7">
                  <c:v>8.6999999999999993</c:v>
                </c:pt>
                <c:pt idx="8">
                  <c:v>9</c:v>
                </c:pt>
                <c:pt idx="9">
                  <c:v>9.1999999999999993</c:v>
                </c:pt>
                <c:pt idx="10">
                  <c:v>12.5</c:v>
                </c:pt>
              </c:numCache>
            </c:numRef>
          </c:val>
        </c:ser>
        <c:ser>
          <c:idx val="1"/>
          <c:order val="1"/>
          <c:tx>
            <c:strRef>
              <c:f>Arkusz1!$X$4</c:f>
              <c:strCache>
                <c:ptCount val="1"/>
                <c:pt idx="0">
                  <c:v>12.12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invertIfNegative val="0"/>
          <c:val>
            <c:numRef>
              <c:f>Arkusz1!$Y$4:$AI$4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</c:v>
                </c:pt>
                <c:pt idx="4">
                  <c:v>0.3</c:v>
                </c:pt>
                <c:pt idx="5">
                  <c:v>1.1000000000000001</c:v>
                </c:pt>
                <c:pt idx="6">
                  <c:v>48.4</c:v>
                </c:pt>
                <c:pt idx="7">
                  <c:v>0.2</c:v>
                </c:pt>
                <c:pt idx="8">
                  <c:v>0.3</c:v>
                </c:pt>
                <c:pt idx="9">
                  <c:v>1.1000000000000001</c:v>
                </c:pt>
                <c:pt idx="10">
                  <c:v>48.4</c:v>
                </c:pt>
              </c:numCache>
            </c:numRef>
          </c:val>
        </c:ser>
        <c:ser>
          <c:idx val="2"/>
          <c:order val="2"/>
          <c:tx>
            <c:strRef>
              <c:f>Arkusz1!$X$5</c:f>
              <c:strCache>
                <c:ptCount val="1"/>
                <c:pt idx="0">
                  <c:v>12.23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val>
            <c:numRef>
              <c:f>Arkusz1!$Y$5:$AI$5</c:f>
              <c:numCache>
                <c:formatCode>General</c:formatCode>
                <c:ptCount val="11"/>
                <c:pt idx="0">
                  <c:v>0.3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0.1</c:v>
                </c:pt>
                <c:pt idx="5">
                  <c:v>0.8</c:v>
                </c:pt>
                <c:pt idx="6">
                  <c:v>48.9</c:v>
                </c:pt>
                <c:pt idx="7">
                  <c:v>0</c:v>
                </c:pt>
                <c:pt idx="8">
                  <c:v>0.1</c:v>
                </c:pt>
                <c:pt idx="9">
                  <c:v>0.8</c:v>
                </c:pt>
                <c:pt idx="10">
                  <c:v>48.9</c:v>
                </c:pt>
              </c:numCache>
            </c:numRef>
          </c:val>
        </c:ser>
        <c:ser>
          <c:idx val="3"/>
          <c:order val="3"/>
          <c:tx>
            <c:strRef>
              <c:f>Arkusz1!$X$6</c:f>
              <c:strCache>
                <c:ptCount val="1"/>
                <c:pt idx="0">
                  <c:v>23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val>
            <c:numRef>
              <c:f>Arkusz1!$Y$6:$AI$6</c:f>
              <c:numCache>
                <c:formatCode>General</c:formatCode>
                <c:ptCount val="11"/>
                <c:pt idx="0">
                  <c:v>0.6</c:v>
                </c:pt>
                <c:pt idx="1">
                  <c:v>8.9</c:v>
                </c:pt>
                <c:pt idx="2">
                  <c:v>9.6</c:v>
                </c:pt>
                <c:pt idx="3">
                  <c:v>13.6</c:v>
                </c:pt>
                <c:pt idx="4">
                  <c:v>14.2</c:v>
                </c:pt>
                <c:pt idx="5">
                  <c:v>11.7</c:v>
                </c:pt>
                <c:pt idx="6">
                  <c:v>1</c:v>
                </c:pt>
                <c:pt idx="7">
                  <c:v>13.6</c:v>
                </c:pt>
                <c:pt idx="8">
                  <c:v>14.2</c:v>
                </c:pt>
                <c:pt idx="9">
                  <c:v>11.7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2769024"/>
        <c:axId val="41798464"/>
      </c:barChart>
      <c:catAx>
        <c:axId val="72769024"/>
        <c:scaling>
          <c:orientation val="minMax"/>
        </c:scaling>
        <c:delete val="0"/>
        <c:axPos val="b"/>
        <c:majorTickMark val="none"/>
        <c:minorTickMark val="none"/>
        <c:tickLblPos val="nextTo"/>
        <c:crossAx val="41798464"/>
        <c:crosses val="autoZero"/>
        <c:auto val="1"/>
        <c:lblAlgn val="ctr"/>
        <c:lblOffset val="100"/>
        <c:noMultiLvlLbl val="0"/>
      </c:catAx>
      <c:valAx>
        <c:axId val="41798464"/>
        <c:scaling>
          <c:orientation val="minMax"/>
          <c:max val="5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727690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 sz="1200"/>
              <a:t>Case 2: </a:t>
            </a:r>
            <a:r>
              <a:rPr lang="pl-PL" sz="1200" smtClean="0"/>
              <a:t>CS-WT </a:t>
            </a:r>
            <a:r>
              <a:rPr lang="pl-PL" sz="1200"/>
              <a:t>model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Arkusz1!$X$10</c:f>
              <c:strCache>
                <c:ptCount val="1"/>
                <c:pt idx="0">
                  <c:v>7.77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val>
            <c:numRef>
              <c:f>Arkusz1!$Y$10:$AI$10</c:f>
              <c:numCache>
                <c:formatCode>General</c:formatCode>
                <c:ptCount val="11"/>
                <c:pt idx="0">
                  <c:v>1.7</c:v>
                </c:pt>
                <c:pt idx="1">
                  <c:v>3.2</c:v>
                </c:pt>
                <c:pt idx="2">
                  <c:v>3.2</c:v>
                </c:pt>
                <c:pt idx="3">
                  <c:v>4.2</c:v>
                </c:pt>
                <c:pt idx="4">
                  <c:v>4.5999999999999996</c:v>
                </c:pt>
                <c:pt idx="5">
                  <c:v>5.8</c:v>
                </c:pt>
                <c:pt idx="6">
                  <c:v>31.3</c:v>
                </c:pt>
                <c:pt idx="7">
                  <c:v>4.2</c:v>
                </c:pt>
                <c:pt idx="8">
                  <c:v>4.5999999999999996</c:v>
                </c:pt>
                <c:pt idx="9">
                  <c:v>5.8</c:v>
                </c:pt>
                <c:pt idx="10">
                  <c:v>31.3</c:v>
                </c:pt>
              </c:numCache>
            </c:numRef>
          </c:val>
        </c:ser>
        <c:ser>
          <c:idx val="1"/>
          <c:order val="1"/>
          <c:tx>
            <c:strRef>
              <c:f>Arkusz1!$X$11</c:f>
              <c:strCache>
                <c:ptCount val="1"/>
                <c:pt idx="0">
                  <c:v>9.51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invertIfNegative val="0"/>
          <c:val>
            <c:numRef>
              <c:f>Arkusz1!$Y$11:$AI$11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0.3</c:v>
                </c:pt>
                <c:pt idx="5">
                  <c:v>1.1000000000000001</c:v>
                </c:pt>
                <c:pt idx="6">
                  <c:v>48.5</c:v>
                </c:pt>
                <c:pt idx="7">
                  <c:v>0.1</c:v>
                </c:pt>
                <c:pt idx="8">
                  <c:v>0.3</c:v>
                </c:pt>
                <c:pt idx="9">
                  <c:v>1.1000000000000001</c:v>
                </c:pt>
                <c:pt idx="10">
                  <c:v>48.5</c:v>
                </c:pt>
              </c:numCache>
            </c:numRef>
          </c:val>
        </c:ser>
        <c:ser>
          <c:idx val="2"/>
          <c:order val="2"/>
          <c:tx>
            <c:strRef>
              <c:f>Arkusz1!$X$12</c:f>
              <c:strCache>
                <c:ptCount val="1"/>
                <c:pt idx="0">
                  <c:v>10.25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val>
            <c:numRef>
              <c:f>Arkusz1!$Y$12:$AI$12</c:f>
              <c:numCache>
                <c:formatCode>General</c:formatCode>
                <c:ptCount val="11"/>
                <c:pt idx="0">
                  <c:v>1.5</c:v>
                </c:pt>
                <c:pt idx="1">
                  <c:v>1.1000000000000001</c:v>
                </c:pt>
                <c:pt idx="2">
                  <c:v>1.1000000000000001</c:v>
                </c:pt>
                <c:pt idx="3">
                  <c:v>0.4</c:v>
                </c:pt>
                <c:pt idx="4">
                  <c:v>0.2</c:v>
                </c:pt>
                <c:pt idx="5">
                  <c:v>0</c:v>
                </c:pt>
                <c:pt idx="6">
                  <c:v>47.4</c:v>
                </c:pt>
                <c:pt idx="7">
                  <c:v>0.4</c:v>
                </c:pt>
                <c:pt idx="8">
                  <c:v>0.2</c:v>
                </c:pt>
                <c:pt idx="9">
                  <c:v>0</c:v>
                </c:pt>
                <c:pt idx="10">
                  <c:v>47.4</c:v>
                </c:pt>
              </c:numCache>
            </c:numRef>
          </c:val>
        </c:ser>
        <c:ser>
          <c:idx val="3"/>
          <c:order val="3"/>
          <c:tx>
            <c:strRef>
              <c:f>Arkusz1!$X$13</c:f>
              <c:strCache>
                <c:ptCount val="1"/>
                <c:pt idx="0">
                  <c:v>22.98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val>
            <c:numRef>
              <c:f>Arkusz1!$Y$13:$AI$13</c:f>
              <c:numCache>
                <c:formatCode>General</c:formatCode>
                <c:ptCount val="11"/>
                <c:pt idx="0">
                  <c:v>0.6</c:v>
                </c:pt>
                <c:pt idx="1">
                  <c:v>8.9</c:v>
                </c:pt>
                <c:pt idx="2">
                  <c:v>9.6</c:v>
                </c:pt>
                <c:pt idx="3">
                  <c:v>13.7</c:v>
                </c:pt>
                <c:pt idx="4">
                  <c:v>14.3</c:v>
                </c:pt>
                <c:pt idx="5">
                  <c:v>11.8</c:v>
                </c:pt>
                <c:pt idx="6">
                  <c:v>0.7</c:v>
                </c:pt>
                <c:pt idx="7">
                  <c:v>13.7</c:v>
                </c:pt>
                <c:pt idx="8">
                  <c:v>14.3</c:v>
                </c:pt>
                <c:pt idx="9">
                  <c:v>11.8</c:v>
                </c:pt>
                <c:pt idx="10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7225984"/>
        <c:axId val="41802496"/>
      </c:barChart>
      <c:catAx>
        <c:axId val="77225984"/>
        <c:scaling>
          <c:orientation val="minMax"/>
        </c:scaling>
        <c:delete val="0"/>
        <c:axPos val="b"/>
        <c:majorTickMark val="none"/>
        <c:minorTickMark val="none"/>
        <c:tickLblPos val="nextTo"/>
        <c:crossAx val="41802496"/>
        <c:crosses val="autoZero"/>
        <c:auto val="1"/>
        <c:lblAlgn val="ctr"/>
        <c:lblOffset val="100"/>
        <c:noMultiLvlLbl val="0"/>
      </c:catAx>
      <c:valAx>
        <c:axId val="41802496"/>
        <c:scaling>
          <c:orientation val="minMax"/>
          <c:max val="5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772259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 sz="1200"/>
              <a:t>Case 2: Z(s) model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Arkusz1!$X$18</c:f>
              <c:strCache>
                <c:ptCount val="1"/>
                <c:pt idx="0">
                  <c:v>9.51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val>
            <c:numRef>
              <c:f>Arkusz1!$Y$18:$AI$18</c:f>
              <c:numCache>
                <c:formatCode>General</c:formatCode>
                <c:ptCount val="11"/>
                <c:pt idx="0">
                  <c:v>1.8</c:v>
                </c:pt>
                <c:pt idx="1">
                  <c:v>3.5</c:v>
                </c:pt>
                <c:pt idx="2">
                  <c:v>3.6</c:v>
                </c:pt>
                <c:pt idx="3">
                  <c:v>4.5999999999999996</c:v>
                </c:pt>
                <c:pt idx="4">
                  <c:v>5.0999999999999996</c:v>
                </c:pt>
                <c:pt idx="5">
                  <c:v>6.1</c:v>
                </c:pt>
                <c:pt idx="6">
                  <c:v>29.7</c:v>
                </c:pt>
                <c:pt idx="7">
                  <c:v>4.5999999999999996</c:v>
                </c:pt>
                <c:pt idx="8">
                  <c:v>5.0999999999999996</c:v>
                </c:pt>
                <c:pt idx="9">
                  <c:v>6.1</c:v>
                </c:pt>
                <c:pt idx="10">
                  <c:v>29.7</c:v>
                </c:pt>
              </c:numCache>
            </c:numRef>
          </c:val>
        </c:ser>
        <c:ser>
          <c:idx val="1"/>
          <c:order val="1"/>
          <c:tx>
            <c:strRef>
              <c:f>Arkusz1!$X$19</c:f>
              <c:strCache>
                <c:ptCount val="1"/>
                <c:pt idx="0">
                  <c:v>12.34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val>
            <c:numRef>
              <c:f>Arkusz1!$Y$19:$AI$19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</c:v>
                </c:pt>
                <c:pt idx="4">
                  <c:v>0.3</c:v>
                </c:pt>
                <c:pt idx="5">
                  <c:v>1.1000000000000001</c:v>
                </c:pt>
                <c:pt idx="6">
                  <c:v>48.4</c:v>
                </c:pt>
                <c:pt idx="7">
                  <c:v>0.2</c:v>
                </c:pt>
                <c:pt idx="8">
                  <c:v>0.3</c:v>
                </c:pt>
                <c:pt idx="9">
                  <c:v>1.1000000000000001</c:v>
                </c:pt>
                <c:pt idx="10">
                  <c:v>48.4</c:v>
                </c:pt>
              </c:numCache>
            </c:numRef>
          </c:val>
        </c:ser>
        <c:ser>
          <c:idx val="2"/>
          <c:order val="2"/>
          <c:tx>
            <c:strRef>
              <c:f>Arkusz1!$X$20</c:f>
              <c:strCache>
                <c:ptCount val="1"/>
                <c:pt idx="0">
                  <c:v>23.11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val>
            <c:numRef>
              <c:f>Arkusz1!$Y$20:$AI$20</c:f>
              <c:numCache>
                <c:formatCode>General</c:formatCode>
                <c:ptCount val="11"/>
                <c:pt idx="0">
                  <c:v>0.7</c:v>
                </c:pt>
                <c:pt idx="1">
                  <c:v>8.8000000000000007</c:v>
                </c:pt>
                <c:pt idx="2">
                  <c:v>9.5</c:v>
                </c:pt>
                <c:pt idx="3">
                  <c:v>13.6</c:v>
                </c:pt>
                <c:pt idx="4">
                  <c:v>14.2</c:v>
                </c:pt>
                <c:pt idx="5">
                  <c:v>11.7</c:v>
                </c:pt>
                <c:pt idx="6">
                  <c:v>1</c:v>
                </c:pt>
                <c:pt idx="7">
                  <c:v>13.6</c:v>
                </c:pt>
                <c:pt idx="8">
                  <c:v>14.2</c:v>
                </c:pt>
                <c:pt idx="9">
                  <c:v>11.7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7227008"/>
        <c:axId val="77341248"/>
      </c:barChart>
      <c:catAx>
        <c:axId val="77227008"/>
        <c:scaling>
          <c:orientation val="minMax"/>
        </c:scaling>
        <c:delete val="0"/>
        <c:axPos val="b"/>
        <c:majorTickMark val="none"/>
        <c:minorTickMark val="none"/>
        <c:tickLblPos val="nextTo"/>
        <c:crossAx val="77341248"/>
        <c:crosses val="autoZero"/>
        <c:auto val="1"/>
        <c:lblAlgn val="ctr"/>
        <c:lblOffset val="100"/>
        <c:noMultiLvlLbl val="0"/>
      </c:catAx>
      <c:valAx>
        <c:axId val="77341248"/>
        <c:scaling>
          <c:orientation val="minMax"/>
          <c:max val="5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772270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Arkusz1!$AK$3</c:f>
              <c:strCache>
                <c:ptCount val="1"/>
                <c:pt idx="0">
                  <c:v>8.59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val>
            <c:numRef>
              <c:f>Arkusz1!$AL$3:$AR$3</c:f>
              <c:numCache>
                <c:formatCode>General</c:formatCode>
                <c:ptCount val="7"/>
                <c:pt idx="0">
                  <c:v>8.8000000000000007</c:v>
                </c:pt>
                <c:pt idx="1">
                  <c:v>12.8</c:v>
                </c:pt>
                <c:pt idx="2">
                  <c:v>13</c:v>
                </c:pt>
                <c:pt idx="3">
                  <c:v>14.2</c:v>
                </c:pt>
                <c:pt idx="4">
                  <c:v>14.6</c:v>
                </c:pt>
                <c:pt idx="5">
                  <c:v>15.1</c:v>
                </c:pt>
                <c:pt idx="6">
                  <c:v>21.5</c:v>
                </c:pt>
              </c:numCache>
            </c:numRef>
          </c:val>
        </c:ser>
        <c:ser>
          <c:idx val="1"/>
          <c:order val="1"/>
          <c:tx>
            <c:strRef>
              <c:f>Arkusz1!$AK$4</c:f>
              <c:strCache>
                <c:ptCount val="1"/>
                <c:pt idx="0">
                  <c:v>12.17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invertIfNegative val="0"/>
          <c:val>
            <c:numRef>
              <c:f>Arkusz1!$AL$4:$AR$4</c:f>
              <c:numCache>
                <c:formatCode>General</c:formatCode>
                <c:ptCount val="7"/>
                <c:pt idx="0">
                  <c:v>0.1</c:v>
                </c:pt>
                <c:pt idx="1">
                  <c:v>0</c:v>
                </c:pt>
                <c:pt idx="2">
                  <c:v>0</c:v>
                </c:pt>
                <c:pt idx="3">
                  <c:v>0.2</c:v>
                </c:pt>
                <c:pt idx="4">
                  <c:v>0.4</c:v>
                </c:pt>
                <c:pt idx="5">
                  <c:v>1.8</c:v>
                </c:pt>
                <c:pt idx="6">
                  <c:v>97.4</c:v>
                </c:pt>
              </c:numCache>
            </c:numRef>
          </c:val>
        </c:ser>
        <c:ser>
          <c:idx val="2"/>
          <c:order val="2"/>
          <c:tx>
            <c:strRef>
              <c:f>Arkusz1!$AK$5</c:f>
              <c:strCache>
                <c:ptCount val="1"/>
                <c:pt idx="0">
                  <c:v>23.7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val>
            <c:numRef>
              <c:f>Arkusz1!$AL$5:$AR$5</c:f>
              <c:numCache>
                <c:formatCode>General</c:formatCode>
                <c:ptCount val="7"/>
                <c:pt idx="0">
                  <c:v>0.9</c:v>
                </c:pt>
                <c:pt idx="1">
                  <c:v>14.6</c:v>
                </c:pt>
                <c:pt idx="2">
                  <c:v>15.7</c:v>
                </c:pt>
                <c:pt idx="3">
                  <c:v>23.1</c:v>
                </c:pt>
                <c:pt idx="4">
                  <c:v>24.3</c:v>
                </c:pt>
                <c:pt idx="5">
                  <c:v>20</c:v>
                </c:pt>
                <c:pt idx="6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6387840"/>
        <c:axId val="77344128"/>
      </c:barChart>
      <c:catAx>
        <c:axId val="116387840"/>
        <c:scaling>
          <c:orientation val="minMax"/>
        </c:scaling>
        <c:delete val="0"/>
        <c:axPos val="b"/>
        <c:majorTickMark val="none"/>
        <c:minorTickMark val="none"/>
        <c:tickLblPos val="nextTo"/>
        <c:crossAx val="77344128"/>
        <c:crosses val="autoZero"/>
        <c:auto val="1"/>
        <c:lblAlgn val="ctr"/>
        <c:lblOffset val="100"/>
        <c:noMultiLvlLbl val="0"/>
      </c:catAx>
      <c:valAx>
        <c:axId val="77344128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16387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Arkusz1!$X$3</c:f>
              <c:strCache>
                <c:ptCount val="1"/>
                <c:pt idx="0">
                  <c:v>8.46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val>
            <c:numRef>
              <c:f>Arkusz1!$Y$3:$AI$3</c:f>
              <c:numCache>
                <c:formatCode>General</c:formatCode>
                <c:ptCount val="11"/>
                <c:pt idx="0">
                  <c:v>5.3</c:v>
                </c:pt>
                <c:pt idx="1">
                  <c:v>7.9</c:v>
                </c:pt>
                <c:pt idx="2">
                  <c:v>8</c:v>
                </c:pt>
                <c:pt idx="3">
                  <c:v>8.6999999999999993</c:v>
                </c:pt>
                <c:pt idx="4">
                  <c:v>9</c:v>
                </c:pt>
                <c:pt idx="5">
                  <c:v>9.1999999999999993</c:v>
                </c:pt>
                <c:pt idx="6">
                  <c:v>12.5</c:v>
                </c:pt>
                <c:pt idx="7">
                  <c:v>8.6999999999999993</c:v>
                </c:pt>
                <c:pt idx="8">
                  <c:v>9</c:v>
                </c:pt>
                <c:pt idx="9">
                  <c:v>9.1999999999999993</c:v>
                </c:pt>
                <c:pt idx="10">
                  <c:v>12.5</c:v>
                </c:pt>
              </c:numCache>
            </c:numRef>
          </c:val>
        </c:ser>
        <c:ser>
          <c:idx val="1"/>
          <c:order val="1"/>
          <c:tx>
            <c:strRef>
              <c:f>Arkusz1!$X$4</c:f>
              <c:strCache>
                <c:ptCount val="1"/>
                <c:pt idx="0">
                  <c:v>12.12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invertIfNegative val="0"/>
          <c:val>
            <c:numRef>
              <c:f>Arkusz1!$Y$4:$AI$4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</c:v>
                </c:pt>
                <c:pt idx="4">
                  <c:v>0.3</c:v>
                </c:pt>
                <c:pt idx="5">
                  <c:v>1.1000000000000001</c:v>
                </c:pt>
                <c:pt idx="6">
                  <c:v>48.4</c:v>
                </c:pt>
                <c:pt idx="7">
                  <c:v>0.2</c:v>
                </c:pt>
                <c:pt idx="8">
                  <c:v>0.3</c:v>
                </c:pt>
                <c:pt idx="9">
                  <c:v>1.1000000000000001</c:v>
                </c:pt>
                <c:pt idx="10">
                  <c:v>48.4</c:v>
                </c:pt>
              </c:numCache>
            </c:numRef>
          </c:val>
        </c:ser>
        <c:ser>
          <c:idx val="2"/>
          <c:order val="2"/>
          <c:tx>
            <c:strRef>
              <c:f>Arkusz1!$X$5</c:f>
              <c:strCache>
                <c:ptCount val="1"/>
                <c:pt idx="0">
                  <c:v>12.23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val>
            <c:numRef>
              <c:f>Arkusz1!$Y$5:$AI$5</c:f>
              <c:numCache>
                <c:formatCode>General</c:formatCode>
                <c:ptCount val="11"/>
                <c:pt idx="0">
                  <c:v>0.3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0.1</c:v>
                </c:pt>
                <c:pt idx="5">
                  <c:v>0.8</c:v>
                </c:pt>
                <c:pt idx="6">
                  <c:v>48.9</c:v>
                </c:pt>
                <c:pt idx="7">
                  <c:v>0</c:v>
                </c:pt>
                <c:pt idx="8">
                  <c:v>0.1</c:v>
                </c:pt>
                <c:pt idx="9">
                  <c:v>0.8</c:v>
                </c:pt>
                <c:pt idx="10">
                  <c:v>48.9</c:v>
                </c:pt>
              </c:numCache>
            </c:numRef>
          </c:val>
        </c:ser>
        <c:ser>
          <c:idx val="3"/>
          <c:order val="3"/>
          <c:tx>
            <c:strRef>
              <c:f>Arkusz1!$X$6</c:f>
              <c:strCache>
                <c:ptCount val="1"/>
                <c:pt idx="0">
                  <c:v>23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val>
            <c:numRef>
              <c:f>Arkusz1!$Y$6:$AI$6</c:f>
              <c:numCache>
                <c:formatCode>General</c:formatCode>
                <c:ptCount val="11"/>
                <c:pt idx="0">
                  <c:v>0.6</c:v>
                </c:pt>
                <c:pt idx="1">
                  <c:v>8.9</c:v>
                </c:pt>
                <c:pt idx="2">
                  <c:v>9.6</c:v>
                </c:pt>
                <c:pt idx="3">
                  <c:v>13.6</c:v>
                </c:pt>
                <c:pt idx="4">
                  <c:v>14.2</c:v>
                </c:pt>
                <c:pt idx="5">
                  <c:v>11.7</c:v>
                </c:pt>
                <c:pt idx="6">
                  <c:v>1</c:v>
                </c:pt>
                <c:pt idx="7">
                  <c:v>13.6</c:v>
                </c:pt>
                <c:pt idx="8">
                  <c:v>14.2</c:v>
                </c:pt>
                <c:pt idx="9">
                  <c:v>11.7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6388352"/>
        <c:axId val="77345856"/>
      </c:barChart>
      <c:catAx>
        <c:axId val="116388352"/>
        <c:scaling>
          <c:orientation val="minMax"/>
        </c:scaling>
        <c:delete val="0"/>
        <c:axPos val="b"/>
        <c:majorTickMark val="none"/>
        <c:minorTickMark val="none"/>
        <c:tickLblPos val="nextTo"/>
        <c:crossAx val="77345856"/>
        <c:crosses val="autoZero"/>
        <c:auto val="1"/>
        <c:lblAlgn val="ctr"/>
        <c:lblOffset val="100"/>
        <c:noMultiLvlLbl val="0"/>
      </c:catAx>
      <c:valAx>
        <c:axId val="77345856"/>
        <c:scaling>
          <c:orientation val="minMax"/>
          <c:max val="5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163883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Arkusz1!$B$3</c:f>
              <c:strCache>
                <c:ptCount val="1"/>
                <c:pt idx="0">
                  <c:v>7.55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val>
            <c:numRef>
              <c:f>Arkusz1!$C$3:$V$3</c:f>
              <c:numCache>
                <c:formatCode>General</c:formatCode>
                <c:ptCount val="20"/>
                <c:pt idx="0">
                  <c:v>2.5</c:v>
                </c:pt>
                <c:pt idx="1">
                  <c:v>4.8</c:v>
                </c:pt>
                <c:pt idx="2">
                  <c:v>4.9000000000000004</c:v>
                </c:pt>
                <c:pt idx="3">
                  <c:v>5.0999999999999996</c:v>
                </c:pt>
                <c:pt idx="4">
                  <c:v>5.2</c:v>
                </c:pt>
                <c:pt idx="5">
                  <c:v>5.2</c:v>
                </c:pt>
                <c:pt idx="6">
                  <c:v>5.2</c:v>
                </c:pt>
                <c:pt idx="7">
                  <c:v>5.0999999999999996</c:v>
                </c:pt>
                <c:pt idx="8">
                  <c:v>5.2</c:v>
                </c:pt>
                <c:pt idx="9">
                  <c:v>5.2</c:v>
                </c:pt>
                <c:pt idx="10">
                  <c:v>5.2</c:v>
                </c:pt>
                <c:pt idx="11">
                  <c:v>4.9000000000000004</c:v>
                </c:pt>
                <c:pt idx="12">
                  <c:v>5.0999999999999996</c:v>
                </c:pt>
                <c:pt idx="13">
                  <c:v>5.2</c:v>
                </c:pt>
                <c:pt idx="14">
                  <c:v>5.2</c:v>
                </c:pt>
                <c:pt idx="15">
                  <c:v>5.2</c:v>
                </c:pt>
                <c:pt idx="16">
                  <c:v>5.0999999999999996</c:v>
                </c:pt>
                <c:pt idx="17">
                  <c:v>5.2</c:v>
                </c:pt>
                <c:pt idx="18">
                  <c:v>5.2</c:v>
                </c:pt>
                <c:pt idx="19">
                  <c:v>5.2</c:v>
                </c:pt>
              </c:numCache>
            </c:numRef>
          </c:val>
        </c:ser>
        <c:ser>
          <c:idx val="1"/>
          <c:order val="1"/>
          <c:tx>
            <c:strRef>
              <c:f>Arkusz1!$B$4</c:f>
              <c:strCache>
                <c:ptCount val="1"/>
                <c:pt idx="0">
                  <c:v>12.1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</c:spPr>
          <c:invertIfNegative val="0"/>
          <c:val>
            <c:numRef>
              <c:f>Arkusz1!$C$4:$V$4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0.2</c:v>
                </c:pt>
                <c:pt idx="5">
                  <c:v>0.6</c:v>
                </c:pt>
                <c:pt idx="6">
                  <c:v>24.2</c:v>
                </c:pt>
                <c:pt idx="7">
                  <c:v>0.1</c:v>
                </c:pt>
                <c:pt idx="8">
                  <c:v>0.2</c:v>
                </c:pt>
                <c:pt idx="9">
                  <c:v>0.6</c:v>
                </c:pt>
                <c:pt idx="10">
                  <c:v>24.2</c:v>
                </c:pt>
                <c:pt idx="11">
                  <c:v>0</c:v>
                </c:pt>
                <c:pt idx="12">
                  <c:v>0.1</c:v>
                </c:pt>
                <c:pt idx="13">
                  <c:v>0.2</c:v>
                </c:pt>
                <c:pt idx="14">
                  <c:v>0.6</c:v>
                </c:pt>
                <c:pt idx="15">
                  <c:v>24.2</c:v>
                </c:pt>
                <c:pt idx="16">
                  <c:v>0.1</c:v>
                </c:pt>
                <c:pt idx="17">
                  <c:v>0.2</c:v>
                </c:pt>
                <c:pt idx="18">
                  <c:v>0.6</c:v>
                </c:pt>
                <c:pt idx="19">
                  <c:v>24.2</c:v>
                </c:pt>
              </c:numCache>
            </c:numRef>
          </c:val>
        </c:ser>
        <c:ser>
          <c:idx val="2"/>
          <c:order val="2"/>
          <c:tx>
            <c:strRef>
              <c:f>Arkusz1!$B$5</c:f>
              <c:strCache>
                <c:ptCount val="1"/>
                <c:pt idx="0">
                  <c:v>12.12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val>
            <c:numRef>
              <c:f>Arkusz1!$C$5:$V$5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</c:v>
                </c:pt>
                <c:pt idx="4">
                  <c:v>0.3</c:v>
                </c:pt>
                <c:pt idx="5">
                  <c:v>1</c:v>
                </c:pt>
                <c:pt idx="6">
                  <c:v>46.6</c:v>
                </c:pt>
                <c:pt idx="7">
                  <c:v>0.2</c:v>
                </c:pt>
                <c:pt idx="8">
                  <c:v>0.3</c:v>
                </c:pt>
                <c:pt idx="9">
                  <c:v>1</c:v>
                </c:pt>
                <c:pt idx="10">
                  <c:v>46.6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1.8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1.8</c:v>
                </c:pt>
              </c:numCache>
            </c:numRef>
          </c:val>
        </c:ser>
        <c:ser>
          <c:idx val="3"/>
          <c:order val="3"/>
          <c:tx>
            <c:strRef>
              <c:f>Arkusz1!$B$6</c:f>
              <c:strCache>
                <c:ptCount val="1"/>
                <c:pt idx="0">
                  <c:v>12.3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invertIfNegative val="0"/>
          <c:val>
            <c:numRef>
              <c:f>Arkusz1!$C$6:$V$6</c:f>
              <c:numCache>
                <c:formatCode>General</c:formatCode>
                <c:ptCount val="20"/>
                <c:pt idx="0">
                  <c:v>0.4</c:v>
                </c:pt>
                <c:pt idx="1">
                  <c:v>0.1</c:v>
                </c:pt>
                <c:pt idx="2">
                  <c:v>0.1</c:v>
                </c:pt>
                <c:pt idx="3">
                  <c:v>0</c:v>
                </c:pt>
                <c:pt idx="4">
                  <c:v>0</c:v>
                </c:pt>
                <c:pt idx="5">
                  <c:v>0.3</c:v>
                </c:pt>
                <c:pt idx="6">
                  <c:v>24.5</c:v>
                </c:pt>
                <c:pt idx="7">
                  <c:v>0</c:v>
                </c:pt>
                <c:pt idx="8">
                  <c:v>0</c:v>
                </c:pt>
                <c:pt idx="9">
                  <c:v>0.3</c:v>
                </c:pt>
                <c:pt idx="10">
                  <c:v>24.5</c:v>
                </c:pt>
                <c:pt idx="11">
                  <c:v>0.1</c:v>
                </c:pt>
                <c:pt idx="12">
                  <c:v>0</c:v>
                </c:pt>
                <c:pt idx="13">
                  <c:v>0</c:v>
                </c:pt>
                <c:pt idx="14">
                  <c:v>0.3</c:v>
                </c:pt>
                <c:pt idx="15">
                  <c:v>24.5</c:v>
                </c:pt>
                <c:pt idx="16">
                  <c:v>0</c:v>
                </c:pt>
                <c:pt idx="17">
                  <c:v>0</c:v>
                </c:pt>
                <c:pt idx="18">
                  <c:v>0.3</c:v>
                </c:pt>
                <c:pt idx="19">
                  <c:v>24.5</c:v>
                </c:pt>
              </c:numCache>
            </c:numRef>
          </c:val>
        </c:ser>
        <c:ser>
          <c:idx val="4"/>
          <c:order val="4"/>
          <c:tx>
            <c:strRef>
              <c:f>Arkusz1!$B$7</c:f>
              <c:strCache>
                <c:ptCount val="1"/>
                <c:pt idx="0">
                  <c:v>18.73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val>
            <c:numRef>
              <c:f>Arkusz1!$C$7:$V$7</c:f>
              <c:numCache>
                <c:formatCode>General</c:formatCode>
                <c:ptCount val="20"/>
                <c:pt idx="0">
                  <c:v>1.7</c:v>
                </c:pt>
                <c:pt idx="1">
                  <c:v>5.6</c:v>
                </c:pt>
                <c:pt idx="2">
                  <c:v>5.8</c:v>
                </c:pt>
                <c:pt idx="3">
                  <c:v>6.7</c:v>
                </c:pt>
                <c:pt idx="4">
                  <c:v>6.7</c:v>
                </c:pt>
                <c:pt idx="5">
                  <c:v>5.2</c:v>
                </c:pt>
                <c:pt idx="6">
                  <c:v>1.7</c:v>
                </c:pt>
                <c:pt idx="7">
                  <c:v>6.7</c:v>
                </c:pt>
                <c:pt idx="8">
                  <c:v>6.7</c:v>
                </c:pt>
                <c:pt idx="9">
                  <c:v>5.2</c:v>
                </c:pt>
                <c:pt idx="10">
                  <c:v>1.7</c:v>
                </c:pt>
                <c:pt idx="11">
                  <c:v>5.8</c:v>
                </c:pt>
                <c:pt idx="12">
                  <c:v>6.7</c:v>
                </c:pt>
                <c:pt idx="13">
                  <c:v>6.7</c:v>
                </c:pt>
                <c:pt idx="14">
                  <c:v>5.2</c:v>
                </c:pt>
                <c:pt idx="15">
                  <c:v>1.7</c:v>
                </c:pt>
                <c:pt idx="16">
                  <c:v>6.7</c:v>
                </c:pt>
                <c:pt idx="17">
                  <c:v>6.7</c:v>
                </c:pt>
                <c:pt idx="18">
                  <c:v>5.2</c:v>
                </c:pt>
                <c:pt idx="19">
                  <c:v>1.7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4337792"/>
        <c:axId val="77347584"/>
      </c:barChart>
      <c:catAx>
        <c:axId val="114337792"/>
        <c:scaling>
          <c:orientation val="minMax"/>
        </c:scaling>
        <c:delete val="0"/>
        <c:axPos val="b"/>
        <c:majorTickMark val="out"/>
        <c:minorTickMark val="none"/>
        <c:tickLblPos val="nextTo"/>
        <c:crossAx val="77347584"/>
        <c:crosses val="autoZero"/>
        <c:auto val="1"/>
        <c:lblAlgn val="ctr"/>
        <c:lblOffset val="100"/>
        <c:noMultiLvlLbl val="0"/>
      </c:catAx>
      <c:valAx>
        <c:axId val="77347584"/>
        <c:scaling>
          <c:orientation val="minMax"/>
          <c:max val="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43377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1B92C-E939-47BD-B4B3-EB85488D165B}" type="datetimeFigureOut">
              <a:rPr lang="pl-PL" smtClean="0"/>
              <a:t>2016-07-12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B12F1-4FEA-49BD-B1C5-8902661B442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209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B12F1-4FEA-49BD-B1C5-8902661B442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975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54C317A-4639-4646-9FE7-A921247E1F8C}" type="datetime1">
              <a:rPr lang="en-US" smtClean="0"/>
              <a:t>7/12/2016</a:t>
            </a:fld>
            <a:endParaRPr lang="en-US" dirty="0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rostokąt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Prostokąt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Prostokąt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Łącznik prostoliniowy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Łącznik prostoliniowy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Łącznik prostoliniowy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Łącznik prostoliniowy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Łącznik prostoliniowy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Łącznik prostoliniowy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Prostokąt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a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a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a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B82C-DE3D-421D-BEA4-B37A1CA5F8E4}" type="datetime1">
              <a:rPr lang="en-US" smtClean="0"/>
              <a:t>7/12/2016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CAD3-7DD5-4C91-9A61-219165609897}" type="datetime1">
              <a:rPr lang="en-US" smtClean="0"/>
              <a:t>7/12/2016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9DA6D85-23D5-42F5-AB98-6EA291F99E7C}" type="datetime1">
              <a:rPr lang="en-US" smtClean="0"/>
              <a:t>7/12/2016</a:t>
            </a:fld>
            <a:endParaRPr lang="en-US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3CAF35-B43A-4C82-8F0F-20E4C363833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59B8E3B-D909-496A-84DC-EC3FF329E6A3}" type="datetime1">
              <a:rPr lang="en-US" smtClean="0"/>
              <a:t>7/12/2016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rostokąt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Łącznik prostoliniowy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Łącznik prostoliniowy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Łącznik prostoliniowy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Łącznik prostoliniowy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Łącznik prostoliniowy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rostokąt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a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Łącznik prostoliniowy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29D1-D8B6-400A-811C-5138D5533D7B}" type="datetime1">
              <a:rPr lang="en-US" smtClean="0"/>
              <a:t>7/12/2016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9648-F2DD-4FCB-A542-BD37FEB356FB}" type="datetime1">
              <a:rPr lang="en-US" smtClean="0"/>
              <a:t>7/12/2016</a:t>
            </a:fld>
            <a:endParaRPr lang="en-US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4" name="Symbol zastępczy teks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595CEF2-B566-4EA9-AE39-FECA562501F6}" type="datetime1">
              <a:rPr lang="en-US" smtClean="0"/>
              <a:t>7/12/2016</a:t>
            </a:fld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3CAF35-B43A-4C82-8F0F-20E4C363833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0E35-9B1C-42A5-BFE5-CC694B805615}" type="datetime1">
              <a:rPr lang="en-US" smtClean="0"/>
              <a:t>7/12/2016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Łącznik prostoliniowy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8" name="Łącznik prostoliniowy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Łącznik prostoliniowy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Łącznik prostoliniowy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Prostokąt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Łącznik prostoliniowy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1" name="Symbol zastępczy daty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9FAF47-C23A-4922-BCC3-CF2E6B4FFD7B}" type="datetime1">
              <a:rPr lang="en-US" smtClean="0"/>
              <a:t>7/12/2016</a:t>
            </a:fld>
            <a:endParaRPr lang="en-US" dirty="0"/>
          </a:p>
        </p:txBody>
      </p:sp>
      <p:sp>
        <p:nvSpPr>
          <p:cNvPr id="22" name="Symbol zastępczy numeru slajd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3CAF35-B43A-4C82-8F0F-20E4C363833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Symbol zastępczy stopki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Łącznik prostoliniowy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0" name="Łącznik prostoliniowy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Prostokąt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Łącznik prostoliniowy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Łącznik prostoliniowy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Łącznik prostoliniowy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ymbol zastępczy daty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D84DCBD-518D-4FB8-BE1E-766FB1A01CA0}" type="datetime1">
              <a:rPr lang="en-US" smtClean="0"/>
              <a:t>7/12/2016</a:t>
            </a:fld>
            <a:endParaRPr lang="en-US" dirty="0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3CAF35-B43A-4C82-8F0F-20E4C363833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Symbol zastępczy stopki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Łącznik prostoliniowy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82D5FA6-5637-41E1-84E5-CB754C53A777}" type="datetime1">
              <a:rPr lang="en-US" smtClean="0"/>
              <a:t>7/12/2016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Łącznik prostoliniowy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Łącznik prostoliniowy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ostokąt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Łącznik prostoliniowy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3CAF35-B43A-4C82-8F0F-20E4C363833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Impedance analysis of harmonic resonance in HVDC connected Wind Power Plants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 smtClean="0"/>
              <a:t>Master Thesis</a:t>
            </a:r>
            <a:r>
              <a:rPr lang="pl-PL" b="0" dirty="0" smtClean="0"/>
              <a:t> Project</a:t>
            </a:r>
          </a:p>
          <a:p>
            <a:r>
              <a:rPr lang="pl-PL" b="0" dirty="0" smtClean="0"/>
              <a:t>Igor Sowa</a:t>
            </a:r>
          </a:p>
          <a:p>
            <a:r>
              <a:rPr lang="pl-PL" b="0" dirty="0" err="1" smtClean="0"/>
              <a:t>July</a:t>
            </a:r>
            <a:r>
              <a:rPr lang="pl-PL" b="0" smtClean="0"/>
              <a:t> 2016</a:t>
            </a:r>
            <a:r>
              <a:rPr lang="en-US" b="0" smtClean="0"/>
              <a:t> 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794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251520" y="1494681"/>
            <a:ext cx="8229600" cy="4525963"/>
          </a:xfrm>
        </p:spPr>
        <p:txBody>
          <a:bodyPr/>
          <a:lstStyle/>
          <a:p>
            <a:r>
              <a:rPr lang="pl-PL" smtClean="0"/>
              <a:t>WT inverter</a:t>
            </a:r>
          </a:p>
          <a:p>
            <a:endParaRPr lang="pl-PL"/>
          </a:p>
          <a:p>
            <a:endParaRPr lang="pl-PL" smtClean="0"/>
          </a:p>
          <a:p>
            <a:endParaRPr lang="pl-PL"/>
          </a:p>
          <a:p>
            <a:endParaRPr lang="pl-PL" smtClean="0"/>
          </a:p>
          <a:p>
            <a:r>
              <a:rPr lang="pl-PL" smtClean="0"/>
              <a:t>HVDC-link rectifier</a:t>
            </a:r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72" y="1998737"/>
            <a:ext cx="46482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922" y="3150865"/>
            <a:ext cx="23241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60" y="4230985"/>
            <a:ext cx="43148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61" y="5455121"/>
            <a:ext cx="40862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052736"/>
            <a:ext cx="3549080" cy="23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56992"/>
            <a:ext cx="3549080" cy="234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/>
          <a:lstStyle/>
          <a:p>
            <a:r>
              <a:rPr lang="pl-PL" smtClean="0"/>
              <a:t>Simulations description</a:t>
            </a:r>
            <a:endParaRPr lang="en-US"/>
          </a:p>
        </p:txBody>
      </p:sp>
      <p:sp>
        <p:nvSpPr>
          <p:cNvPr id="14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Converter models III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14293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48880"/>
            <a:ext cx="2088232" cy="13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982657"/>
            <a:ext cx="3408953" cy="255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65" y="2060848"/>
            <a:ext cx="1368152" cy="177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07" y="3964566"/>
            <a:ext cx="3408953" cy="255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73706" y="1384176"/>
            <a:ext cx="7986726" cy="676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mtClean="0"/>
              <a:t>C</a:t>
            </a:r>
            <a:r>
              <a:rPr lang="en-US" smtClean="0"/>
              <a:t>haracterization of the system equivalent impedance at a bus in the system as a function of frequency</a:t>
            </a:r>
            <a:endParaRPr lang="en-US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/>
          <a:lstStyle/>
          <a:p>
            <a:r>
              <a:rPr lang="pl-PL" smtClean="0">
                <a:solidFill>
                  <a:srgbClr val="FF0000"/>
                </a:solidFill>
              </a:rPr>
              <a:t>METHODS BACKGROUND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Frequency Sweep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24306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l-PL" smtClean="0"/>
                  <a:t>Based on admittance matrix </a:t>
                </a:r>
                <a:r>
                  <a:rPr lang="pl-PL" b="1" smtClean="0"/>
                  <a:t>Y</a:t>
                </a:r>
                <a:r>
                  <a:rPr lang="pl-PL" smtClean="0"/>
                  <a:t> and its eigenvalue analysis:</a:t>
                </a:r>
              </a:p>
              <a:p>
                <a:pPr lvl="1"/>
                <a:r>
                  <a:rPr lang="pl-PL" smtClean="0"/>
                  <a:t>In presence of very large element of inverted </a:t>
                </a:r>
                <a:r>
                  <a:rPr lang="pl-PL" b="1" smtClean="0"/>
                  <a:t>Y</a:t>
                </a:r>
                <a:r>
                  <a:rPr lang="pl-PL" smtClean="0"/>
                  <a:t> matrix, the </a:t>
                </a:r>
                <a:r>
                  <a:rPr lang="pl-PL" b="1" smtClean="0"/>
                  <a:t>Y</a:t>
                </a:r>
                <a:r>
                  <a:rPr lang="pl-PL" smtClean="0"/>
                  <a:t> matrix itself tends to singularity</a:t>
                </a:r>
              </a:p>
              <a:p>
                <a:pPr lvl="1"/>
                <a:r>
                  <a:rPr lang="pl-PL" smtClean="0"/>
                  <a:t>Y becomes singluar when even one of the eigenvalue becomes zero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𝑌</m:t>
                      </m:r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0" i="1" smtClean="0">
                          <a:latin typeface="Cambria Math"/>
                        </a:rPr>
                        <m:t>𝐿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Λ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𝑇</m:t>
                      </m:r>
                    </m:oMath>
                  </m:oMathPara>
                </a14:m>
                <a:endParaRPr lang="pl-PL" smtClean="0"/>
              </a:p>
              <a:p>
                <a:pPr lvl="1"/>
                <a:r>
                  <a:rPr lang="pl-PL" smtClean="0"/>
                  <a:t>From eigenvalues: identification of critical modes of harmonic resonance</a:t>
                </a:r>
              </a:p>
              <a:p>
                <a:pPr lvl="1"/>
                <a:r>
                  <a:rPr lang="pl-PL" smtClean="0"/>
                  <a:t>Curves of modal impedance for each mode in modal domain</a:t>
                </a:r>
              </a:p>
              <a:p>
                <a:pPr lvl="1"/>
                <a:r>
                  <a:rPr lang="pl-PL" smtClean="0"/>
                  <a:t>Modes related to physical buses through participation factors (PF) defined as: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𝑏𝑚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𝑏𝑚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𝑚𝑏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7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/>
          <a:lstStyle/>
          <a:p>
            <a:r>
              <a:rPr lang="pl-PL" smtClean="0"/>
              <a:t>Simulations description</a:t>
            </a:r>
            <a:endParaRPr lang="en-US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Harmonic Resonance Modal Analysis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34495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20" y="1484784"/>
                <a:ext cx="3528392" cy="485313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l-PL" smtClean="0"/>
                  <a:t>Only for Z(s) converter model</a:t>
                </a:r>
              </a:p>
              <a:p>
                <a:r>
                  <a:rPr lang="pl-PL" smtClean="0"/>
                  <a:t>Model of aggregated impedance for </a:t>
                </a:r>
                <a:r>
                  <a:rPr lang="pl-PL" i="1" smtClean="0"/>
                  <a:t>source </a:t>
                </a:r>
                <a:r>
                  <a:rPr lang="pl-PL" smtClean="0"/>
                  <a:t>and </a:t>
                </a:r>
                <a:r>
                  <a:rPr lang="pl-PL" i="1" smtClean="0"/>
                  <a:t>grid</a:t>
                </a:r>
              </a:p>
              <a:p>
                <a:r>
                  <a:rPr lang="pl-PL" smtClean="0"/>
                  <a:t>System is stable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pl-PL" b="0" i="1" smtClean="0">
                            <a:latin typeface="Cambria Math"/>
                          </a:rPr>
                          <m:t>(</m:t>
                        </m:r>
                        <m:r>
                          <a:rPr lang="pl-PL" b="0" i="1" smtClean="0">
                            <a:latin typeface="Cambria Math"/>
                          </a:rPr>
                          <m:t>𝑠</m:t>
                        </m:r>
                        <m:r>
                          <a:rPr lang="pl-PL" b="0" i="1" smtClean="0">
                            <a:latin typeface="Cambria Math"/>
                          </a:rPr>
                          <m:t>)/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r>
                  <a:rPr lang="pl-PL" smtClean="0"/>
                  <a:t> satisfies Nyquist stability criterion</a:t>
                </a:r>
              </a:p>
              <a:p>
                <a:r>
                  <a:rPr lang="pl-PL" smtClean="0"/>
                  <a:t>Division point</a:t>
                </a:r>
              </a:p>
              <a:p>
                <a:r>
                  <a:rPr lang="pl-PL" smtClean="0"/>
                  <a:t>Souce-grid or grid-source apprach</a:t>
                </a:r>
              </a:p>
              <a:p>
                <a:r>
                  <a:rPr lang="pl-PL" smtClean="0"/>
                  <a:t>Thevenin/Norton equivalent circuits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20" y="1484784"/>
                <a:ext cx="3528392" cy="4853136"/>
              </a:xfrm>
              <a:blipFill rotWithShape="1">
                <a:blip r:embed="rId2"/>
                <a:stretch>
                  <a:fillRect l="-518" t="-1508" r="-3109" b="-2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001" y="1628800"/>
            <a:ext cx="4462349" cy="179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725144"/>
            <a:ext cx="4032448" cy="121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89040"/>
            <a:ext cx="36290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/>
          <a:lstStyle/>
          <a:p>
            <a:r>
              <a:rPr lang="pl-PL" smtClean="0"/>
              <a:t>Simulations description</a:t>
            </a:r>
            <a:endParaRPr lang="en-US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Stability analysis model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973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l-PL" smtClean="0"/>
                  <a:t>Nyquist stability criterion in the Bode diagram</a:t>
                </a:r>
              </a:p>
              <a:p>
                <a:pPr lvl="1"/>
                <a:r>
                  <a:rPr lang="pl-PL" smtClean="0"/>
                  <a:t>Bode instead of Nyquist because of frequency information directly included</a:t>
                </a:r>
              </a:p>
              <a:p>
                <a:pPr lvl="1"/>
                <a:r>
                  <a:rPr lang="pl-PL" smtClean="0"/>
                  <a:t>Evaluation of stability for zero-dB crossings (intersection of source and grid impedances)</a:t>
                </a:r>
              </a:p>
              <a:p>
                <a:pPr lvl="2"/>
                <a:r>
                  <a:rPr lang="pl-PL" smtClean="0"/>
                  <a:t>At each intersection the phase angle is evaluated</a:t>
                </a:r>
              </a:p>
              <a:p>
                <a:pPr lvl="1"/>
                <a:r>
                  <a:rPr lang="pl-PL" smtClean="0"/>
                  <a:t>Due to assumptions safety margin of 30⁰ introduced </a:t>
                </a:r>
              </a:p>
              <a:p>
                <a:pPr lvl="1"/>
                <a:r>
                  <a:rPr lang="pl-PL" smtClean="0"/>
                  <a:t>Quality of stability evaluated by following phase margin at each resonant frequency: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=180°−</m:t>
                      </m:r>
                      <m:r>
                        <m:rPr>
                          <m:sty m:val="p"/>
                        </m:rPr>
                        <a:rPr lang="pl-PL" b="0" i="0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𝜙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/>
          <a:lstStyle/>
          <a:p>
            <a:r>
              <a:rPr lang="pl-PL" smtClean="0"/>
              <a:t>Simulations description</a:t>
            </a:r>
            <a:endParaRPr lang="en-US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Stability assessment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165151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628800"/>
            <a:ext cx="786802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5"/>
          <p:cNvSpPr/>
          <p:nvPr/>
        </p:nvSpPr>
        <p:spPr>
          <a:xfrm>
            <a:off x="5941144" y="3399863"/>
            <a:ext cx="144016" cy="1440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rostokąt 9"/>
          <p:cNvSpPr/>
          <p:nvPr/>
        </p:nvSpPr>
        <p:spPr>
          <a:xfrm>
            <a:off x="4176310" y="2160415"/>
            <a:ext cx="144016" cy="1440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4167761" y="3327855"/>
            <a:ext cx="144016" cy="1440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rostokąt 11"/>
          <p:cNvSpPr/>
          <p:nvPr/>
        </p:nvSpPr>
        <p:spPr>
          <a:xfrm>
            <a:off x="5940152" y="4725144"/>
            <a:ext cx="144016" cy="1440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rostokąt 12"/>
          <p:cNvSpPr/>
          <p:nvPr/>
        </p:nvSpPr>
        <p:spPr>
          <a:xfrm>
            <a:off x="4176310" y="4492931"/>
            <a:ext cx="144016" cy="1440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rostokąt 13"/>
          <p:cNvSpPr/>
          <p:nvPr/>
        </p:nvSpPr>
        <p:spPr>
          <a:xfrm>
            <a:off x="4176310" y="5589240"/>
            <a:ext cx="144016" cy="1440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4407355" cy="571500"/>
          </a:xfrm>
        </p:spPr>
        <p:txBody>
          <a:bodyPr/>
          <a:lstStyle/>
          <a:p>
            <a:r>
              <a:rPr lang="pl-PL" smtClean="0"/>
              <a:t>Simulations description</a:t>
            </a:r>
            <a:endParaRPr lang="en-US"/>
          </a:p>
        </p:txBody>
      </p:sp>
      <p:sp>
        <p:nvSpPr>
          <p:cNvPr id="1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Test system topology cases</a:t>
            </a:r>
            <a:endParaRPr lang="en-US" sz="2000" i="1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Strzałka w dół 6"/>
          <p:cNvSpPr/>
          <p:nvPr/>
        </p:nvSpPr>
        <p:spPr>
          <a:xfrm>
            <a:off x="4141765" y="1556792"/>
            <a:ext cx="213106" cy="531615"/>
          </a:xfrm>
          <a:prstGeom prst="downArrow">
            <a:avLst>
              <a:gd name="adj1" fmla="val 341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Strzałka w dół 17"/>
          <p:cNvSpPr/>
          <p:nvPr/>
        </p:nvSpPr>
        <p:spPr>
          <a:xfrm>
            <a:off x="5906599" y="2823906"/>
            <a:ext cx="213106" cy="531615"/>
          </a:xfrm>
          <a:prstGeom prst="downArrow">
            <a:avLst>
              <a:gd name="adj1" fmla="val 341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 w dół 18"/>
          <p:cNvSpPr/>
          <p:nvPr/>
        </p:nvSpPr>
        <p:spPr>
          <a:xfrm>
            <a:off x="4133216" y="2773106"/>
            <a:ext cx="213106" cy="531615"/>
          </a:xfrm>
          <a:prstGeom prst="downArrow">
            <a:avLst>
              <a:gd name="adj1" fmla="val 341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trzałka w dół 19"/>
          <p:cNvSpPr/>
          <p:nvPr/>
        </p:nvSpPr>
        <p:spPr>
          <a:xfrm>
            <a:off x="4148201" y="3961316"/>
            <a:ext cx="213106" cy="531615"/>
          </a:xfrm>
          <a:prstGeom prst="downArrow">
            <a:avLst>
              <a:gd name="adj1" fmla="val 341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Strzałka w dół 20"/>
          <p:cNvSpPr/>
          <p:nvPr/>
        </p:nvSpPr>
        <p:spPr>
          <a:xfrm>
            <a:off x="5906599" y="4193529"/>
            <a:ext cx="213106" cy="531615"/>
          </a:xfrm>
          <a:prstGeom prst="downArrow">
            <a:avLst>
              <a:gd name="adj1" fmla="val 341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Strzałka w dół 21"/>
          <p:cNvSpPr/>
          <p:nvPr/>
        </p:nvSpPr>
        <p:spPr>
          <a:xfrm>
            <a:off x="4133216" y="5057625"/>
            <a:ext cx="213106" cy="531615"/>
          </a:xfrm>
          <a:prstGeom prst="downArrow">
            <a:avLst>
              <a:gd name="adj1" fmla="val 341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484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7560840" cy="456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733" y="153399"/>
            <a:ext cx="3085635" cy="183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6732240" y="4520502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strike="sngStrike" smtClean="0"/>
              <a:t>Case 1</a:t>
            </a:r>
          </a:p>
          <a:p>
            <a:r>
              <a:rPr lang="pl-PL" sz="2400" b="1" smtClean="0"/>
              <a:t>Case 2</a:t>
            </a:r>
          </a:p>
          <a:p>
            <a:r>
              <a:rPr lang="pl-PL" sz="2400" strike="sngStrike" smtClean="0"/>
              <a:t>Case 3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/>
          <a:lstStyle/>
          <a:p>
            <a:r>
              <a:rPr lang="pl-PL" smtClean="0"/>
              <a:t>Simulations description</a:t>
            </a:r>
            <a:endParaRPr lang="en-US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Impedance model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42207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28800"/>
            <a:ext cx="4464496" cy="334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34" y="1646802"/>
            <a:ext cx="441649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ymbol zastępczy zawartości 2"/>
          <p:cNvSpPr txBox="1">
            <a:spLocks/>
          </p:cNvSpPr>
          <p:nvPr/>
        </p:nvSpPr>
        <p:spPr>
          <a:xfrm>
            <a:off x="611560" y="4941168"/>
            <a:ext cx="3744416" cy="38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600" smtClean="0"/>
              <a:t>WT inverter (100 MW)</a:t>
            </a:r>
            <a:endParaRPr lang="en-US" sz="160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>
          <a:xfrm>
            <a:off x="4716016" y="4941168"/>
            <a:ext cx="3744416" cy="38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600" smtClean="0"/>
              <a:t>HVDC rectifier (400 MW)</a:t>
            </a:r>
            <a:endParaRPr lang="en-US" sz="160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Simulations </a:t>
            </a:r>
            <a:r>
              <a:rPr lang="pl-PL" smtClean="0"/>
              <a:t>results</a:t>
            </a:r>
            <a:endParaRPr lang="pl-PL"/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/>
              <a:t>Nonlinear impedances of WT inverter and </a:t>
            </a:r>
            <a:r>
              <a:rPr lang="pl-PL" sz="2000" smtClean="0"/>
              <a:t>HVDC-link rectifier</a:t>
            </a:r>
            <a:endParaRPr lang="en-US" sz="2000" i="1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473824"/>
            <a:ext cx="2481150" cy="655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11" y="6151373"/>
            <a:ext cx="1317375" cy="35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471526"/>
            <a:ext cx="2327780" cy="621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6157218"/>
            <a:ext cx="2385822" cy="372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9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57162"/>
            <a:ext cx="5781700" cy="372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492896"/>
            <a:ext cx="315277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Simulations </a:t>
            </a:r>
            <a:r>
              <a:rPr lang="pl-PL" smtClean="0"/>
              <a:t>results</a:t>
            </a:r>
            <a:endParaRPr lang="pl-PL"/>
          </a:p>
        </p:txBody>
      </p:sp>
      <p:sp>
        <p:nvSpPr>
          <p:cNvPr id="12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smtClean="0"/>
              <a:t>Case 2: Frequency sweep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139565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5"/>
            <a:ext cx="4037926" cy="360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233" y="1828221"/>
            <a:ext cx="4407281" cy="361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Simulations results</a:t>
            </a:r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/>
              <a:t>Case 2: Harmonic Resonance Modal Analysis – max. modes and all modes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41899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pl-PL" smtClean="0"/>
              <a:t>Outline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smtClean="0"/>
              <a:t>Introduction</a:t>
            </a:r>
          </a:p>
          <a:p>
            <a:r>
              <a:rPr lang="pl-PL" smtClean="0"/>
              <a:t>Motivation</a:t>
            </a:r>
          </a:p>
          <a:p>
            <a:r>
              <a:rPr lang="pl-PL" smtClean="0"/>
              <a:t>Simulations description</a:t>
            </a:r>
          </a:p>
          <a:p>
            <a:r>
              <a:rPr lang="pl-PL" smtClean="0"/>
              <a:t>Simulations results</a:t>
            </a:r>
          </a:p>
          <a:p>
            <a:r>
              <a:rPr lang="pl-PL" smtClean="0"/>
              <a:t>Summary</a:t>
            </a:r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514731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204864"/>
            <a:ext cx="28575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Simulations results</a:t>
            </a:r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/>
              <a:t>Case 2: Harmonic Resonance Modal Analysis – critical modes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3591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Wykres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9500947"/>
              </p:ext>
            </p:extLst>
          </p:nvPr>
        </p:nvGraphicFramePr>
        <p:xfrm>
          <a:off x="4355976" y="504063"/>
          <a:ext cx="4752528" cy="1772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4221112" cy="267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Wykres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579148"/>
              </p:ext>
            </p:extLst>
          </p:nvPr>
        </p:nvGraphicFramePr>
        <p:xfrm>
          <a:off x="4355976" y="2204864"/>
          <a:ext cx="4752528" cy="180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Wykres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347335"/>
              </p:ext>
            </p:extLst>
          </p:nvPr>
        </p:nvGraphicFramePr>
        <p:xfrm>
          <a:off x="4355976" y="4005064"/>
          <a:ext cx="4764277" cy="18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Symbol zastępczy numeru slajdu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21</a:t>
            </a:fld>
            <a:endParaRPr lang="en-US" dirty="0"/>
          </a:p>
        </p:txBody>
      </p:sp>
      <p:sp>
        <p:nvSpPr>
          <p:cNvPr id="15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Simulations results</a:t>
            </a:r>
          </a:p>
        </p:txBody>
      </p:sp>
      <p:sp>
        <p:nvSpPr>
          <p:cNvPr id="16" name="Symbol zastępczy zawartości 2"/>
          <p:cNvSpPr txBox="1">
            <a:spLocks/>
          </p:cNvSpPr>
          <p:nvPr/>
        </p:nvSpPr>
        <p:spPr>
          <a:xfrm>
            <a:off x="467544" y="822722"/>
            <a:ext cx="3960440" cy="8780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/>
              <a:t>Case 2: Harmonic Resonance </a:t>
            </a:r>
            <a:r>
              <a:rPr lang="pl-PL" sz="1800" smtClean="0"/>
              <a:t>Modal </a:t>
            </a:r>
            <a:r>
              <a:rPr lang="pl-PL" sz="1800"/>
              <a:t>Analysis – participation factors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162644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45" y="1268760"/>
            <a:ext cx="3685358" cy="25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51" y="3921030"/>
            <a:ext cx="368742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2996952"/>
            <a:ext cx="3186841" cy="224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1484784"/>
            <a:ext cx="4362023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007" y="5281406"/>
            <a:ext cx="2520280" cy="1171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22</a:t>
            </a:fld>
            <a:endParaRPr lang="en-US" dirty="0"/>
          </a:p>
        </p:txBody>
      </p:sp>
      <p:sp>
        <p:nvSpPr>
          <p:cNvPr id="14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Simulations results</a:t>
            </a:r>
          </a:p>
        </p:txBody>
      </p:sp>
      <p:sp>
        <p:nvSpPr>
          <p:cNvPr id="15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/>
              <a:t>Case 2: Verification in Power Factory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29917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5796496" cy="4043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254327"/>
            <a:ext cx="44481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Simulations results</a:t>
            </a:r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/>
              <a:t>Comparison between topology cases: </a:t>
            </a:r>
            <a:r>
              <a:rPr lang="pl-PL" sz="1800" smtClean="0"/>
              <a:t>FS </a:t>
            </a:r>
            <a:r>
              <a:rPr lang="pl-PL" sz="1800"/>
              <a:t>– VS model</a:t>
            </a:r>
            <a:endParaRPr lang="en-US" sz="2000" i="1"/>
          </a:p>
        </p:txBody>
      </p:sp>
      <p:sp>
        <p:nvSpPr>
          <p:cNvPr id="9" name="pole tekstowe 8"/>
          <p:cNvSpPr txBox="1"/>
          <p:nvPr/>
        </p:nvSpPr>
        <p:spPr>
          <a:xfrm>
            <a:off x="6948264" y="822721"/>
            <a:ext cx="1872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smtClean="0"/>
              <a:t>VS model</a:t>
            </a:r>
          </a:p>
          <a:p>
            <a:r>
              <a:rPr lang="pl-PL" sz="2000" strike="sngStrike" smtClean="0"/>
              <a:t>CS-WT model</a:t>
            </a:r>
          </a:p>
          <a:p>
            <a:r>
              <a:rPr lang="pl-PL" sz="2000" strike="sngStrike" smtClean="0"/>
              <a:t>Z(s) model</a:t>
            </a:r>
          </a:p>
        </p:txBody>
      </p:sp>
    </p:spTree>
    <p:extLst>
      <p:ext uri="{BB962C8B-B14F-4D97-AF65-F5344CB8AC3E}">
        <p14:creationId xmlns:p14="http://schemas.microsoft.com/office/powerpoint/2010/main" val="38926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714" y="1484784"/>
            <a:ext cx="7228572" cy="46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Simulations results</a:t>
            </a:r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/>
              <a:t>Comparison between topology cases: </a:t>
            </a:r>
            <a:r>
              <a:rPr lang="pl-PL" sz="1800" smtClean="0"/>
              <a:t>HRMA – </a:t>
            </a:r>
            <a:r>
              <a:rPr lang="pl-PL" sz="1800"/>
              <a:t>VS model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46688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377814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Wykres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6395255"/>
              </p:ext>
            </p:extLst>
          </p:nvPr>
        </p:nvGraphicFramePr>
        <p:xfrm>
          <a:off x="3923928" y="548680"/>
          <a:ext cx="5220072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Wykres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2147090"/>
              </p:ext>
            </p:extLst>
          </p:nvPr>
        </p:nvGraphicFramePr>
        <p:xfrm>
          <a:off x="3923928" y="2276872"/>
          <a:ext cx="5220072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Wykres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0974185"/>
              </p:ext>
            </p:extLst>
          </p:nvPr>
        </p:nvGraphicFramePr>
        <p:xfrm>
          <a:off x="3923928" y="3989448"/>
          <a:ext cx="5220072" cy="1694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Simulations results</a:t>
            </a:r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467544" y="822722"/>
            <a:ext cx="3240360" cy="8780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/>
              <a:t>Comparison between topology cases: </a:t>
            </a:r>
            <a:r>
              <a:rPr lang="pl-PL" sz="1800" smtClean="0"/>
              <a:t>HRMA </a:t>
            </a:r>
            <a:r>
              <a:rPr lang="pl-PL" sz="1800"/>
              <a:t>PF’s – VS model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109440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850" y="1412776"/>
            <a:ext cx="5586413" cy="189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850" y="3367791"/>
            <a:ext cx="56102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670" y="5106674"/>
            <a:ext cx="5610225" cy="138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Simulations results</a:t>
            </a:r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/>
              <a:t>Comparison between topology cases: </a:t>
            </a:r>
            <a:r>
              <a:rPr lang="pl-PL" sz="1800" smtClean="0"/>
              <a:t>HRMA </a:t>
            </a:r>
            <a:r>
              <a:rPr lang="pl-PL" sz="1800"/>
              <a:t>dominant buses – VS model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123466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340768"/>
            <a:ext cx="7442201" cy="506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Simulations results</a:t>
            </a:r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 smtClean="0"/>
              <a:t>Case 2: Stability I</a:t>
            </a:r>
            <a:endParaRPr lang="en-US" sz="2000" i="1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32656"/>
            <a:ext cx="2223831" cy="89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32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31" y="1628800"/>
            <a:ext cx="6141433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88840"/>
            <a:ext cx="288607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28</a:t>
            </a:fld>
            <a:endParaRPr lang="en-US" dirty="0"/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Simulations results</a:t>
            </a:r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 smtClean="0"/>
              <a:t>Case 2: Stability I</a:t>
            </a:r>
            <a:endParaRPr lang="en-US" sz="20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Prostokąt 1"/>
              <p:cNvSpPr/>
              <p:nvPr/>
            </p:nvSpPr>
            <p:spPr>
              <a:xfrm>
                <a:off x="5168557" y="5445224"/>
                <a:ext cx="2376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pl-PL" i="1">
                          <a:latin typeface="Cambria Math"/>
                          <a:ea typeface="Cambria Math"/>
                        </a:rPr>
                        <m:t>=180°−</m:t>
                      </m:r>
                      <m:r>
                        <m:rPr>
                          <m:sty m:val="p"/>
                        </m:rPr>
                        <a:rPr lang="pl-PL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pl-PL" i="1">
                          <a:latin typeface="Cambria Math"/>
                          <a:ea typeface="Cambria Math"/>
                        </a:rPr>
                        <m:t>𝜙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Prostoką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57" y="5445224"/>
                <a:ext cx="237629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1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1340768"/>
            <a:ext cx="5564042" cy="91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420888"/>
            <a:ext cx="55340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7" y="3933056"/>
            <a:ext cx="44672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lipsa 2"/>
          <p:cNvSpPr/>
          <p:nvPr/>
        </p:nvSpPr>
        <p:spPr>
          <a:xfrm>
            <a:off x="3131840" y="5661248"/>
            <a:ext cx="4032448" cy="7920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Elipsa 6"/>
          <p:cNvSpPr/>
          <p:nvPr/>
        </p:nvSpPr>
        <p:spPr>
          <a:xfrm>
            <a:off x="5653484" y="4437111"/>
            <a:ext cx="1152128" cy="72943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6804248" y="45811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marginally stable</a:t>
            </a:r>
            <a:endParaRPr lang="pl-PL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7164288" y="588311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unstable</a:t>
            </a:r>
            <a:endParaRPr lang="pl-PL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29</a:t>
            </a:fld>
            <a:endParaRPr lang="en-US" dirty="0"/>
          </a:p>
        </p:txBody>
      </p:sp>
      <p:sp>
        <p:nvSpPr>
          <p:cNvPr id="11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Simulations results</a:t>
            </a:r>
          </a:p>
        </p:txBody>
      </p:sp>
      <p:sp>
        <p:nvSpPr>
          <p:cNvPr id="12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/>
              <a:t>FS vs. HRMA vs. </a:t>
            </a:r>
            <a:r>
              <a:rPr lang="pl-PL" sz="1800" smtClean="0"/>
              <a:t>Bode for all topology cases 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374787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/>
          <a:lstStyle/>
          <a:p>
            <a:r>
              <a:rPr lang="pl-PL" smtClean="0"/>
              <a:t>Introduction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857" y="1385650"/>
            <a:ext cx="6342286" cy="314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1115616" y="5301208"/>
            <a:ext cx="4392488" cy="1152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457200" y="501317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mtClean="0">
                <a:solidFill>
                  <a:srgbClr val="FF0000"/>
                </a:solidFill>
              </a:rPr>
              <a:t>Second RES </a:t>
            </a:r>
          </a:p>
          <a:p>
            <a:r>
              <a:rPr lang="pl-PL" smtClean="0">
                <a:solidFill>
                  <a:srgbClr val="FF0000"/>
                </a:solidFill>
              </a:rPr>
              <a:t>Wind power: 3.7% at the of 2015 global electricity production</a:t>
            </a:r>
          </a:p>
          <a:p>
            <a:r>
              <a:rPr lang="pl-PL" smtClean="0">
                <a:solidFill>
                  <a:srgbClr val="FF0000"/>
                </a:solidFill>
              </a:rPr>
              <a:t>In 2015 largest annual increase ever: 63.7 GW (~43% of all RES) – growth rate of 17.2% comparing to 2014</a:t>
            </a:r>
          </a:p>
          <a:p>
            <a:r>
              <a:rPr lang="pl-PL" i="1" smtClean="0">
                <a:solidFill>
                  <a:srgbClr val="FF0000"/>
                </a:solidFill>
              </a:rPr>
              <a:t>Record low prices for forthcoming RES in some countries due to policies and market frameworks</a:t>
            </a:r>
            <a:endParaRPr lang="en-US" i="1">
              <a:solidFill>
                <a:srgbClr val="FF0000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1619672" y="4531071"/>
            <a:ext cx="5904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/>
              <a:t>Figure </a:t>
            </a:r>
            <a:r>
              <a:rPr lang="en-US" sz="1200" b="1" i="1" smtClean="0"/>
              <a:t>1</a:t>
            </a:r>
            <a:r>
              <a:rPr lang="en-US" sz="1200" b="1" i="1"/>
              <a:t>: Wind Power Global Capacity and Annual Additions, </a:t>
            </a:r>
            <a:r>
              <a:rPr lang="en-US" sz="1200" b="1" i="1" smtClean="0"/>
              <a:t>2005</a:t>
            </a:r>
            <a:r>
              <a:rPr lang="pl-PL" sz="1200" b="1" i="1" smtClean="0"/>
              <a:t>-</a:t>
            </a:r>
            <a:r>
              <a:rPr lang="en-US" sz="1200" b="1" i="1" smtClean="0"/>
              <a:t>2015.</a:t>
            </a:r>
            <a:endParaRPr lang="en-US" sz="1200" b="1" i="1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Wind power capacity development</a:t>
            </a:r>
            <a:endParaRPr lang="en-US" sz="2000" i="1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5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smtClean="0"/>
              <a:t>FS: parallel </a:t>
            </a:r>
            <a:r>
              <a:rPr lang="en-GB" smtClean="0"/>
              <a:t>&amp;</a:t>
            </a:r>
            <a:r>
              <a:rPr lang="pl-PL" smtClean="0"/>
              <a:t> series resonance frequencies </a:t>
            </a:r>
            <a:r>
              <a:rPr lang="en-GB" smtClean="0"/>
              <a:t>seen </a:t>
            </a:r>
            <a:r>
              <a:rPr lang="pl-PL" smtClean="0"/>
              <a:t>from particular point in the network</a:t>
            </a:r>
          </a:p>
          <a:p>
            <a:r>
              <a:rPr lang="pl-PL" smtClean="0"/>
              <a:t>HRMA: parallel resonant frequencies &amp; participation factors indicating source bus(es) of resonance</a:t>
            </a:r>
          </a:p>
          <a:p>
            <a:r>
              <a:rPr lang="pl-PL" smtClean="0"/>
              <a:t>Nyquist/Bode: parallel resonant frequencies &amp; phase margin indicating quality of stability</a:t>
            </a:r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Summary</a:t>
            </a:r>
            <a:endParaRPr lang="en-US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/>
              <a:t>Output from the methods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14836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algn="just"/>
                <a:r>
                  <a:rPr lang="pl-PL" smtClean="0"/>
                  <a:t>More resonant frequncies for cases with multiple branches</a:t>
                </a:r>
              </a:p>
              <a:p>
                <a:pPr algn="just"/>
                <a:r>
                  <a:rPr lang="pl-PL" smtClean="0"/>
                  <a:t>Downward shift of resonance for topology cases with more cables (more capacitance):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𝜔</m:t>
                    </m:r>
                    <m:r>
                      <a:rPr lang="pl-PL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endParaRPr lang="pl-PL" smtClean="0"/>
              </a:p>
              <a:p>
                <a:pPr algn="just"/>
                <a:r>
                  <a:rPr lang="pl-PL" smtClean="0"/>
                  <a:t>New resonant frequencies have expected values and expected source due to symmetry in the network</a:t>
                </a:r>
              </a:p>
              <a:p>
                <a:pPr algn="just"/>
                <a:r>
                  <a:rPr lang="pl-PL" smtClean="0"/>
                  <a:t>All three models consistent with respect to sources of resonance</a:t>
                </a:r>
              </a:p>
              <a:p>
                <a:pPr algn="just"/>
                <a:r>
                  <a:rPr lang="pl-PL" smtClean="0"/>
                  <a:t>The resonance sourced near WT inverter is the ”stiffest”: minor shifting, highest PF’s and highest stability phase margin</a:t>
                </a:r>
              </a:p>
              <a:p>
                <a:pPr algn="just"/>
                <a:r>
                  <a:rPr lang="pl-PL" smtClean="0"/>
                  <a:t>Resonant frequencies of highest group (around 23th order) marked as unstable (unstable operation in case of presence of waveforms around this order)</a:t>
                </a:r>
              </a:p>
              <a:p>
                <a:pPr algn="just"/>
                <a:r>
                  <a:rPr lang="pl-PL" smtClean="0"/>
                  <a:t>Progressively worse stability phase margin for the topologies with more branches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82" t="-1877" r="-81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Summary</a:t>
            </a:r>
            <a:endParaRPr lang="en-US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 smtClean="0"/>
              <a:t>Observations from simulations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274534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7467600" cy="4873752"/>
          </a:xfrm>
        </p:spPr>
        <p:txBody>
          <a:bodyPr>
            <a:normAutofit/>
          </a:bodyPr>
          <a:lstStyle/>
          <a:p>
            <a:r>
              <a:rPr lang="pl-PL" smtClean="0"/>
              <a:t>Recognition of resonant frequencies and their values and number in a network</a:t>
            </a:r>
          </a:p>
          <a:p>
            <a:r>
              <a:rPr lang="pl-PL" smtClean="0"/>
              <a:t>Identification of origins of resonances indicating the best locations for filters implementation</a:t>
            </a:r>
          </a:p>
          <a:p>
            <a:r>
              <a:rPr lang="pl-PL" smtClean="0"/>
              <a:t>Prediction of new resonances and their approximate origins after topology change</a:t>
            </a:r>
          </a:p>
          <a:p>
            <a:r>
              <a:rPr lang="pl-PL" smtClean="0"/>
              <a:t>Labeling the resonances with respect to hazard for stability</a:t>
            </a:r>
          </a:p>
          <a:p>
            <a:r>
              <a:rPr lang="pl-PL" smtClean="0"/>
              <a:t>Mitigation of resonance</a:t>
            </a:r>
            <a:r>
              <a:rPr lang="en-GB" smtClean="0"/>
              <a:t> by adjusting of converter impedance (detailed control data necessary)</a:t>
            </a:r>
            <a:endParaRPr lang="pl-PL" smtClean="0"/>
          </a:p>
          <a:p>
            <a:pPr marL="0" indent="0">
              <a:buNone/>
            </a:pPr>
            <a:endParaRPr lang="pl-PL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Summary</a:t>
            </a:r>
            <a:endParaRPr lang="en-US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 smtClean="0"/>
              <a:t>Conclusions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36471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67544" y="2780928"/>
            <a:ext cx="7467600" cy="460648"/>
          </a:xfrm>
        </p:spPr>
        <p:txBody>
          <a:bodyPr/>
          <a:lstStyle/>
          <a:p>
            <a:pPr marL="0" indent="0" algn="ctr">
              <a:buNone/>
            </a:pPr>
            <a:r>
              <a:rPr lang="pl-PL" smtClean="0"/>
              <a:t>Thank you!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953" y="1556792"/>
            <a:ext cx="5136461" cy="3885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ymbol zastępczy zawartości 2"/>
          <p:cNvSpPr txBox="1">
            <a:spLocks/>
          </p:cNvSpPr>
          <p:nvPr/>
        </p:nvSpPr>
        <p:spPr>
          <a:xfrm>
            <a:off x="179512" y="1829593"/>
            <a:ext cx="3519031" cy="325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mtClean="0"/>
              <a:t>Total of 12 GW</a:t>
            </a:r>
          </a:p>
          <a:p>
            <a:r>
              <a:rPr lang="pl-PL" smtClean="0"/>
              <a:t>3.4 GW installed in 2015</a:t>
            </a:r>
          </a:p>
          <a:p>
            <a:r>
              <a:rPr lang="pl-PL" smtClean="0"/>
              <a:t>3019 MW in Europe (more than twice than capacity added in 2014)</a:t>
            </a:r>
          </a:p>
          <a:p>
            <a:r>
              <a:rPr lang="pl-PL" smtClean="0"/>
              <a:t>Trends in technology:</a:t>
            </a:r>
          </a:p>
          <a:p>
            <a:pPr lvl="1"/>
            <a:r>
              <a:rPr lang="pl-PL" smtClean="0">
                <a:solidFill>
                  <a:srgbClr val="FF0000"/>
                </a:solidFill>
              </a:rPr>
              <a:t>Power of turbines</a:t>
            </a:r>
          </a:p>
          <a:p>
            <a:pPr lvl="1"/>
            <a:r>
              <a:rPr lang="pl-PL" smtClean="0"/>
              <a:t>Water depth</a:t>
            </a:r>
          </a:p>
          <a:p>
            <a:pPr lvl="1"/>
            <a:r>
              <a:rPr lang="pl-PL" smtClean="0"/>
              <a:t>Distance from shore (average of 43.3 km in 2015 only)</a:t>
            </a:r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Introduction</a:t>
            </a:r>
            <a:endParaRPr lang="en-US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Offshore WPP</a:t>
            </a:r>
            <a:endParaRPr lang="en-US" sz="2000" i="1"/>
          </a:p>
        </p:txBody>
      </p:sp>
      <p:sp>
        <p:nvSpPr>
          <p:cNvPr id="2" name="Strzałka w prawo 1"/>
          <p:cNvSpPr/>
          <p:nvPr/>
        </p:nvSpPr>
        <p:spPr>
          <a:xfrm rot="19251470">
            <a:off x="4939476" y="3204032"/>
            <a:ext cx="2776989" cy="506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Symbol zastępczy zawartości 2"/>
              <p:cNvSpPr txBox="1">
                <a:spLocks/>
              </p:cNvSpPr>
              <p:nvPr/>
            </p:nvSpPr>
            <p:spPr>
              <a:xfrm>
                <a:off x="251521" y="1988840"/>
                <a:ext cx="3744416" cy="28083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l-PL" smtClean="0"/>
                  <a:t>High capacitance of submarine cables</a:t>
                </a:r>
              </a:p>
              <a:p>
                <a:r>
                  <a:rPr lang="pl-PL" smtClean="0"/>
                  <a:t>Charging current: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pl-PL" b="1" i="1" smtClean="0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pl-PL" b="1" i="1" smtClean="0">
                        <a:latin typeface="Cambria Math"/>
                      </a:rPr>
                      <m:t>=</m:t>
                    </m:r>
                    <m:r>
                      <a:rPr lang="pl-PL" b="1" i="1" smtClean="0">
                        <a:latin typeface="Cambria Math"/>
                      </a:rPr>
                      <m:t>𝑼𝑪</m:t>
                    </m:r>
                    <m:r>
                      <a:rPr lang="pl-PL" b="1" i="1" smtClean="0">
                        <a:latin typeface="Cambria Math"/>
                      </a:rPr>
                      <m:t>𝝎</m:t>
                    </m:r>
                    <m:r>
                      <a:rPr lang="pl-PL" b="1" i="1" smtClean="0">
                        <a:latin typeface="Cambria Math"/>
                      </a:rPr>
                      <m:t>𝒍</m:t>
                    </m:r>
                  </m:oMath>
                </a14:m>
                <a:endParaRPr lang="pl-PL" b="1" smtClean="0"/>
              </a:p>
              <a:p>
                <a:r>
                  <a:rPr lang="pl-PL" smtClean="0"/>
                  <a:t>Limited active power transmission for </a:t>
                </a:r>
                <a14:m>
                  <m:oMath xmlns:m="http://schemas.openxmlformats.org/officeDocument/2006/math">
                    <m:r>
                      <a:rPr lang="pl-PL" b="1" i="1" smtClean="0">
                        <a:latin typeface="Cambria Math"/>
                      </a:rPr>
                      <m:t>𝒍</m:t>
                    </m:r>
                  </m:oMath>
                </a14:m>
                <a:r>
                  <a:rPr lang="pl-PL" b="1" smtClean="0"/>
                  <a:t>↑</a:t>
                </a:r>
              </a:p>
              <a:p>
                <a:r>
                  <a:rPr lang="pl-PL" smtClean="0"/>
                  <a:t>Possible compensation</a:t>
                </a:r>
                <a:endParaRPr lang="en-US"/>
              </a:p>
            </p:txBody>
          </p:sp>
        </mc:Choice>
        <mc:Fallback xmlns="">
          <p:sp>
            <p:nvSpPr>
              <p:cNvPr id="6" name="Symbol zastępczy zawartości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1" y="1988840"/>
                <a:ext cx="3744416" cy="2808312"/>
              </a:xfrm>
              <a:prstGeom prst="rect">
                <a:avLst/>
              </a:prstGeom>
              <a:blipFill rotWithShape="1">
                <a:blip r:embed="rId2"/>
                <a:stretch>
                  <a:fillRect l="-1789" t="-368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641773"/>
            <a:ext cx="4548885" cy="399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452677" y="332656"/>
            <a:ext cx="8229600" cy="5715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Introduction</a:t>
            </a:r>
            <a:endParaRPr lang="en-US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Power transmission to shore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148046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2"/>
          <p:cNvSpPr txBox="1">
            <a:spLocks/>
          </p:cNvSpPr>
          <p:nvPr/>
        </p:nvSpPr>
        <p:spPr>
          <a:xfrm>
            <a:off x="251521" y="1916832"/>
            <a:ext cx="3600400" cy="3240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mtClean="0"/>
              <a:t>No charging current – no compensation</a:t>
            </a:r>
          </a:p>
          <a:p>
            <a:r>
              <a:rPr lang="pl-PL" smtClean="0"/>
              <a:t>Lower transmission losses</a:t>
            </a:r>
          </a:p>
          <a:p>
            <a:r>
              <a:rPr lang="pl-PL" smtClean="0"/>
              <a:t>Cheaper cable</a:t>
            </a:r>
          </a:p>
          <a:p>
            <a:r>
              <a:rPr lang="pl-PL" smtClean="0"/>
              <a:t>Higher losses and risk of failure of converter</a:t>
            </a:r>
          </a:p>
          <a:p>
            <a:r>
              <a:rPr lang="pl-PL" smtClean="0"/>
              <a:t>Should be decided on the project per project basis</a:t>
            </a:r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613" y="1556792"/>
            <a:ext cx="4781531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/>
          <a:lstStyle/>
          <a:p>
            <a:r>
              <a:rPr lang="pl-PL" smtClean="0"/>
              <a:t>Introduction</a:t>
            </a:r>
            <a:endParaRPr lang="en-US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HVDC transmission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301487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l-PL" smtClean="0"/>
              <a:t>Motivation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l-PL" smtClean="0"/>
              <a:t>Recent experience in operation of first HVDC connected offshore WPP (committed in 2013)</a:t>
            </a:r>
          </a:p>
          <a:p>
            <a:r>
              <a:rPr lang="pl-PL" smtClean="0"/>
              <a:t>Phenomenon of harmonic resonance due to:</a:t>
            </a:r>
          </a:p>
          <a:p>
            <a:pPr lvl="1"/>
            <a:r>
              <a:rPr lang="pl-PL" smtClean="0"/>
              <a:t>AC network with many cables bringing down the resonant frequencies</a:t>
            </a:r>
          </a:p>
          <a:p>
            <a:pPr lvl="1"/>
            <a:r>
              <a:rPr lang="pl-PL" smtClean="0"/>
              <a:t>Power converter dominated grid with limited damping (weak </a:t>
            </a:r>
            <a:r>
              <a:rPr lang="pl-PL"/>
              <a:t>grid, </a:t>
            </a:r>
            <a:r>
              <a:rPr lang="pl-PL" smtClean="0"/>
              <a:t>decoupled </a:t>
            </a:r>
            <a:r>
              <a:rPr lang="pl-PL"/>
              <a:t>from main AC </a:t>
            </a:r>
            <a:r>
              <a:rPr lang="pl-PL" smtClean="0"/>
              <a:t>grid)</a:t>
            </a:r>
          </a:p>
          <a:p>
            <a:r>
              <a:rPr lang="en-US" dirty="0" smtClean="0"/>
              <a:t>Necessity</a:t>
            </a:r>
            <a:r>
              <a:rPr lang="pl-PL" dirty="0" smtClean="0"/>
              <a:t> </a:t>
            </a:r>
            <a:r>
              <a:rPr lang="pl-PL" smtClean="0"/>
              <a:t>of harmonic resonance analysis for future project</a:t>
            </a: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2160240"/>
          </a:xfrm>
        </p:spPr>
        <p:txBody>
          <a:bodyPr>
            <a:normAutofit fontScale="92500"/>
          </a:bodyPr>
          <a:lstStyle/>
          <a:p>
            <a:r>
              <a:rPr lang="pl-PL" smtClean="0"/>
              <a:t>Importance of converter modelling</a:t>
            </a:r>
          </a:p>
          <a:p>
            <a:r>
              <a:rPr lang="pl-PL" smtClean="0"/>
              <a:t>Difficulty in detail data obtainment</a:t>
            </a:r>
          </a:p>
          <a:p>
            <a:r>
              <a:rPr lang="pl-PL" smtClean="0"/>
              <a:t>Model as either ideal voltage or  ideal current source</a:t>
            </a:r>
          </a:p>
          <a:p>
            <a:pPr lvl="1"/>
            <a:r>
              <a:rPr lang="pl-PL" smtClean="0"/>
              <a:t>Ideal VS becomes short-circuit in f domain</a:t>
            </a:r>
          </a:p>
          <a:p>
            <a:pPr lvl="1"/>
            <a:r>
              <a:rPr lang="pl-PL" smtClean="0"/>
              <a:t>Ideal CS becomes open-circuit in f domain</a:t>
            </a:r>
          </a:p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973510"/>
            <a:ext cx="4545865" cy="166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/>
          <a:lstStyle/>
          <a:p>
            <a:r>
              <a:rPr lang="pl-PL" smtClean="0">
                <a:solidFill>
                  <a:srgbClr val="FF0000"/>
                </a:solidFill>
              </a:rPr>
              <a:t>MODEL DESCRIPTION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Converter models I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406742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107504" y="1628800"/>
            <a:ext cx="4494363" cy="4853135"/>
          </a:xfrm>
        </p:spPr>
        <p:txBody>
          <a:bodyPr>
            <a:normAutofit/>
          </a:bodyPr>
          <a:lstStyle/>
          <a:p>
            <a:r>
              <a:rPr lang="pl-PL" smtClean="0"/>
              <a:t>Nonlinear impedance models:</a:t>
            </a:r>
          </a:p>
          <a:p>
            <a:pPr lvl="1"/>
            <a:r>
              <a:rPr lang="pl-PL" smtClean="0"/>
              <a:t>derived for WT inverter and HVDC-link rectifier </a:t>
            </a:r>
          </a:p>
          <a:p>
            <a:pPr lvl="1"/>
            <a:r>
              <a:rPr lang="pl-PL" smtClean="0"/>
              <a:t>harmonic linearization method</a:t>
            </a:r>
          </a:p>
          <a:p>
            <a:pPr lvl="1"/>
            <a:r>
              <a:rPr lang="pl-PL" smtClean="0"/>
              <a:t>positive- and negative-sequences </a:t>
            </a:r>
          </a:p>
          <a:p>
            <a:pPr lvl="1"/>
            <a:r>
              <a:rPr lang="pl-PL" smtClean="0"/>
              <a:t>valid below and above fundamental frequency</a:t>
            </a:r>
          </a:p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3CAF35-B43A-4C82-8F0F-20E4C3638331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452677" y="332656"/>
            <a:ext cx="8229600" cy="571500"/>
          </a:xfrm>
        </p:spPr>
        <p:txBody>
          <a:bodyPr/>
          <a:lstStyle/>
          <a:p>
            <a:r>
              <a:rPr lang="pl-PL" smtClean="0"/>
              <a:t>Simulations description</a:t>
            </a:r>
            <a:endParaRPr lang="en-US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67544" y="822722"/>
            <a:ext cx="8229600" cy="374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i="1" smtClean="0"/>
              <a:t>Converter models II</a:t>
            </a:r>
            <a:endParaRPr lang="en-US" sz="2000" i="1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431" y="1042860"/>
            <a:ext cx="40100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429000"/>
            <a:ext cx="41719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7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ykusz">
  <a:themeElements>
    <a:clrScheme name="Złożony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ykusz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1232</TotalTime>
  <Words>1031</Words>
  <Application>Microsoft Office PowerPoint</Application>
  <PresentationFormat>Pokaz na ekranie (4:3)</PresentationFormat>
  <Paragraphs>196</Paragraphs>
  <Slides>33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34" baseType="lpstr">
      <vt:lpstr>Wykusz</vt:lpstr>
      <vt:lpstr>Impedance analysis of harmonic resonance in HVDC connected Wind Power Plants</vt:lpstr>
      <vt:lpstr>Outline</vt:lpstr>
      <vt:lpstr>Introduction</vt:lpstr>
      <vt:lpstr>Prezentacja programu PowerPoint</vt:lpstr>
      <vt:lpstr>Prezentacja programu PowerPoint</vt:lpstr>
      <vt:lpstr>Introduction</vt:lpstr>
      <vt:lpstr>Motivation</vt:lpstr>
      <vt:lpstr>MODEL DESCRIPTION</vt:lpstr>
      <vt:lpstr>Simulations description</vt:lpstr>
      <vt:lpstr>Simulations description</vt:lpstr>
      <vt:lpstr>METHODS BACKGROUND</vt:lpstr>
      <vt:lpstr>Simulations description</vt:lpstr>
      <vt:lpstr>Simulations description</vt:lpstr>
      <vt:lpstr>Simulations description</vt:lpstr>
      <vt:lpstr>Simulations description</vt:lpstr>
      <vt:lpstr>Simulations description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Impedance analysis of harmonic resonance in HVDC connected Wind Power Plants</dc:title>
  <dc:creator>IS</dc:creator>
  <cp:lastModifiedBy>IS</cp:lastModifiedBy>
  <cp:revision>104</cp:revision>
  <dcterms:created xsi:type="dcterms:W3CDTF">2016-07-04T07:59:44Z</dcterms:created>
  <dcterms:modified xsi:type="dcterms:W3CDTF">2016-07-12T15:04:17Z</dcterms:modified>
</cp:coreProperties>
</file>