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67" r:id="rId10"/>
    <p:sldId id="268" r:id="rId11"/>
    <p:sldId id="269" r:id="rId12"/>
    <p:sldId id="289" r:id="rId13"/>
    <p:sldId id="264" r:id="rId14"/>
    <p:sldId id="265" r:id="rId15"/>
    <p:sldId id="266" r:id="rId16"/>
    <p:sldId id="270" r:id="rId17"/>
    <p:sldId id="263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7" r:id="rId34"/>
    <p:sldId id="286" r:id="rId35"/>
    <p:sldId id="290" r:id="rId36"/>
    <p:sldId id="291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65" autoAdjust="0"/>
  </p:normalViewPr>
  <p:slideViewPr>
    <p:cSldViewPr>
      <p:cViewPr varScale="1">
        <p:scale>
          <a:sx n="115" d="100"/>
          <a:sy n="115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 b="1" i="0" baseline="0">
                <a:effectLst/>
              </a:rPr>
              <a:t>Case 2: VS model</a:t>
            </a:r>
            <a:endParaRPr lang="pl-PL" sz="120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25664"/>
        <c:axId val="127143296"/>
      </c:barChart>
      <c:catAx>
        <c:axId val="135025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7143296"/>
        <c:crosses val="autoZero"/>
        <c:auto val="1"/>
        <c:lblAlgn val="ctr"/>
        <c:lblOffset val="100"/>
        <c:noMultiLvlLbl val="0"/>
      </c:catAx>
      <c:valAx>
        <c:axId val="12714329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025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</a:t>
            </a:r>
            <a:r>
              <a:rPr lang="pl-PL" sz="1200" smtClean="0"/>
              <a:t>CS-WT </a:t>
            </a:r>
            <a:r>
              <a:rPr lang="pl-PL" sz="1200"/>
              <a:t>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Arkusz1!$X$10</c:f>
              <c:strCache>
                <c:ptCount val="1"/>
                <c:pt idx="0">
                  <c:v>7.77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Arkusz1!$Y$10:$AI$10</c:f>
              <c:numCache>
                <c:formatCode>General</c:formatCode>
                <c:ptCount val="11"/>
                <c:pt idx="0">
                  <c:v>1.7</c:v>
                </c:pt>
                <c:pt idx="1">
                  <c:v>3.2</c:v>
                </c:pt>
                <c:pt idx="2">
                  <c:v>3.2</c:v>
                </c:pt>
                <c:pt idx="3">
                  <c:v>4.2</c:v>
                </c:pt>
                <c:pt idx="4">
                  <c:v>4.5999999999999996</c:v>
                </c:pt>
                <c:pt idx="5">
                  <c:v>5.8</c:v>
                </c:pt>
                <c:pt idx="6">
                  <c:v>31.3</c:v>
                </c:pt>
                <c:pt idx="7">
                  <c:v>4.2</c:v>
                </c:pt>
                <c:pt idx="8">
                  <c:v>4.5999999999999996</c:v>
                </c:pt>
                <c:pt idx="9">
                  <c:v>5.8</c:v>
                </c:pt>
                <c:pt idx="10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Arkusz1!$X$11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Arkusz1!$Y$11:$AI$11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1.1000000000000001</c:v>
                </c:pt>
                <c:pt idx="6">
                  <c:v>48.5</c:v>
                </c:pt>
                <c:pt idx="7">
                  <c:v>0.1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48.5</c:v>
                </c:pt>
              </c:numCache>
            </c:numRef>
          </c:val>
        </c:ser>
        <c:ser>
          <c:idx val="2"/>
          <c:order val="2"/>
          <c:tx>
            <c:strRef>
              <c:f>Arkusz1!$X$12</c:f>
              <c:strCache>
                <c:ptCount val="1"/>
                <c:pt idx="0">
                  <c:v>10.25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Arkusz1!$Y$12:$AI$12</c:f>
              <c:numCache>
                <c:formatCode>General</c:formatCode>
                <c:ptCount val="11"/>
                <c:pt idx="0">
                  <c:v>1.5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0.4</c:v>
                </c:pt>
                <c:pt idx="4">
                  <c:v>0.2</c:v>
                </c:pt>
                <c:pt idx="5">
                  <c:v>0</c:v>
                </c:pt>
                <c:pt idx="6">
                  <c:v>47.4</c:v>
                </c:pt>
                <c:pt idx="7">
                  <c:v>0.4</c:v>
                </c:pt>
                <c:pt idx="8">
                  <c:v>0.2</c:v>
                </c:pt>
                <c:pt idx="9">
                  <c:v>0</c:v>
                </c:pt>
                <c:pt idx="10">
                  <c:v>47.4</c:v>
                </c:pt>
              </c:numCache>
            </c:numRef>
          </c:val>
        </c:ser>
        <c:ser>
          <c:idx val="3"/>
          <c:order val="3"/>
          <c:tx>
            <c:strRef>
              <c:f>Arkusz1!$X$13</c:f>
              <c:strCache>
                <c:ptCount val="1"/>
                <c:pt idx="0">
                  <c:v>22.98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Arkusz1!$Y$13:$AI$13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13.7</c:v>
                </c:pt>
                <c:pt idx="4">
                  <c:v>14.3</c:v>
                </c:pt>
                <c:pt idx="5">
                  <c:v>11.8</c:v>
                </c:pt>
                <c:pt idx="6">
                  <c:v>0.7</c:v>
                </c:pt>
                <c:pt idx="7">
                  <c:v>13.7</c:v>
                </c:pt>
                <c:pt idx="8">
                  <c:v>14.3</c:v>
                </c:pt>
                <c:pt idx="9">
                  <c:v>11.8</c:v>
                </c:pt>
                <c:pt idx="10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25152"/>
        <c:axId val="127145024"/>
      </c:barChart>
      <c:catAx>
        <c:axId val="135025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7145024"/>
        <c:crosses val="autoZero"/>
        <c:auto val="1"/>
        <c:lblAlgn val="ctr"/>
        <c:lblOffset val="100"/>
        <c:noMultiLvlLbl val="0"/>
      </c:catAx>
      <c:valAx>
        <c:axId val="12714502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025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Z(s) 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Arkusz1!$X$18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Arkusz1!$Y$18:$AI$18</c:f>
              <c:numCache>
                <c:formatCode>General</c:formatCode>
                <c:ptCount val="11"/>
                <c:pt idx="0">
                  <c:v>1.8</c:v>
                </c:pt>
                <c:pt idx="1">
                  <c:v>3.5</c:v>
                </c:pt>
                <c:pt idx="2">
                  <c:v>3.6</c:v>
                </c:pt>
                <c:pt idx="3">
                  <c:v>4.5999999999999996</c:v>
                </c:pt>
                <c:pt idx="4">
                  <c:v>5.0999999999999996</c:v>
                </c:pt>
                <c:pt idx="5">
                  <c:v>6.1</c:v>
                </c:pt>
                <c:pt idx="6">
                  <c:v>29.7</c:v>
                </c:pt>
                <c:pt idx="7">
                  <c:v>4.5999999999999996</c:v>
                </c:pt>
                <c:pt idx="8">
                  <c:v>5.0999999999999996</c:v>
                </c:pt>
                <c:pt idx="9">
                  <c:v>6.1</c:v>
                </c:pt>
                <c:pt idx="10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Arkusz1!$X$19</c:f>
              <c:strCache>
                <c:ptCount val="1"/>
                <c:pt idx="0">
                  <c:v>12.34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Arkusz1!$Y$19:$AI$19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Arkusz1!$X$20</c:f>
              <c:strCache>
                <c:ptCount val="1"/>
                <c:pt idx="0">
                  <c:v>23.11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Arkusz1!$Y$20:$AI$20</c:f>
              <c:numCache>
                <c:formatCode>General</c:formatCode>
                <c:ptCount val="11"/>
                <c:pt idx="0">
                  <c:v>0.7</c:v>
                </c:pt>
                <c:pt idx="1">
                  <c:v>8.8000000000000007</c:v>
                </c:pt>
                <c:pt idx="2">
                  <c:v>9.5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26688"/>
        <c:axId val="127146752"/>
      </c:barChart>
      <c:catAx>
        <c:axId val="1350266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7146752"/>
        <c:crosses val="autoZero"/>
        <c:auto val="1"/>
        <c:lblAlgn val="ctr"/>
        <c:lblOffset val="100"/>
        <c:noMultiLvlLbl val="0"/>
      </c:catAx>
      <c:valAx>
        <c:axId val="127146752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026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Arkusz1!$AK$3</c:f>
              <c:strCache>
                <c:ptCount val="1"/>
                <c:pt idx="0">
                  <c:v>8.59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Arkusz1!$AL$3:$AR$3</c:f>
              <c:numCache>
                <c:formatCode>General</c:formatCode>
                <c:ptCount val="7"/>
                <c:pt idx="0">
                  <c:v>8.8000000000000007</c:v>
                </c:pt>
                <c:pt idx="1">
                  <c:v>12.8</c:v>
                </c:pt>
                <c:pt idx="2">
                  <c:v>13</c:v>
                </c:pt>
                <c:pt idx="3">
                  <c:v>14.2</c:v>
                </c:pt>
                <c:pt idx="4">
                  <c:v>14.6</c:v>
                </c:pt>
                <c:pt idx="5">
                  <c:v>15.1</c:v>
                </c:pt>
                <c:pt idx="6">
                  <c:v>21.5</c:v>
                </c:pt>
              </c:numCache>
            </c:numRef>
          </c:val>
        </c:ser>
        <c:ser>
          <c:idx val="1"/>
          <c:order val="1"/>
          <c:tx>
            <c:strRef>
              <c:f>Arkusz1!$AK$4</c:f>
              <c:strCache>
                <c:ptCount val="1"/>
                <c:pt idx="0">
                  <c:v>12.17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Arkusz1!$AL$4:$AR$4</c:f>
              <c:numCache>
                <c:formatCode>General</c:formatCode>
                <c:ptCount val="7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  <c:pt idx="5">
                  <c:v>1.8</c:v>
                </c:pt>
                <c:pt idx="6">
                  <c:v>97.4</c:v>
                </c:pt>
              </c:numCache>
            </c:numRef>
          </c:val>
        </c:ser>
        <c:ser>
          <c:idx val="2"/>
          <c:order val="2"/>
          <c:tx>
            <c:strRef>
              <c:f>Arkusz1!$AK$5</c:f>
              <c:strCache>
                <c:ptCount val="1"/>
                <c:pt idx="0">
                  <c:v>23.7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Arkusz1!$AL$5:$AR$5</c:f>
              <c:numCache>
                <c:formatCode>General</c:formatCode>
                <c:ptCount val="7"/>
                <c:pt idx="0">
                  <c:v>0.9</c:v>
                </c:pt>
                <c:pt idx="1">
                  <c:v>14.6</c:v>
                </c:pt>
                <c:pt idx="2">
                  <c:v>15.7</c:v>
                </c:pt>
                <c:pt idx="3">
                  <c:v>23.1</c:v>
                </c:pt>
                <c:pt idx="4">
                  <c:v>24.3</c:v>
                </c:pt>
                <c:pt idx="5">
                  <c:v>20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824256"/>
        <c:axId val="126844928"/>
      </c:barChart>
      <c:catAx>
        <c:axId val="185824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26844928"/>
        <c:crosses val="autoZero"/>
        <c:auto val="1"/>
        <c:lblAlgn val="ctr"/>
        <c:lblOffset val="100"/>
        <c:noMultiLvlLbl val="0"/>
      </c:catAx>
      <c:valAx>
        <c:axId val="12684492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5824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824768"/>
        <c:axId val="126846656"/>
      </c:barChart>
      <c:catAx>
        <c:axId val="185824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6846656"/>
        <c:crosses val="autoZero"/>
        <c:auto val="1"/>
        <c:lblAlgn val="ctr"/>
        <c:lblOffset val="100"/>
        <c:noMultiLvlLbl val="0"/>
      </c:catAx>
      <c:valAx>
        <c:axId val="12684665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5824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7.55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Arkusz1!$C$3:$V$3</c:f>
              <c:numCache>
                <c:formatCode>General</c:formatCode>
                <c:ptCount val="20"/>
                <c:pt idx="0">
                  <c:v>2.5</c:v>
                </c:pt>
                <c:pt idx="1">
                  <c:v>4.8</c:v>
                </c:pt>
                <c:pt idx="2">
                  <c:v>4.9000000000000004</c:v>
                </c:pt>
                <c:pt idx="3">
                  <c:v>5.0999999999999996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  <c:pt idx="7">
                  <c:v>5.0999999999999996</c:v>
                </c:pt>
                <c:pt idx="8">
                  <c:v>5.2</c:v>
                </c:pt>
                <c:pt idx="9">
                  <c:v>5.2</c:v>
                </c:pt>
                <c:pt idx="10">
                  <c:v>5.2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5.2</c:v>
                </c:pt>
                <c:pt idx="14">
                  <c:v>5.2</c:v>
                </c:pt>
                <c:pt idx="15">
                  <c:v>5.2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5.2</c:v>
                </c:pt>
                <c:pt idx="19">
                  <c:v>5.2</c:v>
                </c:pt>
              </c:numCache>
            </c:numRef>
          </c:val>
        </c:ser>
        <c:ser>
          <c:idx val="1"/>
          <c:order val="1"/>
          <c:tx>
            <c:strRef>
              <c:f>Arkusz1!$B$4</c:f>
              <c:strCache>
                <c:ptCount val="1"/>
                <c:pt idx="0">
                  <c:v>12.1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val>
            <c:numRef>
              <c:f>Arkusz1!$C$4:$V$4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0.6</c:v>
                </c:pt>
                <c:pt idx="6">
                  <c:v>24.2</c:v>
                </c:pt>
                <c:pt idx="7">
                  <c:v>0.1</c:v>
                </c:pt>
                <c:pt idx="8">
                  <c:v>0.2</c:v>
                </c:pt>
                <c:pt idx="9">
                  <c:v>0.6</c:v>
                </c:pt>
                <c:pt idx="10">
                  <c:v>24.2</c:v>
                </c:pt>
                <c:pt idx="11">
                  <c:v>0</c:v>
                </c:pt>
                <c:pt idx="12">
                  <c:v>0.1</c:v>
                </c:pt>
                <c:pt idx="13">
                  <c:v>0.2</c:v>
                </c:pt>
                <c:pt idx="14">
                  <c:v>0.6</c:v>
                </c:pt>
                <c:pt idx="15">
                  <c:v>24.2</c:v>
                </c:pt>
                <c:pt idx="16">
                  <c:v>0.1</c:v>
                </c:pt>
                <c:pt idx="17">
                  <c:v>0.2</c:v>
                </c:pt>
                <c:pt idx="18">
                  <c:v>0.6</c:v>
                </c:pt>
                <c:pt idx="1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Arkusz1!$B$5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Arkusz1!$C$5:$V$5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</c:v>
                </c:pt>
                <c:pt idx="6">
                  <c:v>46.6</c:v>
                </c:pt>
                <c:pt idx="7">
                  <c:v>0.2</c:v>
                </c:pt>
                <c:pt idx="8">
                  <c:v>0.3</c:v>
                </c:pt>
                <c:pt idx="9">
                  <c:v>1</c:v>
                </c:pt>
                <c:pt idx="10">
                  <c:v>46.6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1.8</c:v>
                </c:pt>
              </c:numCache>
            </c:numRef>
          </c:val>
        </c:ser>
        <c:ser>
          <c:idx val="3"/>
          <c:order val="3"/>
          <c:tx>
            <c:strRef>
              <c:f>Arkusz1!$B$6</c:f>
              <c:strCache>
                <c:ptCount val="1"/>
                <c:pt idx="0">
                  <c:v>12.3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Arkusz1!$C$6:$V$6</c:f>
              <c:numCache>
                <c:formatCode>General</c:formatCode>
                <c:ptCount val="20"/>
                <c:pt idx="0">
                  <c:v>0.4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0.3</c:v>
                </c:pt>
                <c:pt idx="6">
                  <c:v>24.5</c:v>
                </c:pt>
                <c:pt idx="7">
                  <c:v>0</c:v>
                </c:pt>
                <c:pt idx="8">
                  <c:v>0</c:v>
                </c:pt>
                <c:pt idx="9">
                  <c:v>0.3</c:v>
                </c:pt>
                <c:pt idx="10">
                  <c:v>24.5</c:v>
                </c:pt>
                <c:pt idx="11">
                  <c:v>0.1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24.5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24.5</c:v>
                </c:pt>
              </c:numCache>
            </c:numRef>
          </c:val>
        </c:ser>
        <c:ser>
          <c:idx val="4"/>
          <c:order val="4"/>
          <c:tx>
            <c:strRef>
              <c:f>Arkusz1!$B$7</c:f>
              <c:strCache>
                <c:ptCount val="1"/>
                <c:pt idx="0">
                  <c:v>18.73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Arkusz1!$C$7:$V$7</c:f>
              <c:numCache>
                <c:formatCode>General</c:formatCode>
                <c:ptCount val="20"/>
                <c:pt idx="0">
                  <c:v>1.7</c:v>
                </c:pt>
                <c:pt idx="1">
                  <c:v>5.6</c:v>
                </c:pt>
                <c:pt idx="2">
                  <c:v>5.8</c:v>
                </c:pt>
                <c:pt idx="3">
                  <c:v>6.7</c:v>
                </c:pt>
                <c:pt idx="4">
                  <c:v>6.7</c:v>
                </c:pt>
                <c:pt idx="5">
                  <c:v>5.2</c:v>
                </c:pt>
                <c:pt idx="6">
                  <c:v>1.7</c:v>
                </c:pt>
                <c:pt idx="7">
                  <c:v>6.7</c:v>
                </c:pt>
                <c:pt idx="8">
                  <c:v>6.7</c:v>
                </c:pt>
                <c:pt idx="9">
                  <c:v>5.2</c:v>
                </c:pt>
                <c:pt idx="10">
                  <c:v>1.7</c:v>
                </c:pt>
                <c:pt idx="11">
                  <c:v>5.8</c:v>
                </c:pt>
                <c:pt idx="12">
                  <c:v>6.7</c:v>
                </c:pt>
                <c:pt idx="13">
                  <c:v>6.7</c:v>
                </c:pt>
                <c:pt idx="14">
                  <c:v>5.2</c:v>
                </c:pt>
                <c:pt idx="15">
                  <c:v>1.7</c:v>
                </c:pt>
                <c:pt idx="16">
                  <c:v>6.7</c:v>
                </c:pt>
                <c:pt idx="17">
                  <c:v>6.7</c:v>
                </c:pt>
                <c:pt idx="18">
                  <c:v>5.2</c:v>
                </c:pt>
                <c:pt idx="19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944256"/>
        <c:axId val="126848384"/>
      </c:barChart>
      <c:catAx>
        <c:axId val="12694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6848384"/>
        <c:crosses val="autoZero"/>
        <c:auto val="1"/>
        <c:lblAlgn val="ctr"/>
        <c:lblOffset val="100"/>
        <c:noMultiLvlLbl val="0"/>
      </c:catAx>
      <c:valAx>
        <c:axId val="12684838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944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B92C-E939-47BD-B4B3-EB85488D165B}" type="datetimeFigureOut">
              <a:rPr lang="pl-PL" smtClean="0"/>
              <a:t>2016-07-18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12F1-4FEA-49BD-B1C5-8902661B44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09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>
                <a:solidFill>
                  <a:srgbClr val="FF0000"/>
                </a:solidFill>
              </a:rPr>
              <a:t>- Second RES,</a:t>
            </a:r>
            <a:r>
              <a:rPr lang="pl-PL" baseline="0" smtClean="0">
                <a:solidFill>
                  <a:srgbClr val="FF0000"/>
                </a:solidFill>
              </a:rPr>
              <a:t> after hydro</a:t>
            </a:r>
            <a:endParaRPr lang="pl-PL" smtClean="0">
              <a:solidFill>
                <a:srgbClr val="FF0000"/>
              </a:solidFill>
            </a:endParaRPr>
          </a:p>
          <a:p>
            <a:r>
              <a:rPr lang="pl-PL" smtClean="0">
                <a:solidFill>
                  <a:srgbClr val="FF0000"/>
                </a:solidFill>
              </a:rPr>
              <a:t>- Wind power: 3.7% at the of 2015 global electricity production</a:t>
            </a:r>
          </a:p>
          <a:p>
            <a:r>
              <a:rPr lang="pl-PL" smtClean="0">
                <a:solidFill>
                  <a:srgbClr val="FF0000"/>
                </a:solidFill>
              </a:rPr>
              <a:t>- In 2015 largest annual increase ever: 63.7 GW (~43% of all RES) – growth rate of 17.2% comparing to 2014</a:t>
            </a:r>
          </a:p>
          <a:p>
            <a:r>
              <a:rPr lang="pl-PL" i="1" smtClean="0">
                <a:solidFill>
                  <a:srgbClr val="FF0000"/>
                </a:solidFill>
              </a:rPr>
              <a:t>- Record low prices for forthcoming RES in some countries due to policies and market frameworks</a:t>
            </a:r>
            <a:endParaRPr lang="en-US" i="1" smtClean="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5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5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Kolory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26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82C-DE3D-421D-BEA4-B37A1CA5F8E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AD3-7DD5-4C91-9A61-21916560989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6D85-23D5-42F5-AB98-6EA291F99E7C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8E3B-D909-496A-84DC-EC3FF329E6A3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9D1-D8B6-400A-811C-5138D5533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648-F2DD-4FCB-A542-BD37FEB356FB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EF2-B566-4EA9-AE39-FECA562501F6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E35-9B1C-42A5-BFE5-CC694B805615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F47-C23A-4922-BCC3-CF2E6B4FF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CBD-518D-4FB8-BE1E-766FB1A01CA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D5FA6-5637-41E1-84E5-CB754C53A777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3168352" cy="1368152"/>
          </a:xfrm>
        </p:spPr>
        <p:txBody>
          <a:bodyPr>
            <a:normAutofit/>
          </a:bodyPr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Igor Sowa</a:t>
            </a:r>
          </a:p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943781"/>
            <a:ext cx="8352928" cy="2557228"/>
          </a:xfrm>
        </p:spPr>
        <p:txBody>
          <a:bodyPr>
            <a:normAutofit/>
          </a:bodyPr>
          <a:lstStyle/>
          <a:p>
            <a:pPr algn="l"/>
            <a:r>
              <a:rPr lang="en-US" sz="300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Impedance analysis of harmonic resonance in HVDC connected Wind Power Plants</a:t>
            </a:r>
            <a:endParaRPr lang="en-US" sz="30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915816" y="943780"/>
            <a:ext cx="2994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Thesis</a:t>
            </a:r>
            <a:r>
              <a:rPr lang="pl-PL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24" y="5406407"/>
            <a:ext cx="1008112" cy="11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10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4671341" cy="4566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Nonlinear impedance models:</a:t>
            </a:r>
          </a:p>
          <a:p>
            <a:pPr lvl="1"/>
            <a:r>
              <a:rPr lang="en-US" dirty="0" smtClean="0"/>
              <a:t>derived for WT inverter and </a:t>
            </a:r>
            <a:r>
              <a:rPr lang="en-US" smtClean="0"/>
              <a:t>HVDC-link </a:t>
            </a:r>
            <a:r>
              <a:rPr lang="en-US" smtClean="0"/>
              <a:t>rectifier</a:t>
            </a:r>
            <a:r>
              <a:rPr lang="pl-PL"/>
              <a:t> </a:t>
            </a:r>
            <a:r>
              <a:rPr lang="pl-PL" smtClean="0"/>
              <a:t>from control diagrams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harmonic linearization </a:t>
            </a:r>
            <a:r>
              <a:rPr lang="en-US" smtClean="0"/>
              <a:t>method </a:t>
            </a:r>
            <a:endParaRPr lang="pl-PL" smtClean="0"/>
          </a:p>
          <a:p>
            <a:pPr lvl="1"/>
            <a:r>
              <a:rPr lang="en-US" smtClean="0"/>
              <a:t>positive </a:t>
            </a:r>
            <a:r>
              <a:rPr lang="en-US" dirty="0" smtClean="0"/>
              <a:t>and negative </a:t>
            </a:r>
            <a:r>
              <a:rPr lang="en-US" smtClean="0"/>
              <a:t>sequences </a:t>
            </a:r>
            <a:r>
              <a:rPr lang="en-US" smtClean="0"/>
              <a:t>of</a:t>
            </a:r>
            <a:r>
              <a:rPr lang="pl-PL" smtClean="0"/>
              <a:t> output</a:t>
            </a:r>
            <a:r>
              <a:rPr lang="en-US" smtClean="0"/>
              <a:t> </a:t>
            </a:r>
            <a:r>
              <a:rPr lang="en-US" dirty="0" smtClean="0"/>
              <a:t>impedance</a:t>
            </a:r>
          </a:p>
          <a:p>
            <a:pPr lvl="1"/>
            <a:r>
              <a:rPr lang="en-US" dirty="0" smtClean="0"/>
              <a:t>valid below and above fundamental frequency</a:t>
            </a:r>
          </a:p>
          <a:p>
            <a:endParaRPr lang="en-US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93" y="1009737"/>
            <a:ext cx="4010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2654"/>
            <a:ext cx="4171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4716016" y="3181437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6</a:t>
            </a:r>
            <a:r>
              <a:rPr lang="en-US" sz="1400" i="1" smtClean="0"/>
              <a:t>: </a:t>
            </a:r>
            <a:r>
              <a:rPr lang="pl-PL" sz="1400" i="1" smtClean="0"/>
              <a:t>Control diagram of WT converter. [5]</a:t>
            </a:r>
            <a:endParaRPr lang="en-US" sz="14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726384" y="6195515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7</a:t>
            </a:r>
            <a:r>
              <a:rPr lang="en-US" sz="1400" i="1" smtClean="0"/>
              <a:t>: </a:t>
            </a:r>
            <a:r>
              <a:rPr lang="pl-PL" sz="1400" i="1" smtClean="0"/>
              <a:t>Control diagram of HVDC converter. [5]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589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11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494681"/>
            <a:ext cx="8229600" cy="4525963"/>
          </a:xfrm>
        </p:spPr>
        <p:txBody>
          <a:bodyPr/>
          <a:lstStyle/>
          <a:p>
            <a:r>
              <a:rPr lang="pl-PL" smtClean="0"/>
              <a:t>WT inverter [6]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HVDC-link rectifier [6]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2017909"/>
            <a:ext cx="4248472" cy="11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58" y="3116749"/>
            <a:ext cx="1983067" cy="5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96177"/>
            <a:ext cx="3927424" cy="104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7685"/>
            <a:ext cx="3416650" cy="53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84" y="764704"/>
            <a:ext cx="3549080" cy="23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3549080" cy="23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III)</a:t>
            </a:r>
            <a:endParaRPr lang="en-US" sz="2000" i="1"/>
          </a:p>
        </p:txBody>
      </p:sp>
      <p:sp>
        <p:nvSpPr>
          <p:cNvPr id="12" name="pole tekstowe 11"/>
          <p:cNvSpPr txBox="1"/>
          <p:nvPr/>
        </p:nvSpPr>
        <p:spPr>
          <a:xfrm>
            <a:off x="5292080" y="31034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8:</a:t>
            </a:r>
            <a:r>
              <a:rPr lang="en-US" sz="1400" i="1" smtClean="0"/>
              <a:t> </a:t>
            </a:r>
            <a:r>
              <a:rPr lang="pl-PL" sz="1400" i="1" smtClean="0"/>
              <a:t>Diagram of WT converter in the considered study case.</a:t>
            </a:r>
            <a:endParaRPr lang="en-US" sz="1400" i="1"/>
          </a:p>
        </p:txBody>
      </p:sp>
      <p:sp>
        <p:nvSpPr>
          <p:cNvPr id="15" name="pole tekstowe 14"/>
          <p:cNvSpPr txBox="1"/>
          <p:nvPr/>
        </p:nvSpPr>
        <p:spPr>
          <a:xfrm>
            <a:off x="5292080" y="614614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9</a:t>
            </a:r>
            <a:r>
              <a:rPr lang="pl-PL" sz="1400" i="1" smtClean="0"/>
              <a:t>:</a:t>
            </a:r>
            <a:r>
              <a:rPr lang="en-US" sz="1400" i="1" smtClean="0"/>
              <a:t> </a:t>
            </a:r>
            <a:r>
              <a:rPr lang="pl-PL" sz="1400" i="1" smtClean="0"/>
              <a:t>Diagram of HVDC converter in the considered study case.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429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12</a:t>
            </a:fld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Modelling of other elements</a:t>
            </a:r>
            <a:endParaRPr lang="en-US" sz="2000" i="1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303538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ymbol zastępczy zawartości 2"/>
          <p:cNvSpPr txBox="1">
            <a:spLocks/>
          </p:cNvSpPr>
          <p:nvPr/>
        </p:nvSpPr>
        <p:spPr>
          <a:xfrm>
            <a:off x="467544" y="1447800"/>
            <a:ext cx="8219256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Transformers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reactors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shunt capacitances –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capacitance C with resistance R</a:t>
            </a:r>
          </a:p>
          <a:p>
            <a:r>
              <a:rPr lang="pl-PL" dirty="0" smtClean="0"/>
              <a:t>Cables – </a:t>
            </a:r>
            <a:r>
              <a:rPr lang="el-GR" i="1" dirty="0" smtClean="0"/>
              <a:t>π</a:t>
            </a:r>
            <a:r>
              <a:rPr lang="pl-PL" i="1" dirty="0" smtClean="0"/>
              <a:t> (pi) model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043608" y="5867152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15: PI model of cable.</a:t>
            </a:r>
            <a:endParaRPr lang="en-US" sz="1400" i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03428"/>
            <a:ext cx="4536504" cy="83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66" y="2204864"/>
            <a:ext cx="175822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03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88" y="2204864"/>
            <a:ext cx="100078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7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73706" y="1384176"/>
            <a:ext cx="7986726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Characterization</a:t>
            </a:r>
            <a:r>
              <a:rPr lang="pl-PL" dirty="0" smtClean="0"/>
              <a:t> </a:t>
            </a:r>
            <a:r>
              <a:rPr lang="en-US" dirty="0" smtClean="0"/>
              <a:t>of the system equivalent impedance at a bus in the system as a function of frequency</a:t>
            </a:r>
            <a:endParaRPr lang="en-US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Methods (I): Frequency Sweep</a:t>
            </a:r>
            <a:endParaRPr lang="en-US" sz="2000" i="1"/>
          </a:p>
        </p:txBody>
      </p:sp>
      <p:sp>
        <p:nvSpPr>
          <p:cNvPr id="13" name="pole tekstowe 12"/>
          <p:cNvSpPr txBox="1"/>
          <p:nvPr/>
        </p:nvSpPr>
        <p:spPr>
          <a:xfrm>
            <a:off x="5023003" y="619397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11:</a:t>
            </a:r>
            <a:r>
              <a:rPr lang="en-US" sz="1400" i="1" smtClean="0"/>
              <a:t> </a:t>
            </a:r>
            <a:r>
              <a:rPr lang="pl-PL" sz="1400" i="1" smtClean="0"/>
              <a:t>Series resonance example.</a:t>
            </a:r>
            <a:endParaRPr lang="en-US" sz="1400" i="1"/>
          </a:p>
        </p:txBody>
      </p:sp>
      <p:sp>
        <p:nvSpPr>
          <p:cNvPr id="14" name="pole tekstowe 13"/>
          <p:cNvSpPr txBox="1"/>
          <p:nvPr/>
        </p:nvSpPr>
        <p:spPr>
          <a:xfrm>
            <a:off x="818907" y="619885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10:</a:t>
            </a:r>
            <a:r>
              <a:rPr lang="en-US" sz="1400" i="1" smtClean="0"/>
              <a:t> </a:t>
            </a:r>
            <a:r>
              <a:rPr lang="pl-PL" sz="1400" i="1" smtClean="0"/>
              <a:t>Parallel resonance example.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43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Method based on analysis of admittance matrix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and its eigenvalues:</a:t>
                </a:r>
              </a:p>
              <a:p>
                <a:pPr lvl="1"/>
                <a:r>
                  <a:rPr lang="en-US" dirty="0" smtClean="0"/>
                  <a:t>In presence of a very large element of inverted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matrix, the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 itself tends to singularity</a:t>
                </a:r>
              </a:p>
              <a:p>
                <a:pPr lvl="1"/>
                <a:r>
                  <a:rPr lang="en-US" b="1" dirty="0" smtClean="0"/>
                  <a:t>Y</a:t>
                </a:r>
                <a:r>
                  <a:rPr lang="en-US" dirty="0" smtClean="0"/>
                  <a:t> becomes singular when even one of the eigenvalue becomes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𝑌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pl-PL" dirty="0" smtClean="0"/>
              </a:p>
              <a:p>
                <a:pPr lvl="1"/>
                <a:r>
                  <a:rPr lang="en-US" smtClean="0"/>
                  <a:t>As </a:t>
                </a:r>
                <a:r>
                  <a:rPr lang="en-US" dirty="0" smtClean="0"/>
                  <a:t>the result: </a:t>
                </a:r>
              </a:p>
              <a:p>
                <a:pPr lvl="2"/>
                <a:r>
                  <a:rPr lang="en-US" dirty="0" smtClean="0"/>
                  <a:t>curves of modal impedance for each mode in modal domain</a:t>
                </a:r>
              </a:p>
              <a:p>
                <a:pPr lvl="2"/>
                <a:r>
                  <a:rPr lang="en-US" dirty="0" smtClean="0"/>
                  <a:t>participation factors (PF) describing possible source of resonances,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593" t="-18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(</a:t>
            </a:r>
            <a:r>
              <a:rPr lang="pl-PL" sz="2000" i="1" smtClean="0"/>
              <a:t>II): </a:t>
            </a:r>
            <a:r>
              <a:rPr lang="pl-PL" sz="2000" i="1"/>
              <a:t>Harmonic </a:t>
            </a:r>
            <a:r>
              <a:rPr lang="pl-PL" sz="2000" i="1" smtClean="0"/>
              <a:t>Resonance Modal Analysis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9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Model </a:t>
                </a:r>
                <a:r>
                  <a:rPr lang="en-US" dirty="0" smtClean="0"/>
                  <a:t>of aggregated impedances (</a:t>
                </a:r>
                <a:r>
                  <a:rPr lang="en-US" i="1" dirty="0" smtClean="0"/>
                  <a:t>source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grid)</a:t>
                </a:r>
              </a:p>
              <a:p>
                <a:r>
                  <a:rPr lang="en-US" dirty="0" smtClean="0"/>
                  <a:t>System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satisfies Nyquist stability criterion</a:t>
                </a:r>
              </a:p>
              <a:p>
                <a:r>
                  <a:rPr lang="en-US" dirty="0" smtClean="0"/>
                  <a:t>Key assumptions:</a:t>
                </a:r>
              </a:p>
              <a:p>
                <a:pPr lvl="1"/>
                <a:r>
                  <a:rPr lang="en-US" dirty="0" smtClean="0"/>
                  <a:t>Division point</a:t>
                </a:r>
              </a:p>
              <a:p>
                <a:pPr lvl="1"/>
                <a:r>
                  <a:rPr lang="pl-PL" dirty="0" smtClean="0"/>
                  <a:t>Source-</a:t>
                </a:r>
                <a:r>
                  <a:rPr lang="en-US" dirty="0" smtClean="0"/>
                  <a:t>grid</a:t>
                </a:r>
                <a:r>
                  <a:rPr lang="pl-PL" dirty="0" smtClean="0"/>
                  <a:t> </a:t>
                </a:r>
                <a:r>
                  <a:rPr lang="en-US" dirty="0" smtClean="0"/>
                  <a:t>or grid-source approach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  <a:blipFill rotWithShape="1">
                <a:blip r:embed="rId2"/>
                <a:stretch>
                  <a:fillRect l="-1463" t="-2010" r="-22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5" y="1628800"/>
            <a:ext cx="4462349" cy="17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45" y="4812209"/>
            <a:ext cx="4032448" cy="12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56" y="4021634"/>
            <a:ext cx="3629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(III</a:t>
            </a:r>
            <a:r>
              <a:rPr lang="pl-PL" sz="2000" i="1"/>
              <a:t>): Stability </a:t>
            </a:r>
            <a:r>
              <a:rPr lang="pl-PL" sz="2000" i="1" smtClean="0"/>
              <a:t>analysis model</a:t>
            </a:r>
            <a:endParaRPr lang="en-US" sz="20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234796" y="3420908"/>
            <a:ext cx="465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12:</a:t>
            </a:r>
            <a:r>
              <a:rPr lang="en-US" sz="1400" i="1" smtClean="0"/>
              <a:t> </a:t>
            </a:r>
            <a:r>
              <a:rPr lang="pl-PL" sz="1400" i="1" smtClean="0"/>
              <a:t>Impedance model for stability analysis. [6]</a:t>
            </a:r>
            <a:endParaRPr lang="en-US" sz="1400" i="1"/>
          </a:p>
        </p:txBody>
      </p:sp>
      <p:sp>
        <p:nvSpPr>
          <p:cNvPr id="12" name="pole tekstowe 11"/>
          <p:cNvSpPr txBox="1"/>
          <p:nvPr/>
        </p:nvSpPr>
        <p:spPr>
          <a:xfrm>
            <a:off x="4245288" y="6021041"/>
            <a:ext cx="479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13:</a:t>
            </a:r>
            <a:r>
              <a:rPr lang="en-US" sz="1400" i="1" smtClean="0"/>
              <a:t> </a:t>
            </a:r>
            <a:r>
              <a:rPr lang="pl-PL" sz="1400" i="1" smtClean="0"/>
              <a:t>Closed loop system for stability analysis. [6]</a:t>
            </a:r>
            <a:endParaRPr lang="en-US" sz="1400" i="1"/>
          </a:p>
        </p:txBody>
      </p:sp>
      <p:sp>
        <p:nvSpPr>
          <p:cNvPr id="2" name="Elipsa 1"/>
          <p:cNvSpPr/>
          <p:nvPr/>
        </p:nvSpPr>
        <p:spPr>
          <a:xfrm>
            <a:off x="6876254" y="4332039"/>
            <a:ext cx="1404225" cy="5191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Nyquist stability criterion in the Bode diagram</a:t>
                </a:r>
              </a:p>
              <a:p>
                <a:pPr lvl="1"/>
                <a:r>
                  <a:rPr lang="en-US" dirty="0" smtClean="0"/>
                  <a:t>Bode instead of Nyquist because of frequency information directly included</a:t>
                </a:r>
              </a:p>
              <a:p>
                <a:pPr lvl="1"/>
                <a:r>
                  <a:rPr lang="en-US" dirty="0" smtClean="0"/>
                  <a:t>Evaluation of stability for zero-dB crossings (intersection of source and grid impedances)</a:t>
                </a:r>
              </a:p>
              <a:p>
                <a:pPr lvl="2"/>
                <a:r>
                  <a:rPr lang="en-US" dirty="0" smtClean="0"/>
                  <a:t>At each intersection the phase angle is evaluated</a:t>
                </a:r>
              </a:p>
              <a:p>
                <a:pPr lvl="2"/>
                <a:r>
                  <a:rPr lang="en-US" dirty="0" smtClean="0"/>
                  <a:t>Due to the assumptions safety margin of 30⁰ introduced </a:t>
                </a:r>
              </a:p>
              <a:p>
                <a:pPr lvl="7"/>
                <a:endParaRPr lang="en-US" dirty="0" smtClean="0"/>
              </a:p>
              <a:p>
                <a:r>
                  <a:rPr lang="pl-PL" smtClean="0"/>
                  <a:t>As the result the q</a:t>
                </a:r>
                <a:r>
                  <a:rPr lang="en-US" smtClean="0"/>
                  <a:t>uality </a:t>
                </a:r>
                <a:r>
                  <a:rPr lang="en-US" smtClean="0"/>
                  <a:t>of </a:t>
                </a:r>
                <a:r>
                  <a:rPr lang="en-US" smtClean="0"/>
                  <a:t>stability</a:t>
                </a:r>
                <a:r>
                  <a:rPr lang="pl-PL" smtClean="0"/>
                  <a:t> could be </a:t>
                </a:r>
                <a:r>
                  <a:rPr lang="en-US" smtClean="0"/>
                  <a:t> </a:t>
                </a:r>
                <a:r>
                  <a:rPr lang="en-US" smtClean="0"/>
                  <a:t>evaluated </a:t>
                </a:r>
                <a:r>
                  <a:rPr lang="pl-PL" smtClean="0"/>
                  <a:t>as stable or possibly instable (if the phase margin is below the safety marin)</a:t>
                </a:r>
                <a:r>
                  <a:rPr lang="en-US" smtClean="0"/>
                  <a:t>: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742" t="-21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(IV): </a:t>
            </a:r>
            <a:r>
              <a:rPr lang="pl-PL" sz="2000" i="1"/>
              <a:t>Stability </a:t>
            </a:r>
            <a:r>
              <a:rPr lang="pl-PL" sz="2000" i="1" smtClean="0"/>
              <a:t>assessment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51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17</a:t>
            </a:fld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12776"/>
            <a:ext cx="78680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589216" y="3183839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4824382" y="194439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815833" y="311183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6588224" y="4509120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4824382" y="4276907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/>
          <p:cNvSpPr/>
          <p:nvPr/>
        </p:nvSpPr>
        <p:spPr>
          <a:xfrm>
            <a:off x="4824382" y="5373216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Topology cases</a:t>
            </a:r>
            <a:endParaRPr lang="en-US" sz="2000" i="1"/>
          </a:p>
        </p:txBody>
      </p:sp>
      <p:sp>
        <p:nvSpPr>
          <p:cNvPr id="7" name="Strzałka w dół 6"/>
          <p:cNvSpPr/>
          <p:nvPr/>
        </p:nvSpPr>
        <p:spPr>
          <a:xfrm>
            <a:off x="4789837" y="1340768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6554671" y="26078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4781288" y="25570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4796273" y="374529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>
            <a:off x="6554671" y="3977505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dół 21"/>
          <p:cNvSpPr/>
          <p:nvPr/>
        </p:nvSpPr>
        <p:spPr>
          <a:xfrm>
            <a:off x="4781288" y="4841601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2332168" y="6156229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14: Network of considered offshore WPP.</a:t>
            </a:r>
            <a:endParaRPr lang="en-US" sz="1400" i="1"/>
          </a:p>
        </p:txBody>
      </p:sp>
      <p:sp>
        <p:nvSpPr>
          <p:cNvPr id="24" name="pole tekstowe 23"/>
          <p:cNvSpPr txBox="1"/>
          <p:nvPr/>
        </p:nvSpPr>
        <p:spPr>
          <a:xfrm>
            <a:off x="6465579" y="12033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1</a:t>
            </a:r>
            <a:endParaRPr lang="pl-PL" sz="3200" smtClean="0"/>
          </a:p>
        </p:txBody>
      </p:sp>
      <p:sp>
        <p:nvSpPr>
          <p:cNvPr id="25" name="pole tekstowe 24"/>
          <p:cNvSpPr txBox="1"/>
          <p:nvPr/>
        </p:nvSpPr>
        <p:spPr>
          <a:xfrm>
            <a:off x="6617979" y="13557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2</a:t>
            </a:r>
            <a:endParaRPr lang="pl-PL" sz="3200" smtClean="0"/>
          </a:p>
        </p:txBody>
      </p:sp>
      <p:sp>
        <p:nvSpPr>
          <p:cNvPr id="26" name="pole tekstowe 25"/>
          <p:cNvSpPr txBox="1"/>
          <p:nvPr/>
        </p:nvSpPr>
        <p:spPr>
          <a:xfrm>
            <a:off x="6770379" y="15081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3</a:t>
            </a:r>
            <a:endParaRPr lang="pl-PL" sz="3200" smtClean="0"/>
          </a:p>
        </p:txBody>
      </p:sp>
    </p:spTree>
    <p:extLst>
      <p:ext uri="{BB962C8B-B14F-4D97-AF65-F5344CB8AC3E}">
        <p14:creationId xmlns:p14="http://schemas.microsoft.com/office/powerpoint/2010/main" val="31348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4" grpId="1"/>
      <p:bldP spid="25" grpId="0"/>
      <p:bldP spid="25" grpId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18</a:t>
            </a:fld>
            <a:endParaRPr lang="en-US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Simulation results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482471" cy="20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19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Impedance model</a:t>
            </a:r>
            <a:endParaRPr lang="en-US" sz="2000" i="1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" y="3372866"/>
            <a:ext cx="8937504" cy="27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804248" y="2732727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trike="sngStrike" smtClean="0"/>
              <a:t>Case 1</a:t>
            </a:r>
          </a:p>
          <a:p>
            <a:r>
              <a:rPr lang="pl-PL" sz="2400" b="1" smtClean="0"/>
              <a:t>Case 2</a:t>
            </a:r>
          </a:p>
          <a:p>
            <a:r>
              <a:rPr lang="pl-PL" sz="2400" strike="sngStrike" smtClean="0"/>
              <a:t>Case 3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267744" y="6073551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16:</a:t>
            </a:r>
            <a:r>
              <a:rPr lang="en-US" sz="1400" i="1" smtClean="0"/>
              <a:t> </a:t>
            </a:r>
            <a:r>
              <a:rPr lang="pl-PL" sz="1400" i="1" smtClean="0"/>
              <a:t>Impedance model of Case 2.</a:t>
            </a:r>
            <a:endParaRPr lang="en-US" sz="1400" i="1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251520" y="1412776"/>
            <a:ext cx="5112568" cy="17281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Software: MATLAB</a:t>
            </a:r>
          </a:p>
          <a:p>
            <a:pPr lvl="2"/>
            <a:r>
              <a:rPr lang="pl-PL" dirty="0" smtClean="0"/>
              <a:t>Precision</a:t>
            </a:r>
            <a:r>
              <a:rPr lang="en-US" dirty="0" smtClean="0"/>
              <a:t>: 0.01</a:t>
            </a:r>
            <a:r>
              <a:rPr lang="pl-PL" dirty="0"/>
              <a:t> </a:t>
            </a:r>
            <a:r>
              <a:rPr lang="pl-PL" dirty="0" smtClean="0"/>
              <a:t>– 0.0001 </a:t>
            </a:r>
            <a:r>
              <a:rPr lang="en-US" dirty="0" smtClean="0"/>
              <a:t>order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   </a:t>
            </a:r>
            <a:r>
              <a:rPr lang="en-US" dirty="0" smtClean="0"/>
              <a:t>(0.5</a:t>
            </a:r>
            <a:r>
              <a:rPr lang="pl-PL" dirty="0" smtClean="0"/>
              <a:t> – 0.005 </a:t>
            </a:r>
            <a:r>
              <a:rPr lang="en-US" dirty="0" smtClean="0"/>
              <a:t>Hz)</a:t>
            </a:r>
            <a:r>
              <a:rPr lang="pl-PL" dirty="0" smtClean="0"/>
              <a:t>,</a:t>
            </a:r>
            <a:endParaRPr lang="en-US" dirty="0" smtClean="0"/>
          </a:p>
          <a:p>
            <a:pPr lvl="2"/>
            <a:r>
              <a:rPr lang="en-US" dirty="0" smtClean="0"/>
              <a:t>Range: up</a:t>
            </a:r>
            <a:r>
              <a:rPr lang="pl-PL" dirty="0" smtClean="0"/>
              <a:t> to </a:t>
            </a:r>
            <a:r>
              <a:rPr lang="en-US" dirty="0" smtClean="0"/>
              <a:t>30 order (1500Hz)</a:t>
            </a:r>
          </a:p>
          <a:p>
            <a:pPr lvl="2"/>
            <a:r>
              <a:rPr lang="en-US" dirty="0" smtClean="0"/>
              <a:t>150 kV equivalent circuit</a:t>
            </a:r>
            <a:endParaRPr lang="en-US" dirty="0"/>
          </a:p>
        </p:txBody>
      </p:sp>
      <p:sp>
        <p:nvSpPr>
          <p:cNvPr id="5" name="Wygięta strzałka 4"/>
          <p:cNvSpPr/>
          <p:nvPr/>
        </p:nvSpPr>
        <p:spPr>
          <a:xfrm rot="10800000">
            <a:off x="5832138" y="2522364"/>
            <a:ext cx="806331" cy="1626716"/>
          </a:xfrm>
          <a:prstGeom prst="bentArrow">
            <a:avLst>
              <a:gd name="adj1" fmla="val 9250"/>
              <a:gd name="adj2" fmla="val 23425"/>
              <a:gd name="adj3" fmla="val 34450"/>
              <a:gd name="adj4" fmla="val 65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pl-PL" smtClean="0"/>
              <a:t>Content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Model description</a:t>
            </a:r>
          </a:p>
          <a:p>
            <a:pPr lvl="2"/>
            <a:r>
              <a:rPr lang="en-US" dirty="0" smtClean="0"/>
              <a:t>Converter models</a:t>
            </a:r>
            <a:r>
              <a:rPr lang="pl-PL" dirty="0" smtClean="0"/>
              <a:t>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en-US" dirty="0" smtClean="0"/>
          </a:p>
          <a:p>
            <a:pPr lvl="2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Topology cases</a:t>
            </a:r>
          </a:p>
          <a:p>
            <a:r>
              <a:rPr lang="en-US" dirty="0" smtClean="0"/>
              <a:t>Simulations 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5"/>
            <a:ext cx="4700618" cy="3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20</a:t>
            </a:fld>
            <a:endParaRPr lang="en-US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Nonlinear impedances of WT inverter and </a:t>
            </a:r>
            <a:r>
              <a:rPr lang="pl-PL" sz="2000" i="1" smtClean="0"/>
              <a:t>HVDC-link rectifier</a:t>
            </a:r>
            <a:endParaRPr lang="en-US" sz="2000" i="1"/>
          </a:p>
        </p:txBody>
      </p:sp>
      <p:sp>
        <p:nvSpPr>
          <p:cNvPr id="14" name="pole tekstowe 13"/>
          <p:cNvSpPr txBox="1"/>
          <p:nvPr/>
        </p:nvSpPr>
        <p:spPr>
          <a:xfrm>
            <a:off x="467545" y="486916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17:</a:t>
            </a:r>
            <a:r>
              <a:rPr lang="en-US" sz="1400" i="1" smtClean="0"/>
              <a:t> </a:t>
            </a:r>
            <a:r>
              <a:rPr lang="pl-PL" sz="1400"/>
              <a:t>WT </a:t>
            </a:r>
            <a:r>
              <a:rPr lang="pl-PL" sz="1400" smtClean="0"/>
              <a:t>inverter impedance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4734744" y="4872359"/>
            <a:ext cx="422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18:</a:t>
            </a:r>
            <a:r>
              <a:rPr lang="en-US" sz="1400" i="1" smtClean="0"/>
              <a:t> </a:t>
            </a:r>
            <a:r>
              <a:rPr lang="pl-PL" sz="1400" smtClean="0"/>
              <a:t>HVDC rectifier impedance</a:t>
            </a:r>
            <a:endParaRPr lang="en-US" sz="1400"/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8" y="5229200"/>
            <a:ext cx="4708840" cy="146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rzałka wygięta w górę 3"/>
          <p:cNvSpPr/>
          <p:nvPr/>
        </p:nvSpPr>
        <p:spPr>
          <a:xfrm rot="5400000">
            <a:off x="1797168" y="5283967"/>
            <a:ext cx="597549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ygięta w górę 18"/>
          <p:cNvSpPr/>
          <p:nvPr/>
        </p:nvSpPr>
        <p:spPr>
          <a:xfrm rot="5400000">
            <a:off x="1703331" y="5903347"/>
            <a:ext cx="785224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ygięta w górę 19"/>
          <p:cNvSpPr/>
          <p:nvPr/>
        </p:nvSpPr>
        <p:spPr>
          <a:xfrm rot="16200000" flipH="1">
            <a:off x="6900070" y="5531963"/>
            <a:ext cx="1050567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8721"/>
            <a:ext cx="4648591" cy="348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7162"/>
            <a:ext cx="5781700" cy="37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152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Frequency sweep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8" name="pole tekstowe 7"/>
          <p:cNvSpPr txBox="1"/>
          <p:nvPr/>
        </p:nvSpPr>
        <p:spPr>
          <a:xfrm>
            <a:off x="971600" y="530193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19: Frequency sweep curves of Case 2</a:t>
            </a:r>
            <a:endParaRPr lang="en-US" sz="1400"/>
          </a:p>
        </p:txBody>
      </p:sp>
      <p:sp>
        <p:nvSpPr>
          <p:cNvPr id="9" name="pole tekstowe 8"/>
          <p:cNvSpPr txBox="1"/>
          <p:nvPr/>
        </p:nvSpPr>
        <p:spPr>
          <a:xfrm>
            <a:off x="5580112" y="2185119"/>
            <a:ext cx="3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1: FS values of Case 2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5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8" y="1789420"/>
            <a:ext cx="4037926" cy="36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91" y="1772816"/>
            <a:ext cx="4407281" cy="36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22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max. modes and all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425486" y="5389819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20: HRMA - max.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4426139" y="537937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21: HRMA - modes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14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79" y="2204864"/>
            <a:ext cx="285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critical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971600" y="594928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22: HRMA – critical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5599178" y="1920948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2: HRMA key values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623867"/>
              </p:ext>
            </p:extLst>
          </p:nvPr>
        </p:nvGraphicFramePr>
        <p:xfrm>
          <a:off x="4427984" y="908720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12599"/>
            <a:ext cx="4221112" cy="267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19714"/>
              </p:ext>
            </p:extLst>
          </p:nvPr>
        </p:nvGraphicFramePr>
        <p:xfrm>
          <a:off x="4427984" y="2609521"/>
          <a:ext cx="4680000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93612"/>
              </p:ext>
            </p:extLst>
          </p:nvPr>
        </p:nvGraphicFramePr>
        <p:xfrm>
          <a:off x="4427984" y="4409721"/>
          <a:ext cx="468000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24</a:t>
            </a:fld>
            <a:endParaRPr lang="en-US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</a:t>
            </a:r>
            <a:r>
              <a:rPr lang="pl-PL" sz="2000" i="1" smtClean="0"/>
              <a:t>Modal </a:t>
            </a:r>
            <a:r>
              <a:rPr lang="pl-PL" sz="2000" i="1"/>
              <a:t>Analysis – participation factors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43417" y="2079893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3: PF values of Case 2</a:t>
            </a:r>
            <a:endParaRPr lang="en-US" sz="140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23: PF distribution of Case 2</a:t>
            </a:r>
            <a:endParaRPr lang="en-US" sz="1400"/>
          </a:p>
        </p:txBody>
      </p:sp>
      <p:sp>
        <p:nvSpPr>
          <p:cNvPr id="14" name="Elipsa 13"/>
          <p:cNvSpPr/>
          <p:nvPr/>
        </p:nvSpPr>
        <p:spPr>
          <a:xfrm>
            <a:off x="2699792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95936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1691680" y="335699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1691680" y="4149080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1691680" y="479715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" y="1268761"/>
            <a:ext cx="348061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3" y="3789040"/>
            <a:ext cx="3464469" cy="243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38" y="1772816"/>
            <a:ext cx="3899512" cy="27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34" y="318666"/>
            <a:ext cx="3571518" cy="12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54" y="4653136"/>
            <a:ext cx="2520280" cy="1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Verification in Power Factory</a:t>
            </a:r>
            <a:endParaRPr lang="en-US" sz="2000" i="1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596133" y="6191726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24</a:t>
            </a:r>
            <a:r>
              <a:rPr lang="en-US" sz="1400" i="1" dirty="0" smtClean="0"/>
              <a:t>: Power Factory FS curves of VS and CS models – Case 2</a:t>
            </a:r>
            <a:endParaRPr lang="en-US"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715373" y="5962982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25: </a:t>
            </a:r>
            <a:r>
              <a:rPr lang="en-US" sz="1400" i="1" dirty="0" smtClean="0"/>
              <a:t>Power Factory FS curves from multiple buses</a:t>
            </a:r>
            <a:endParaRPr lang="en-US" sz="1400" dirty="0"/>
          </a:p>
        </p:txBody>
      </p:sp>
      <p:sp>
        <p:nvSpPr>
          <p:cNvPr id="3" name="Nawias klamrowy otwierający 2"/>
          <p:cNvSpPr/>
          <p:nvPr/>
        </p:nvSpPr>
        <p:spPr>
          <a:xfrm rot="5400000">
            <a:off x="6608725" y="1154487"/>
            <a:ext cx="251263" cy="201198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4854435" y="169124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Parallel resonance</a:t>
            </a:r>
            <a:endParaRPr lang="en-US" sz="1400" b="1" dirty="0"/>
          </a:p>
        </p:txBody>
      </p:sp>
      <p:sp>
        <p:nvSpPr>
          <p:cNvPr id="7" name="Nawias klamrowy otwierający 6"/>
          <p:cNvSpPr/>
          <p:nvPr/>
        </p:nvSpPr>
        <p:spPr>
          <a:xfrm rot="16200000">
            <a:off x="6991662" y="2881549"/>
            <a:ext cx="288030" cy="267907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le tekstowe 18"/>
          <p:cNvSpPr txBox="1"/>
          <p:nvPr/>
        </p:nvSpPr>
        <p:spPr>
          <a:xfrm>
            <a:off x="5276654" y="429309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i="1" dirty="0" smtClean="0"/>
              <a:t>Series</a:t>
            </a:r>
            <a:r>
              <a:rPr lang="en-US" sz="1400" b="1" i="1" dirty="0" smtClean="0"/>
              <a:t> resonance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17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26</a:t>
            </a:fld>
            <a:endParaRPr lang="en-US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9884"/>
            <a:ext cx="5796496" cy="404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5" y="5274264"/>
            <a:ext cx="4382144" cy="1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FS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516216" y="1916831"/>
            <a:ext cx="18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VS model</a:t>
            </a:r>
          </a:p>
          <a:p>
            <a:r>
              <a:rPr lang="pl-PL" sz="2000" strike="sngStrike" dirty="0" smtClean="0"/>
              <a:t>CS-WT model</a:t>
            </a:r>
          </a:p>
          <a:p>
            <a:r>
              <a:rPr lang="pl-PL" sz="2000" strike="sngStrike" dirty="0" smtClean="0"/>
              <a:t>Z(s) model</a:t>
            </a: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611560" y="5301208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26: Comparison of FS curves between topology cases – VS model</a:t>
            </a:r>
            <a:endParaRPr lang="en-US" sz="1400"/>
          </a:p>
        </p:txBody>
      </p:sp>
      <p:sp>
        <p:nvSpPr>
          <p:cNvPr id="12" name="pole tekstowe 11"/>
          <p:cNvSpPr txBox="1"/>
          <p:nvPr/>
        </p:nvSpPr>
        <p:spPr>
          <a:xfrm>
            <a:off x="5204646" y="4941168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4: Comparison of FS values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26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27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630" y="1196752"/>
            <a:ext cx="7667694" cy="49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HRMA</a:t>
            </a:r>
            <a:endParaRPr lang="en-US" sz="2000" i="1"/>
          </a:p>
        </p:txBody>
      </p:sp>
      <p:sp>
        <p:nvSpPr>
          <p:cNvPr id="8" name="pole tekstowe 7"/>
          <p:cNvSpPr txBox="1"/>
          <p:nvPr/>
        </p:nvSpPr>
        <p:spPr>
          <a:xfrm>
            <a:off x="1691680" y="607413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27: Comparison of HRMA curves between topology cases – VS model</a:t>
            </a:r>
            <a:endParaRPr lang="en-US" sz="140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43675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8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248472" cy="412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11181"/>
              </p:ext>
            </p:extLst>
          </p:nvPr>
        </p:nvGraphicFramePr>
        <p:xfrm>
          <a:off x="4428504" y="1052736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61864"/>
              </p:ext>
            </p:extLst>
          </p:nvPr>
        </p:nvGraphicFramePr>
        <p:xfrm>
          <a:off x="4428504" y="2780928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10442"/>
              </p:ext>
            </p:extLst>
          </p:nvPr>
        </p:nvGraphicFramePr>
        <p:xfrm>
          <a:off x="4428504" y="4493503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 smtClean="0"/>
              <a:t>VS 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PF’s</a:t>
            </a:r>
            <a:endParaRPr lang="en-US" sz="1800" i="1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467544" y="1628800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5: Comparison of FS values</a:t>
            </a:r>
            <a:endParaRPr lang="en-US" sz="1400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28: PF distribution of VS model</a:t>
            </a:r>
            <a:endParaRPr lang="en-US" sz="140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7020272" y="2636912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7992380" y="2636912"/>
            <a:ext cx="9001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H="1">
            <a:off x="7596336" y="4581128"/>
            <a:ext cx="63845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8234790" y="4581128"/>
            <a:ext cx="45005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012160" y="4545992"/>
            <a:ext cx="891100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flipH="1">
            <a:off x="6732240" y="4545992"/>
            <a:ext cx="171019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196752"/>
            <a:ext cx="7442201" cy="50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(I)</a:t>
            </a:r>
            <a:endParaRPr lang="en-US" sz="2000" i="1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1851"/>
            <a:ext cx="2736304" cy="109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547664" y="616530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29: Bode diagram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2" name="Prostokąt zaokrąglony 1"/>
          <p:cNvSpPr/>
          <p:nvPr/>
        </p:nvSpPr>
        <p:spPr>
          <a:xfrm>
            <a:off x="4932040" y="1628800"/>
            <a:ext cx="504056" cy="4032448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ttps://cdn2.iconfinder.com/data/icons/humano2/128x128/actions/gnome-searchto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32211"/>
            <a:ext cx="825624" cy="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8" y="1196752"/>
            <a:ext cx="8815770" cy="43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331640" y="5445224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en-US" sz="1400" i="1" dirty="0" smtClean="0"/>
              <a:t>1</a:t>
            </a:r>
            <a:r>
              <a:rPr lang="en-US" sz="1400" i="1" dirty="0"/>
              <a:t>: Wind Power Global Capacity and Annual Additions, </a:t>
            </a:r>
            <a:r>
              <a:rPr lang="en-US" sz="1400" i="1" dirty="0" smtClean="0"/>
              <a:t>2005</a:t>
            </a:r>
            <a:r>
              <a:rPr lang="pl-PL" sz="1400" i="1" dirty="0" smtClean="0"/>
              <a:t>-</a:t>
            </a:r>
            <a:r>
              <a:rPr lang="en-US" sz="1400" i="1" dirty="0" smtClean="0"/>
              <a:t>2015.</a:t>
            </a:r>
            <a:r>
              <a:rPr lang="pl-PL" sz="1400" i="1" dirty="0" smtClean="0"/>
              <a:t> [1]</a:t>
            </a:r>
            <a:endParaRPr lang="en-US" sz="1400" i="1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Wind power capacity development</a:t>
            </a:r>
            <a:endParaRPr lang="en-US" sz="2000" i="1" dirty="0"/>
          </a:p>
        </p:txBody>
      </p:sp>
      <p:sp>
        <p:nvSpPr>
          <p:cNvPr id="8" name="Elipsa 7"/>
          <p:cNvSpPr/>
          <p:nvPr/>
        </p:nvSpPr>
        <p:spPr>
          <a:xfrm>
            <a:off x="2555776" y="585765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63.7 </a:t>
            </a:r>
            <a:r>
              <a:rPr lang="en-US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 </a:t>
            </a:r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(3.7%)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971600" y="5971118"/>
            <a:ext cx="1368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2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2015:</a:t>
            </a:r>
            <a:endParaRPr lang="pl-PL" sz="32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Elipsa 10"/>
          <p:cNvSpPr/>
          <p:nvPr/>
        </p:nvSpPr>
        <p:spPr>
          <a:xfrm>
            <a:off x="4292352" y="5857651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17.2% growth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6012160" y="587727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most incentives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4796"/>
            <a:ext cx="6163060" cy="41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30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9300"/>
            <a:ext cx="3168352" cy="35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i="1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/>
          <p:cNvSpPr txBox="1"/>
          <p:nvPr/>
        </p:nvSpPr>
        <p:spPr>
          <a:xfrm>
            <a:off x="480368" y="55892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30: Bode diagram (zoomed)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5760740" y="112474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7: Phase margins for each resonant frequency – Case 2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pl-PL" smtClean="0"/>
                  <a:t>Safety margin: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30°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a 13"/>
          <p:cNvSpPr/>
          <p:nvPr/>
        </p:nvSpPr>
        <p:spPr>
          <a:xfrm>
            <a:off x="7900368" y="2564904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7900368" y="3356992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7889900" y="4149080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913266" y="4958298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2483768" y="2276872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Nawias klamrowy otwierający 19"/>
          <p:cNvSpPr/>
          <p:nvPr/>
        </p:nvSpPr>
        <p:spPr>
          <a:xfrm>
            <a:off x="2339752" y="4437112"/>
            <a:ext cx="144016" cy="63605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rostokąt 20"/>
              <p:cNvSpPr/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Prostoką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31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3536"/>
            <a:ext cx="5564042" cy="91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47" y="2568471"/>
            <a:ext cx="5204941" cy="122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4149080"/>
            <a:ext cx="4467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Z(s) model: FS </a:t>
            </a:r>
            <a:r>
              <a:rPr lang="pl-PL" sz="2000" i="1"/>
              <a:t>vs. HRMA vs. </a:t>
            </a:r>
            <a:r>
              <a:rPr lang="pl-PL" sz="2000" i="1" smtClean="0"/>
              <a:t>Bode for all topology cases </a:t>
            </a:r>
            <a:endParaRPr lang="en-US" sz="2000" i="1"/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2267744" y="3864239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10: Bode diagram intersections for Z(s) model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107504" y="1321023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8: FS values for Z(s) model</a:t>
            </a:r>
            <a:endParaRPr lang="en-US" sz="1400"/>
          </a:p>
        </p:txBody>
      </p:sp>
      <p:sp>
        <p:nvSpPr>
          <p:cNvPr id="16" name="pole tekstowe 15"/>
          <p:cNvSpPr txBox="1"/>
          <p:nvPr/>
        </p:nvSpPr>
        <p:spPr>
          <a:xfrm>
            <a:off x="4570635" y="2257127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9: HRMA values for Z(s) model</a:t>
            </a:r>
            <a:endParaRPr lang="en-US" sz="1400"/>
          </a:p>
        </p:txBody>
      </p:sp>
      <p:sp>
        <p:nvSpPr>
          <p:cNvPr id="17" name="Elipsa 16"/>
          <p:cNvSpPr/>
          <p:nvPr/>
        </p:nvSpPr>
        <p:spPr>
          <a:xfrm>
            <a:off x="3238488" y="2060848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5796136" y="3182134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4716016" y="5229200"/>
            <a:ext cx="792088" cy="792088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3995936" y="2411015"/>
            <a:ext cx="1800200" cy="7711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H="1">
            <a:off x="5292080" y="3573016"/>
            <a:ext cx="792088" cy="1578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32</a:t>
            </a:fld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Output from the methods</a:t>
            </a:r>
            <a:endParaRPr lang="en-US" sz="20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43130"/>
              </p:ext>
            </p:extLst>
          </p:nvPr>
        </p:nvGraphicFramePr>
        <p:xfrm>
          <a:off x="467544" y="1916832"/>
          <a:ext cx="8229600" cy="3495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Method/ Output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aseline="0" smtClean="0"/>
                        <a:t>Series resonan</a:t>
                      </a:r>
                      <a:r>
                        <a:rPr lang="en-US" sz="1600" baseline="0" smtClean="0"/>
                        <a:t>ce</a:t>
                      </a:r>
                      <a:r>
                        <a:rPr lang="pl-PL" sz="1600" baseline="0" smtClean="0"/>
                        <a:t>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Parallel</a:t>
                      </a:r>
                      <a:r>
                        <a:rPr lang="pl-PL" sz="1600" baseline="0" smtClean="0"/>
                        <a:t>  resonance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 about source of resonance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</a:t>
                      </a:r>
                      <a:r>
                        <a:rPr lang="pl-PL" sz="1600" baseline="0" smtClean="0"/>
                        <a:t> about stability</a:t>
                      </a:r>
                      <a:endParaRPr lang="en-US" sz="1600"/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Frequency</a:t>
                      </a:r>
                      <a:r>
                        <a:rPr lang="pl-PL" sz="1600" b="0" baseline="0" smtClean="0"/>
                        <a:t> Sweep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Harmonic</a:t>
                      </a:r>
                    </a:p>
                    <a:p>
                      <a:pPr algn="ctr"/>
                      <a:r>
                        <a:rPr lang="pl-PL" sz="1600" b="0" smtClean="0"/>
                        <a:t>Resonance Modal Analysis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C000"/>
                          </a:solidFill>
                        </a:rPr>
                        <a:t>Yes, limited</a:t>
                      </a:r>
                      <a:endParaRPr lang="en-US" sz="1600" b="1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Bode diagram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pole tekstowe 15"/>
          <p:cNvSpPr txBox="1"/>
          <p:nvPr/>
        </p:nvSpPr>
        <p:spPr>
          <a:xfrm>
            <a:off x="467544" y="1606600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11: Comparison of methods’ output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36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More resonant frequencies for cases with multiple branches</a:t>
                </a:r>
              </a:p>
              <a:p>
                <a:pPr algn="just"/>
                <a:r>
                  <a:rPr lang="en-US" dirty="0" smtClean="0"/>
                  <a:t>Downward shift of resonance for topology cases with more cables (more capacitance):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New resonant frequencies have expected values and expected source due to symmetry in the network</a:t>
                </a:r>
              </a:p>
              <a:p>
                <a:pPr algn="just"/>
                <a:r>
                  <a:rPr lang="en-US" dirty="0" smtClean="0"/>
                  <a:t>All three models are consistent with respect to sources of resonance</a:t>
                </a:r>
              </a:p>
              <a:p>
                <a:pPr algn="just"/>
                <a:r>
                  <a:rPr lang="en-US" dirty="0" smtClean="0"/>
                  <a:t>The resonance sourced near WT inverter is the ”stiffest”: minor shifting, highest PF’s and highest stability phase margin</a:t>
                </a:r>
              </a:p>
              <a:p>
                <a:pPr algn="just"/>
                <a:r>
                  <a:rPr lang="en-US" dirty="0" smtClean="0"/>
                  <a:t>Resonant frequencies of highest group (around 23th order) marked as unstable (unstable operation in case of presence of waveforms around this order)</a:t>
                </a:r>
              </a:p>
              <a:p>
                <a:pPr algn="just"/>
                <a:r>
                  <a:rPr lang="en-US" dirty="0" smtClean="0"/>
                  <a:t>Progressively worse stability phase margin for the topologies with more branches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35" t="-2000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Observations from simulations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34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02520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Recognition of resonant frequencies, their values and amount in a network</a:t>
            </a:r>
          </a:p>
          <a:p>
            <a:r>
              <a:rPr lang="en-US" dirty="0" smtClean="0"/>
              <a:t>Identification of origins of resonances indicating the best locations for filters implementation</a:t>
            </a:r>
          </a:p>
          <a:p>
            <a:r>
              <a:rPr lang="en-US" dirty="0" smtClean="0"/>
              <a:t>Prediction of new resonances and their approximate origins in case of topology change</a:t>
            </a:r>
          </a:p>
          <a:p>
            <a:r>
              <a:rPr lang="en-US" dirty="0" smtClean="0"/>
              <a:t>Labeling each detected resonances with respect to hazard for stability</a:t>
            </a:r>
          </a:p>
          <a:p>
            <a:r>
              <a:rPr lang="en-US" dirty="0" smtClean="0"/>
              <a:t>Mitigation of resonance</a:t>
            </a:r>
            <a:r>
              <a:rPr lang="en-GB" dirty="0" smtClean="0"/>
              <a:t> by adjusting of converter impedance (detailed control data necessary)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Conclusions</a:t>
            </a:r>
            <a:endParaRPr lang="en-US" sz="2000" i="1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4" b="34582"/>
          <a:stretch/>
        </p:blipFill>
        <p:spPr bwMode="auto">
          <a:xfrm>
            <a:off x="75655" y="1523999"/>
            <a:ext cx="8980231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23928" y="6164696"/>
            <a:ext cx="1584176" cy="432048"/>
          </a:xfrm>
        </p:spPr>
        <p:txBody>
          <a:bodyPr anchor="b">
            <a:normAutofit/>
          </a:bodyPr>
          <a:lstStyle/>
          <a:p>
            <a:pPr algn="l"/>
            <a:r>
              <a:rPr lang="pl-PL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July 2016</a:t>
            </a:r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352928" cy="2448272"/>
          </a:xfrm>
        </p:spPr>
        <p:txBody>
          <a:bodyPr>
            <a:normAutofit/>
          </a:bodyPr>
          <a:lstStyle/>
          <a:p>
            <a:r>
              <a:rPr lang="pl-PL" sz="3000" b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3000" b="1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Reference </a:t>
            </a:r>
            <a:r>
              <a:rPr lang="pl-PL" sz="2400" smtClean="0"/>
              <a:t>(figures, equations)</a:t>
            </a:r>
            <a:endParaRPr lang="en-US" sz="240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36</a:t>
            </a:fld>
            <a:endParaRPr lang="en-US"/>
          </a:p>
        </p:txBody>
      </p:sp>
      <p:sp>
        <p:nvSpPr>
          <p:cNvPr id="5" name="Symbol zastępczy zawartości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smtClean="0"/>
              <a:t>[</a:t>
            </a:r>
            <a:r>
              <a:rPr lang="en-US" sz="1600"/>
              <a:t>1] REN21, </a:t>
            </a:r>
            <a:r>
              <a:rPr lang="pl-PL" sz="1600" smtClean="0"/>
              <a:t>„</a:t>
            </a:r>
            <a:r>
              <a:rPr lang="en-US" sz="1600" smtClean="0"/>
              <a:t>Renewables </a:t>
            </a:r>
            <a:r>
              <a:rPr lang="en-US" sz="1600"/>
              <a:t>2016 - Global Status Report. Renewable Energy Policy Network for </a:t>
            </a:r>
            <a:r>
              <a:rPr lang="en-US" sz="1600" smtClean="0"/>
              <a:t>the</a:t>
            </a:r>
            <a:r>
              <a:rPr lang="pl-PL" sz="1600" smtClean="0"/>
              <a:t> </a:t>
            </a:r>
            <a:r>
              <a:rPr lang="en-US" sz="1600" smtClean="0"/>
              <a:t>21st Century</a:t>
            </a:r>
            <a:r>
              <a:rPr lang="pl-PL" sz="1600" smtClean="0"/>
              <a:t>,”</a:t>
            </a:r>
            <a:r>
              <a:rPr lang="en-US" sz="1600" smtClean="0"/>
              <a:t> </a:t>
            </a:r>
            <a:r>
              <a:rPr lang="en-US" sz="1600"/>
              <a:t>2016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[2] </a:t>
            </a:r>
            <a:r>
              <a:rPr lang="en-US" sz="1600"/>
              <a:t>EWEA, </a:t>
            </a:r>
            <a:r>
              <a:rPr lang="pl-PL" sz="1600" smtClean="0"/>
              <a:t>„</a:t>
            </a:r>
            <a:r>
              <a:rPr lang="en-US" sz="1600" smtClean="0"/>
              <a:t>The </a:t>
            </a:r>
            <a:r>
              <a:rPr lang="en-US" sz="1600"/>
              <a:t>European oshore wind industry - key trends and statistics </a:t>
            </a:r>
            <a:r>
              <a:rPr lang="en-US" sz="1600" smtClean="0"/>
              <a:t>2015</a:t>
            </a:r>
            <a:r>
              <a:rPr lang="pl-PL" sz="1600"/>
              <a:t>,</a:t>
            </a:r>
            <a:r>
              <a:rPr lang="pl-PL" sz="1600" smtClean="0"/>
              <a:t>”</a:t>
            </a:r>
            <a:r>
              <a:rPr lang="en-US" sz="1600" smtClean="0"/>
              <a:t> February</a:t>
            </a:r>
            <a:r>
              <a:rPr lang="pl-PL" sz="1600" smtClean="0"/>
              <a:t> </a:t>
            </a:r>
            <a:r>
              <a:rPr lang="en-US" sz="1600" smtClean="0"/>
              <a:t>2016.</a:t>
            </a:r>
            <a:endParaRPr lang="pl-PL" sz="1600" smtClean="0"/>
          </a:p>
          <a:p>
            <a:pPr algn="l"/>
            <a:r>
              <a:rPr lang="pl-PL" sz="1600" smtClean="0"/>
              <a:t>[3] </a:t>
            </a:r>
            <a:r>
              <a:rPr lang="pl-PL" sz="1600"/>
              <a:t>N. Barberis Negra, J. Todorovic, T. </a:t>
            </a:r>
            <a:r>
              <a:rPr lang="pl-PL" sz="1600" smtClean="0"/>
              <a:t>Ackerman, „Loss </a:t>
            </a:r>
            <a:r>
              <a:rPr lang="pl-PL" sz="1600"/>
              <a:t>evaluation of HVAC and HVDC transmission solutions for large offshore wind </a:t>
            </a:r>
            <a:r>
              <a:rPr lang="pl-PL" sz="1600" smtClean="0"/>
              <a:t>farms”.</a:t>
            </a:r>
            <a:endParaRPr lang="pl-PL" sz="1600"/>
          </a:p>
          <a:p>
            <a:pPr algn="l"/>
            <a:r>
              <a:rPr lang="pl-PL" sz="1600" smtClean="0"/>
              <a:t>[4] </a:t>
            </a:r>
            <a:r>
              <a:rPr lang="en-US" sz="1600"/>
              <a:t>G. F. Reed, H. A. A. Hassan, M. J. Korytowski, P. T. Lewis, and B. M. Grainger, </a:t>
            </a:r>
            <a:r>
              <a:rPr lang="pl-PL" sz="1600" smtClean="0"/>
              <a:t>„</a:t>
            </a:r>
            <a:r>
              <a:rPr lang="en-US" sz="1600" smtClean="0"/>
              <a:t>Comparison </a:t>
            </a:r>
            <a:r>
              <a:rPr lang="en-US" sz="1600"/>
              <a:t>of hvac and hvdc solutions for oshore wind farms with a procedure for </a:t>
            </a:r>
            <a:r>
              <a:rPr lang="en-US" sz="1600" smtClean="0"/>
              <a:t>system</a:t>
            </a:r>
            <a:r>
              <a:rPr lang="pl-PL" sz="1600" smtClean="0"/>
              <a:t> </a:t>
            </a:r>
            <a:r>
              <a:rPr lang="en-US" sz="1600" smtClean="0"/>
              <a:t>economic </a:t>
            </a:r>
            <a:r>
              <a:rPr lang="en-US" sz="1600"/>
              <a:t>evaluation," in Energytech, 2013 </a:t>
            </a:r>
            <a:r>
              <a:rPr lang="en-US" sz="1600" smtClean="0"/>
              <a:t>IEEE</a:t>
            </a:r>
            <a:endParaRPr lang="pl-PL" sz="1600" smtClean="0"/>
          </a:p>
          <a:p>
            <a:pPr algn="l"/>
            <a:r>
              <a:rPr lang="pl-PL" sz="1600" smtClean="0"/>
              <a:t>[5] </a:t>
            </a:r>
            <a:r>
              <a:rPr lang="en-US" sz="1600"/>
              <a:t>H. Liu and J. Sun, </a:t>
            </a:r>
            <a:r>
              <a:rPr lang="pl-PL" sz="1600" smtClean="0"/>
              <a:t>„</a:t>
            </a:r>
            <a:r>
              <a:rPr lang="en-US" sz="1600" smtClean="0"/>
              <a:t>Voltage </a:t>
            </a:r>
            <a:r>
              <a:rPr lang="en-US" sz="1600"/>
              <a:t>stability and control of oshore wind farms </a:t>
            </a:r>
            <a:r>
              <a:rPr lang="en-US" sz="1600" smtClean="0"/>
              <a:t>with</a:t>
            </a:r>
            <a:r>
              <a:rPr lang="pl-PL" sz="1600" smtClean="0"/>
              <a:t> </a:t>
            </a:r>
            <a:r>
              <a:rPr lang="en-US" sz="1600" smtClean="0"/>
              <a:t>ac collection</a:t>
            </a:r>
            <a:r>
              <a:rPr lang="pl-PL" sz="1600" smtClean="0"/>
              <a:t> </a:t>
            </a:r>
            <a:r>
              <a:rPr lang="en-US" sz="1600" smtClean="0"/>
              <a:t>and </a:t>
            </a:r>
            <a:r>
              <a:rPr lang="en-US" sz="1600"/>
              <a:t>hvdc transmission," IEEE Journal of emerging and </a:t>
            </a:r>
            <a:r>
              <a:rPr lang="en-US" sz="1600" smtClean="0"/>
              <a:t>selected</a:t>
            </a:r>
            <a:r>
              <a:rPr lang="pl-PL" sz="1600" smtClean="0"/>
              <a:t> </a:t>
            </a:r>
            <a:r>
              <a:rPr lang="en-US" sz="1600" smtClean="0"/>
              <a:t>topics </a:t>
            </a:r>
            <a:r>
              <a:rPr lang="en-US" sz="1600"/>
              <a:t>in power </a:t>
            </a:r>
            <a:r>
              <a:rPr lang="en-US" sz="1600" smtClean="0"/>
              <a:t>electronics,</a:t>
            </a:r>
            <a:r>
              <a:rPr lang="pl-PL" sz="1600" smtClean="0"/>
              <a:t> </a:t>
            </a:r>
            <a:r>
              <a:rPr lang="en-US" sz="1600" smtClean="0"/>
              <a:t>vol</a:t>
            </a:r>
            <a:r>
              <a:rPr lang="en-US" sz="1600"/>
              <a:t>. 2, no. 4, pp. </a:t>
            </a:r>
            <a:r>
              <a:rPr lang="en-US" sz="1600" smtClean="0"/>
              <a:t>1181</a:t>
            </a:r>
            <a:r>
              <a:rPr lang="pl-PL" sz="1600" smtClean="0"/>
              <a:t>-</a:t>
            </a:r>
            <a:r>
              <a:rPr lang="en-US" sz="1600" smtClean="0"/>
              <a:t>1189</a:t>
            </a:r>
            <a:r>
              <a:rPr lang="en-US" sz="1600"/>
              <a:t>, 2014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[6] </a:t>
            </a:r>
            <a:r>
              <a:rPr lang="en-US" sz="1600"/>
              <a:t>J. Sun, </a:t>
            </a:r>
            <a:r>
              <a:rPr lang="pl-PL" sz="1600" smtClean="0"/>
              <a:t>„</a:t>
            </a:r>
            <a:r>
              <a:rPr lang="en-US" sz="1600" smtClean="0"/>
              <a:t>Impedance-based </a:t>
            </a:r>
            <a:r>
              <a:rPr lang="en-US" sz="1600"/>
              <a:t>stability criterion for grid-connected inverters," IEEE </a:t>
            </a:r>
            <a:r>
              <a:rPr lang="en-US" sz="1600" smtClean="0"/>
              <a:t>Transactions </a:t>
            </a:r>
            <a:r>
              <a:rPr lang="en-US" sz="1600"/>
              <a:t>on Power Electronics, vol. 26, no. 11, pp. </a:t>
            </a:r>
            <a:r>
              <a:rPr lang="en-US" sz="1600" smtClean="0"/>
              <a:t>3075</a:t>
            </a:r>
            <a:r>
              <a:rPr lang="pl-PL" sz="1600" smtClean="0"/>
              <a:t>-</a:t>
            </a:r>
            <a:r>
              <a:rPr lang="en-US" sz="1600" smtClean="0"/>
              <a:t>3078</a:t>
            </a:r>
            <a:r>
              <a:rPr lang="en-US" sz="1600"/>
              <a:t>, 2011.</a:t>
            </a:r>
            <a:endParaRPr lang="pl-PL" sz="1600" smtClean="0"/>
          </a:p>
        </p:txBody>
      </p:sp>
    </p:spTree>
    <p:extLst>
      <p:ext uri="{BB962C8B-B14F-4D97-AF65-F5344CB8AC3E}">
        <p14:creationId xmlns:p14="http://schemas.microsoft.com/office/powerpoint/2010/main" val="3148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9" y="2636912"/>
            <a:ext cx="722240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37</a:t>
            </a:fld>
            <a:endParaRPr lang="en-US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/>
              <a:t>VS </a:t>
            </a:r>
            <a:r>
              <a:rPr lang="pl-PL" sz="1800" i="1" smtClean="0"/>
              <a:t>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</a:t>
            </a:r>
            <a:r>
              <a:rPr lang="pl-PL" sz="1800" i="1"/>
              <a:t>dominant </a:t>
            </a:r>
            <a:r>
              <a:rPr lang="pl-PL" sz="1800" i="1" smtClean="0"/>
              <a:t>buses</a:t>
            </a:r>
            <a:endParaRPr lang="en-US" sz="18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1401784" y="2348880"/>
            <a:ext cx="634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6: Sources of resonances for VS model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39" y="1556792"/>
            <a:ext cx="5136461" cy="3885776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79512" y="1556792"/>
            <a:ext cx="3456384" cy="388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GW </a:t>
            </a:r>
            <a:r>
              <a:rPr lang="en-US" dirty="0" smtClean="0"/>
              <a:t>total power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</a:t>
            </a:r>
            <a:r>
              <a:rPr lang="en-US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GW </a:t>
            </a:r>
            <a:r>
              <a:rPr lang="pl-PL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/>
              <a:t>installed in </a:t>
            </a:r>
            <a:r>
              <a:rPr lang="en-US" dirty="0" smtClean="0"/>
              <a:t>2015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3019 MW </a:t>
            </a:r>
            <a:r>
              <a:rPr lang="en-US" dirty="0" smtClean="0"/>
              <a:t>in Europe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Trends in technology:</a:t>
            </a:r>
          </a:p>
          <a:p>
            <a:pPr lvl="1"/>
            <a:r>
              <a:rPr lang="en-US" dirty="0" smtClean="0"/>
              <a:t>Power of turbines</a:t>
            </a:r>
          </a:p>
          <a:p>
            <a:pPr lvl="1"/>
            <a:r>
              <a:rPr lang="en-US" dirty="0" smtClean="0"/>
              <a:t>Water depth </a:t>
            </a:r>
            <a:r>
              <a:rPr lang="en-US" b="1" dirty="0" smtClean="0"/>
              <a:t>→</a:t>
            </a:r>
          </a:p>
          <a:p>
            <a:pPr lvl="1"/>
            <a:r>
              <a:rPr lang="en-US" dirty="0" smtClean="0"/>
              <a:t>Distance </a:t>
            </a:r>
            <a:r>
              <a:rPr lang="en-US" smtClean="0"/>
              <a:t>from </a:t>
            </a:r>
            <a:r>
              <a:rPr lang="pl-PL" smtClean="0"/>
              <a:t/>
            </a:r>
            <a:br>
              <a:rPr lang="pl-PL" smtClean="0"/>
            </a:br>
            <a:r>
              <a:rPr lang="en-US" smtClean="0"/>
              <a:t>shore</a:t>
            </a:r>
            <a:r>
              <a:rPr lang="pl-PL" smtClean="0"/>
              <a:t> </a:t>
            </a:r>
            <a:r>
              <a:rPr lang="en-US" b="1" smtClean="0"/>
              <a:t>→</a:t>
            </a:r>
            <a:endParaRPr lang="en-US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4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Offshore WPP</a:t>
            </a:r>
            <a:endParaRPr lang="en-US" sz="2000" i="1" dirty="0"/>
          </a:p>
        </p:txBody>
      </p:sp>
      <p:sp>
        <p:nvSpPr>
          <p:cNvPr id="2" name="Strzałka w prawo 1"/>
          <p:cNvSpPr/>
          <p:nvPr/>
        </p:nvSpPr>
        <p:spPr>
          <a:xfrm rot="19111434">
            <a:off x="5255297" y="2915962"/>
            <a:ext cx="3385933" cy="402776"/>
          </a:xfrm>
          <a:prstGeom prst="rightArrow">
            <a:avLst>
              <a:gd name="adj1" fmla="val 39308"/>
              <a:gd name="adj2" fmla="val 103614"/>
            </a:avLst>
          </a:prstGeom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98542" y="5570076"/>
            <a:ext cx="519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2</a:t>
            </a:r>
            <a:r>
              <a:rPr lang="en-US" sz="1400" i="1" dirty="0" smtClean="0"/>
              <a:t>: Average water depth and distance to shore of online, under construction and consented wind farms</a:t>
            </a:r>
            <a:r>
              <a:rPr lang="pl-PL" sz="1400" i="1" dirty="0" smtClean="0"/>
              <a:t>. [2]</a:t>
            </a:r>
            <a:endParaRPr lang="en-US" sz="1400" i="1" dirty="0"/>
          </a:p>
        </p:txBody>
      </p:sp>
      <p:sp>
        <p:nvSpPr>
          <p:cNvPr id="12" name="Elipsa 11"/>
          <p:cNvSpPr/>
          <p:nvPr/>
        </p:nvSpPr>
        <p:spPr>
          <a:xfrm>
            <a:off x="1331640" y="5442568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43.3 km in 2015 only</a:t>
            </a:r>
            <a:endParaRPr lang="en-US" sz="15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0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High capacitance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of submarine cables</a:t>
                </a:r>
              </a:p>
              <a:p>
                <a:r>
                  <a:rPr lang="en-US" dirty="0" smtClean="0"/>
                  <a:t>Charging current: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𝑼𝑪</m:t>
                    </m:r>
                    <m:r>
                      <a:rPr lang="en-US" b="1" i="1" smtClean="0">
                        <a:latin typeface="Cambria Math"/>
                      </a:rPr>
                      <m:t>𝝎</m:t>
                    </m:r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Limited active power transmission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 smtClean="0"/>
                  <a:t>↑</a:t>
                </a:r>
              </a:p>
              <a:p>
                <a:r>
                  <a:rPr lang="en-US" dirty="0" smtClean="0"/>
                  <a:t>Compensation possible</a:t>
                </a:r>
                <a:endParaRPr lang="en-US" dirty="0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789" t="-3688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 bwMode="auto">
          <a:xfrm>
            <a:off x="4067944" y="1399707"/>
            <a:ext cx="4824536" cy="37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5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Power transmission to shore</a:t>
            </a:r>
            <a:endParaRPr lang="en-US" sz="2000" i="1" dirty="0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27984" y="5208428"/>
            <a:ext cx="479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3</a:t>
            </a:r>
            <a:r>
              <a:rPr lang="en-US" sz="1400" i="1" dirty="0" smtClean="0"/>
              <a:t>: Maximal transmitted power by AC cables with and without additional compensation. [3]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804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1" y="1753652"/>
            <a:ext cx="36004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No </a:t>
            </a:r>
            <a:r>
              <a:rPr lang="en-US" dirty="0" smtClean="0"/>
              <a:t>charging</a:t>
            </a:r>
            <a:r>
              <a:rPr lang="pl-PL" dirty="0" smtClean="0"/>
              <a:t> </a:t>
            </a:r>
            <a:r>
              <a:rPr lang="en-US" dirty="0" smtClean="0"/>
              <a:t>current</a:t>
            </a:r>
            <a:r>
              <a:rPr lang="pl-PL" dirty="0" smtClean="0"/>
              <a:t> – no </a:t>
            </a:r>
            <a:r>
              <a:rPr lang="en-US" dirty="0" smtClean="0"/>
              <a:t>compensation</a:t>
            </a:r>
          </a:p>
          <a:p>
            <a:r>
              <a:rPr lang="en-US" dirty="0" smtClean="0"/>
              <a:t>Lower transmission losses</a:t>
            </a:r>
          </a:p>
          <a:p>
            <a:r>
              <a:rPr lang="en-US" dirty="0" smtClean="0"/>
              <a:t>Cheaper and simpler cable</a:t>
            </a:r>
          </a:p>
          <a:p>
            <a:r>
              <a:rPr lang="en-US" dirty="0" smtClean="0"/>
              <a:t>Higher controllability</a:t>
            </a:r>
          </a:p>
          <a:p>
            <a:r>
              <a:rPr lang="en-US" dirty="0" smtClean="0"/>
              <a:t>Higher losses and risk of failure of converter</a:t>
            </a:r>
          </a:p>
          <a:p>
            <a:r>
              <a:rPr lang="en-US" dirty="0" smtClean="0"/>
              <a:t>Should be decided on the project per project basis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13" y="1393612"/>
            <a:ext cx="514240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6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HVDC transmission</a:t>
            </a:r>
            <a:endParaRPr lang="en-US" sz="20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582344" y="5498068"/>
            <a:ext cx="437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4</a:t>
            </a:r>
            <a:r>
              <a:rPr lang="en-US" sz="1400" i="1" smtClean="0"/>
              <a:t>: </a:t>
            </a:r>
            <a:r>
              <a:rPr lang="pl-PL" sz="1400" i="1"/>
              <a:t>E</a:t>
            </a:r>
            <a:r>
              <a:rPr lang="pl-PL" sz="1400" i="1" smtClean="0"/>
              <a:t>nergy transmission cost for HVAC and HVDC technologies. [4]</a:t>
            </a:r>
            <a:endParaRPr lang="en-US" sz="1400" i="1"/>
          </a:p>
        </p:txBody>
      </p:sp>
      <p:sp>
        <p:nvSpPr>
          <p:cNvPr id="3" name="Strzałka w dół 2"/>
          <p:cNvSpPr/>
          <p:nvPr/>
        </p:nvSpPr>
        <p:spPr>
          <a:xfrm>
            <a:off x="4860032" y="344584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dół 10"/>
          <p:cNvSpPr/>
          <p:nvPr/>
        </p:nvSpPr>
        <p:spPr>
          <a:xfrm>
            <a:off x="7380312" y="289500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 rot="20992411">
            <a:off x="5352693" y="3199618"/>
            <a:ext cx="166904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6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55-85 km</a:t>
            </a:r>
            <a:endParaRPr lang="pl-PL" sz="26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smtClean="0"/>
              <a:t>Motivation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7</a:t>
            </a:fld>
            <a:endParaRPr lang="en-US"/>
          </a:p>
        </p:txBody>
      </p:sp>
      <p:pic>
        <p:nvPicPr>
          <p:cNvPr id="22530" name="Picture 2" descr="http://www07.abb.com/images/default-source/p-s-hvdc/maps/europe/l_borwin1.jpg?sfvrs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632"/>
            <a:ext cx="4541677" cy="2319958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8147248" cy="3744416"/>
          </a:xfrm>
        </p:spPr>
        <p:txBody>
          <a:bodyPr>
            <a:normAutofit/>
          </a:bodyPr>
          <a:lstStyle/>
          <a:p>
            <a:r>
              <a:rPr lang="en-US" dirty="0" smtClean="0"/>
              <a:t>Recent experience in operation of first HVDC connected offshore WPP</a:t>
            </a:r>
          </a:p>
          <a:p>
            <a:r>
              <a:rPr lang="en-US" dirty="0" smtClean="0"/>
              <a:t>Phenomenon of harmonic resonance due to:</a:t>
            </a:r>
          </a:p>
          <a:p>
            <a:pPr lvl="2"/>
            <a:r>
              <a:rPr lang="en-US" dirty="0" smtClean="0"/>
              <a:t>AC network with many cables bringing down the resonant frequencies</a:t>
            </a:r>
          </a:p>
          <a:p>
            <a:pPr lvl="2"/>
            <a:r>
              <a:rPr lang="en-US" smtClean="0"/>
              <a:t>Limited damping due to power </a:t>
            </a:r>
            <a:r>
              <a:rPr lang="en-US" dirty="0" smtClean="0"/>
              <a:t>converter </a:t>
            </a:r>
            <a:r>
              <a:rPr lang="en-US" smtClean="0"/>
              <a:t>dominated grid decoupled from main AC grid (weak grid)</a:t>
            </a:r>
            <a:endParaRPr lang="en-US" dirty="0" smtClean="0"/>
          </a:p>
          <a:p>
            <a:r>
              <a:rPr lang="en-US" dirty="0" smtClean="0"/>
              <a:t>Necessity of harmonic resonance analysis for future project</a:t>
            </a:r>
          </a:p>
        </p:txBody>
      </p:sp>
    </p:spTree>
    <p:extLst>
      <p:ext uri="{BB962C8B-B14F-4D97-AF65-F5344CB8AC3E}">
        <p14:creationId xmlns:p14="http://schemas.microsoft.com/office/powerpoint/2010/main" val="14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8</a:t>
            </a:fld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1691680" y="2780927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Converter </a:t>
            </a:r>
            <a:r>
              <a:rPr lang="en-US" smtClean="0"/>
              <a:t>models</a:t>
            </a:r>
            <a:r>
              <a:rPr lang="pl-PL" smtClean="0"/>
              <a:t> and other elements</a:t>
            </a:r>
            <a:endParaRPr 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Topology </a:t>
            </a:r>
            <a:r>
              <a:rPr lang="en-US" smtClean="0"/>
              <a:t>cases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9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Importance of converter modelling</a:t>
            </a:r>
          </a:p>
          <a:p>
            <a:r>
              <a:rPr lang="en-US" dirty="0" smtClean="0"/>
              <a:t>Difficulty in detail data obtainment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73510"/>
            <a:ext cx="5187103" cy="19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(I)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2051720" y="5877272"/>
            <a:ext cx="5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5</a:t>
            </a:r>
            <a:r>
              <a:rPr lang="en-US" sz="1400" i="1" dirty="0" smtClean="0"/>
              <a:t>: Voltage Source and Current Source models.</a:t>
            </a:r>
            <a:endParaRPr lang="en-US" sz="1400" i="1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2634578"/>
            <a:ext cx="8229600" cy="13681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as either ideal voltage </a:t>
            </a:r>
            <a:r>
              <a:rPr lang="en-US" smtClean="0"/>
              <a:t>or </a:t>
            </a:r>
            <a:r>
              <a:rPr lang="en-US" smtClean="0"/>
              <a:t>ideal </a:t>
            </a:r>
            <a:r>
              <a:rPr lang="en-US" dirty="0" smtClean="0"/>
              <a:t>current source</a:t>
            </a:r>
          </a:p>
          <a:p>
            <a:pPr lvl="1"/>
            <a:r>
              <a:rPr lang="en-US" dirty="0" smtClean="0"/>
              <a:t>Ideal VS becomes short-circuit in f domain</a:t>
            </a:r>
          </a:p>
          <a:p>
            <a:pPr lvl="1"/>
            <a:r>
              <a:rPr lang="en-US" dirty="0" smtClean="0"/>
              <a:t>Ideal CS becomes open-circuit in f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2456</TotalTime>
  <Words>1793</Words>
  <Application>Microsoft Office PowerPoint</Application>
  <PresentationFormat>Pokaz na ekranie (4:3)</PresentationFormat>
  <Paragraphs>297</Paragraphs>
  <Slides>37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Kapitał</vt:lpstr>
      <vt:lpstr>Impedance analysis of harmonic resonance in HVDC connected Wind Power Plants</vt:lpstr>
      <vt:lpstr>Content</vt:lpstr>
      <vt:lpstr>Introduction</vt:lpstr>
      <vt:lpstr>Introduction</vt:lpstr>
      <vt:lpstr>Introduction</vt:lpstr>
      <vt:lpstr>Introduction</vt:lpstr>
      <vt:lpstr>Motivation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Simulation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Summary</vt:lpstr>
      <vt:lpstr>Summary</vt:lpstr>
      <vt:lpstr>Summary</vt:lpstr>
      <vt:lpstr>Thank you!</vt:lpstr>
      <vt:lpstr>Reference (figures, equations)</vt:lpstr>
      <vt:lpstr>Simulations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analysis of harmonic resonance in HVDC connected Wind Power Plants</dc:title>
  <dc:creator>IS</dc:creator>
  <cp:lastModifiedBy>Igor</cp:lastModifiedBy>
  <cp:revision>231</cp:revision>
  <dcterms:created xsi:type="dcterms:W3CDTF">2016-07-04T07:59:44Z</dcterms:created>
  <dcterms:modified xsi:type="dcterms:W3CDTF">2016-07-18T15:46:22Z</dcterms:modified>
</cp:coreProperties>
</file>