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30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74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health.sccgov.org/collaboratives/diabetes-prevention-initiative-collaborative/about-campaign-together-we-can-preven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Uma pilha de papéis coloridos dobrados para formar um design curvo perfeito">
            <a:extLst>
              <a:ext uri="{FF2B5EF4-FFF2-40B4-BE49-F238E27FC236}">
                <a16:creationId xmlns:a16="http://schemas.microsoft.com/office/drawing/2014/main" id="{2531B120-9FB9-4FB8-82D6-6EC721340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A1F600-2568-400A-B26E-F6C28E41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2404534"/>
            <a:ext cx="8268163" cy="16463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Early stage diabetes – risk predictions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495B2-D26C-4365-B49C-8166E5E07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Igor Santos Silva</a:t>
            </a:r>
          </a:p>
        </p:txBody>
      </p:sp>
    </p:spTree>
    <p:extLst>
      <p:ext uri="{BB962C8B-B14F-4D97-AF65-F5344CB8AC3E}">
        <p14:creationId xmlns:p14="http://schemas.microsoft.com/office/powerpoint/2010/main" val="129779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Modelagem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60194B-BE44-41D1-BFF4-B3216B6B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722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Após</a:t>
            </a:r>
            <a:r>
              <a:rPr lang="en-US" sz="2000" dirty="0"/>
              <a:t> </a:t>
            </a:r>
            <a:r>
              <a:rPr lang="en-US" sz="2000" dirty="0" err="1"/>
              <a:t>análise</a:t>
            </a:r>
            <a:r>
              <a:rPr lang="en-US" sz="2000" dirty="0"/>
              <a:t> das </a:t>
            </a:r>
            <a:r>
              <a:rPr lang="en-US" sz="2000" dirty="0" err="1"/>
              <a:t>variáveis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feitas</a:t>
            </a:r>
            <a:r>
              <a:rPr lang="en-US" sz="2000" dirty="0"/>
              <a:t> </a:t>
            </a:r>
            <a:r>
              <a:rPr lang="en-US" sz="2000" dirty="0" err="1"/>
              <a:t>algumas</a:t>
            </a:r>
            <a:r>
              <a:rPr lang="en-US" sz="2000" dirty="0"/>
              <a:t> </a:t>
            </a:r>
            <a:r>
              <a:rPr lang="en-US" sz="2000" dirty="0" err="1"/>
              <a:t>considerações</a:t>
            </a:r>
            <a:r>
              <a:rPr lang="en-US" sz="2000" dirty="0"/>
              <a:t> para </a:t>
            </a:r>
            <a:r>
              <a:rPr lang="en-US" sz="2000" dirty="0" err="1"/>
              <a:t>seleção</a:t>
            </a:r>
            <a:r>
              <a:rPr lang="en-US" sz="2000" dirty="0"/>
              <a:t> das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importantes</a:t>
            </a:r>
            <a:r>
              <a:rPr lang="en-US" sz="2000" dirty="0"/>
              <a:t>, </a:t>
            </a:r>
            <a:r>
              <a:rPr lang="en-US" sz="2000" dirty="0" err="1"/>
              <a:t>retirando</a:t>
            </a:r>
            <a:r>
              <a:rPr lang="en-US" sz="2000" dirty="0"/>
              <a:t> as </a:t>
            </a:r>
            <a:r>
              <a:rPr lang="en-US" sz="2000" b="1" dirty="0"/>
              <a:t>5 que </a:t>
            </a:r>
            <a:r>
              <a:rPr lang="en-US" sz="2000" b="1" dirty="0" err="1"/>
              <a:t>menos</a:t>
            </a:r>
            <a:r>
              <a:rPr lang="en-US" sz="2000" b="1" dirty="0"/>
              <a:t> </a:t>
            </a:r>
            <a:r>
              <a:rPr lang="en-US" sz="2000" b="1" dirty="0" err="1"/>
              <a:t>são</a:t>
            </a:r>
            <a:r>
              <a:rPr lang="en-US" sz="2000" b="1" dirty="0"/>
              <a:t> </a:t>
            </a:r>
            <a:r>
              <a:rPr lang="en-US" sz="2000" b="1" dirty="0" err="1"/>
              <a:t>importantes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/>
              <a:t>relação</a:t>
            </a:r>
            <a:r>
              <a:rPr lang="en-US" sz="2000" b="1" dirty="0"/>
              <a:t> </a:t>
            </a:r>
            <a:r>
              <a:rPr lang="en-US" sz="2000" b="1" dirty="0" err="1"/>
              <a:t>ao</a:t>
            </a:r>
            <a:r>
              <a:rPr lang="en-US" sz="2000" b="1" dirty="0"/>
              <a:t> </a:t>
            </a:r>
            <a:r>
              <a:rPr lang="en-US" sz="2000" b="1" dirty="0" err="1"/>
              <a:t>diagnóstico</a:t>
            </a:r>
            <a:r>
              <a:rPr lang="en-US" sz="2000" b="1" dirty="0"/>
              <a:t> de diabetes</a:t>
            </a:r>
            <a:r>
              <a:rPr lang="en-US" sz="2000" dirty="0"/>
              <a:t>:</a:t>
            </a:r>
          </a:p>
          <a:p>
            <a:pPr lvl="1" algn="just"/>
            <a:r>
              <a:rPr lang="en-US" sz="1800" dirty="0"/>
              <a:t>'Polydipsia', 'Polyuria', '</a:t>
            </a:r>
            <a:r>
              <a:rPr lang="en-US" sz="1800" dirty="0" err="1"/>
              <a:t>Gender_Female</a:t>
            </a:r>
            <a:r>
              <a:rPr lang="en-US" sz="1800" dirty="0"/>
              <a:t>', 'sudden weight loss', 'partial paresis', 'Irritability', 'Polyphagia', 'Alopecia', 'visual blurring', 'weakness', 'Genital thrush'</a:t>
            </a:r>
          </a:p>
          <a:p>
            <a:pPr algn="just"/>
            <a:r>
              <a:rPr lang="en-US" sz="2000" dirty="0" err="1"/>
              <a:t>Além</a:t>
            </a:r>
            <a:r>
              <a:rPr lang="en-US" sz="2000" dirty="0"/>
              <a:t> </a:t>
            </a:r>
            <a:r>
              <a:rPr lang="en-US" sz="2000" dirty="0" err="1"/>
              <a:t>disso</a:t>
            </a:r>
            <a:r>
              <a:rPr lang="en-US" sz="2000" dirty="0"/>
              <a:t>,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das </a:t>
            </a:r>
            <a:r>
              <a:rPr lang="en-US" sz="2000" dirty="0" err="1"/>
              <a:t>variáveis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transformadas</a:t>
            </a:r>
            <a:r>
              <a:rPr lang="en-US" sz="2000" dirty="0"/>
              <a:t> da </a:t>
            </a:r>
            <a:r>
              <a:rPr lang="en-US" sz="2000" dirty="0" err="1"/>
              <a:t>seguinte</a:t>
            </a:r>
            <a:r>
              <a:rPr lang="en-US" sz="2000" dirty="0"/>
              <a:t> forma, para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utilizadas</a:t>
            </a:r>
            <a:r>
              <a:rPr lang="en-US" sz="2000" dirty="0"/>
              <a:t> no </a:t>
            </a:r>
            <a:r>
              <a:rPr lang="en-US" sz="2000" dirty="0" err="1"/>
              <a:t>modelo</a:t>
            </a:r>
            <a:r>
              <a:rPr lang="en-US" sz="2000" dirty="0"/>
              <a:t>: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6EE2255-483E-4FFA-9F7A-9DAB79B5A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11019"/>
              </p:ext>
            </p:extLst>
          </p:nvPr>
        </p:nvGraphicFramePr>
        <p:xfrm>
          <a:off x="2508058" y="4190633"/>
          <a:ext cx="5137342" cy="260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895">
                  <a:extLst>
                    <a:ext uri="{9D8B030D-6E8A-4147-A177-3AD203B41FA5}">
                      <a16:colId xmlns:a16="http://schemas.microsoft.com/office/drawing/2014/main" val="2103633669"/>
                    </a:ext>
                  </a:extLst>
                </a:gridCol>
                <a:gridCol w="2906447">
                  <a:extLst>
                    <a:ext uri="{9D8B030D-6E8A-4147-A177-3AD203B41FA5}">
                      <a16:colId xmlns:a16="http://schemas.microsoft.com/office/drawing/2014/main" val="2443107624"/>
                    </a:ext>
                  </a:extLst>
                </a:gridCol>
              </a:tblGrid>
              <a:tr h="4107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Valor Original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Valor </a:t>
                      </a:r>
                      <a:r>
                        <a:rPr lang="en-US" sz="1800" dirty="0" err="1"/>
                        <a:t>Transformado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0427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63372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01016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771743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38218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Feminino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2523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Masculino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3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Modelagem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60194B-BE44-41D1-BFF4-B3216B6B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432"/>
            <a:ext cx="4670521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divididos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treino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amostras</a:t>
            </a:r>
            <a:r>
              <a:rPr lang="en-US" dirty="0"/>
              <a:t> para </a:t>
            </a:r>
            <a:r>
              <a:rPr lang="en-US" dirty="0" err="1"/>
              <a:t>verificarmos</a:t>
            </a:r>
            <a:r>
              <a:rPr lang="en-US" dirty="0"/>
              <a:t> de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estava</a:t>
            </a:r>
            <a:r>
              <a:rPr lang="en-US" dirty="0"/>
              <a:t> com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 </a:t>
            </a:r>
            <a:r>
              <a:rPr lang="en-US" dirty="0" err="1"/>
              <a:t>testados</a:t>
            </a:r>
            <a:r>
              <a:rPr lang="en-US" dirty="0"/>
              <a:t>, o Random Forest que é um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o que </a:t>
            </a:r>
            <a:r>
              <a:rPr lang="en-US" dirty="0" err="1"/>
              <a:t>obteve</a:t>
            </a:r>
            <a:r>
              <a:rPr lang="en-US" dirty="0"/>
              <a:t> a </a:t>
            </a:r>
            <a:r>
              <a:rPr lang="en-US" b="1" dirty="0" err="1"/>
              <a:t>melhor</a:t>
            </a:r>
            <a:r>
              <a:rPr lang="en-US" b="1" dirty="0"/>
              <a:t> </a:t>
            </a:r>
            <a:r>
              <a:rPr lang="en-US" b="1" dirty="0" err="1"/>
              <a:t>acurácia</a:t>
            </a:r>
            <a:r>
              <a:rPr lang="en-US" b="1" dirty="0"/>
              <a:t> 92%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acertar</a:t>
            </a:r>
            <a:r>
              <a:rPr lang="en-US" dirty="0"/>
              <a:t> </a:t>
            </a:r>
            <a:r>
              <a:rPr lang="en-US" b="1" dirty="0"/>
              <a:t>92% dos </a:t>
            </a:r>
            <a:r>
              <a:rPr lang="en-US" b="1" dirty="0" err="1"/>
              <a:t>diagnósticos</a:t>
            </a:r>
            <a:r>
              <a:rPr lang="en-US" b="1" dirty="0"/>
              <a:t> entre </a:t>
            </a:r>
            <a:r>
              <a:rPr lang="en-US" b="1" dirty="0" err="1"/>
              <a:t>verdadeiros</a:t>
            </a:r>
            <a:r>
              <a:rPr lang="en-US" b="1" dirty="0"/>
              <a:t> </a:t>
            </a:r>
            <a:r>
              <a:rPr lang="en-US" b="1" dirty="0" err="1"/>
              <a:t>positivos</a:t>
            </a:r>
            <a:r>
              <a:rPr lang="en-US" b="1" dirty="0"/>
              <a:t> e </a:t>
            </a:r>
            <a:r>
              <a:rPr lang="en-US" b="1" dirty="0" err="1"/>
              <a:t>negativos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EBC8E9-8E9C-4505-B61C-D32FEB84E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82" y="1246910"/>
            <a:ext cx="3735024" cy="27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7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Modelagem dos dados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60194B-BE44-41D1-BFF4-B3216B6B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432"/>
            <a:ext cx="4670521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maioria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identificadas</a:t>
            </a:r>
            <a:r>
              <a:rPr lang="en-US" dirty="0"/>
              <a:t> com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diabetes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as que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indentificou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para a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;</a:t>
            </a:r>
          </a:p>
          <a:p>
            <a:pPr algn="just"/>
            <a:r>
              <a:rPr lang="en-US" dirty="0" err="1"/>
              <a:t>Poliúria</a:t>
            </a:r>
            <a:r>
              <a:rPr lang="en-US" dirty="0"/>
              <a:t> que é a </a:t>
            </a:r>
            <a:r>
              <a:rPr lang="en-US" dirty="0" err="1"/>
              <a:t>secreção</a:t>
            </a:r>
            <a:r>
              <a:rPr lang="en-US" dirty="0"/>
              <a:t> </a:t>
            </a:r>
            <a:r>
              <a:rPr lang="en-US" dirty="0" err="1"/>
              <a:t>excessiva</a:t>
            </a:r>
            <a:r>
              <a:rPr lang="en-US" dirty="0"/>
              <a:t> dee </a:t>
            </a:r>
            <a:r>
              <a:rPr lang="en-US" dirty="0" err="1"/>
              <a:t>urina</a:t>
            </a:r>
            <a:r>
              <a:rPr lang="en-US" dirty="0"/>
              <a:t> e a </a:t>
            </a:r>
            <a:r>
              <a:rPr lang="en-US" dirty="0" err="1"/>
              <a:t>polidipsia</a:t>
            </a:r>
            <a:r>
              <a:rPr lang="en-US" dirty="0"/>
              <a:t> que é a </a:t>
            </a:r>
            <a:r>
              <a:rPr lang="en-US" dirty="0" err="1"/>
              <a:t>ingestão</a:t>
            </a:r>
            <a:r>
              <a:rPr lang="en-US" dirty="0"/>
              <a:t> excessive de </a:t>
            </a:r>
            <a:r>
              <a:rPr lang="en-US" dirty="0" err="1"/>
              <a:t>líquidos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;</a:t>
            </a:r>
          </a:p>
          <a:p>
            <a:pPr algn="just"/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, </a:t>
            </a:r>
            <a:r>
              <a:rPr lang="en-US" dirty="0" err="1"/>
              <a:t>geralmente</a:t>
            </a:r>
            <a:r>
              <a:rPr lang="en-US" dirty="0"/>
              <a:t>,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elevada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diagnóstico</a:t>
            </a:r>
            <a:r>
              <a:rPr lang="en-US" dirty="0"/>
              <a:t> da diabetes;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97A5CD-A162-4C06-9A44-5C688BCF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33" y="872078"/>
            <a:ext cx="5843903" cy="37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olidipsia-uma-condicao-sintomatologica-1 - Enfermagem Florence">
            <a:extLst>
              <a:ext uri="{FF2B5EF4-FFF2-40B4-BE49-F238E27FC236}">
                <a16:creationId xmlns:a16="http://schemas.microsoft.com/office/drawing/2014/main" id="{8E31ABE8-474C-4DE1-8DDA-DF1824711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98" y="4927601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0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Conclusões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60194B-BE44-41D1-BFF4-B3216B6B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algn="just"/>
            <a:r>
              <a:rPr lang="pt-BR" b="0" i="0" dirty="0">
                <a:effectLst/>
                <a:latin typeface="Helvetica Neue"/>
              </a:rPr>
              <a:t>O modelo poderá encontrar dificuldades de manter seu desempenho se a proporção de homens e mulheres for muito diferente dos dados utilizados;</a:t>
            </a:r>
          </a:p>
          <a:p>
            <a:pPr algn="just"/>
            <a:r>
              <a:rPr lang="pt-BR" b="0" i="0" dirty="0">
                <a:effectLst/>
                <a:latin typeface="Helvetica Neue"/>
              </a:rPr>
              <a:t> Além disso, se a distribuição dos dados de pessoas com </a:t>
            </a:r>
            <a:r>
              <a:rPr lang="pt-BR" b="0" i="0" dirty="0" err="1">
                <a:effectLst/>
                <a:latin typeface="Helvetica Neue"/>
              </a:rPr>
              <a:t>Polydpsia</a:t>
            </a:r>
            <a:r>
              <a:rPr lang="pt-BR" b="0" i="0" dirty="0">
                <a:effectLst/>
                <a:latin typeface="Helvetica Neue"/>
              </a:rPr>
              <a:t> for alterado significante, também, poderá impactar no seu desempenho já que essa variáveis são importantes no diagnóstico;</a:t>
            </a:r>
          </a:p>
          <a:p>
            <a:pPr algn="just"/>
            <a:r>
              <a:rPr lang="pt-BR" b="0" i="0" dirty="0">
                <a:effectLst/>
                <a:latin typeface="Helvetica Neue"/>
              </a:rPr>
              <a:t> Vale ressaltar, também, que o </a:t>
            </a:r>
            <a:r>
              <a:rPr lang="pt-BR" b="0" i="0" dirty="0" err="1">
                <a:effectLst/>
                <a:latin typeface="Helvetica Neue"/>
              </a:rPr>
              <a:t>dataset</a:t>
            </a:r>
            <a:r>
              <a:rPr lang="pt-BR" b="0" i="0" dirty="0">
                <a:effectLst/>
                <a:latin typeface="Helvetica Neue"/>
              </a:rPr>
              <a:t> é relativamente pequeno o que pode levar a diagnóstico incorretos conforme mais informações sejam fornecidas ao presente modelo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761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A1090C-91D7-466D-9995-E8481D4F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0188" b="124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4DF73F0-DCA6-416A-9D19-D1A1B8B6A673}"/>
              </a:ext>
            </a:extLst>
          </p:cNvPr>
          <p:cNvSpPr txBox="1"/>
          <p:nvPr/>
        </p:nvSpPr>
        <p:spPr>
          <a:xfrm>
            <a:off x="0" y="648085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Campanha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Governo</a:t>
            </a:r>
            <a:r>
              <a:rPr lang="en-US" dirty="0">
                <a:solidFill>
                  <a:srgbClr val="FFFFFF"/>
                </a:solidFill>
              </a:rPr>
              <a:t> de Santa Clara (CA) –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EUA para </a:t>
            </a:r>
            <a:r>
              <a:rPr lang="en-US" dirty="0" err="1">
                <a:solidFill>
                  <a:srgbClr val="FFFFFF"/>
                </a:solidFill>
                <a:hlinkClick r:id="rId3"/>
              </a:rPr>
              <a:t>prevenção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 de diabetes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C68E9F4-6262-4AC3-8E09-1D39BBBA4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563255"/>
            <a:ext cx="2018145" cy="201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4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Motivação</a:t>
            </a:r>
          </a:p>
        </p:txBody>
      </p:sp>
      <p:pic>
        <p:nvPicPr>
          <p:cNvPr id="12290" name="Picture 2" descr="The Early Signs of Diabetes">
            <a:extLst>
              <a:ext uri="{FF2B5EF4-FFF2-40B4-BE49-F238E27FC236}">
                <a16:creationId xmlns:a16="http://schemas.microsoft.com/office/drawing/2014/main" id="{68A03133-41C6-4B9D-9656-44546D30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35" y="2346300"/>
            <a:ext cx="4595799" cy="259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140" y="2249892"/>
            <a:ext cx="4512988" cy="3317938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Diabetes é uma doença causada pela produção insuficiente ou má absorção de insulina, hormônio que regula a glicose no sangue e garante energia para o organismo;</a:t>
            </a:r>
          </a:p>
          <a:p>
            <a:pPr algn="just">
              <a:lnSpc>
                <a:spcPct val="90000"/>
              </a:lnSpc>
            </a:pPr>
            <a:endParaRPr lang="pt-BR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O projeto tem como objetivo desenvolver um modelo para classificar se o paciente terá ou não diabetes, com base em variáveis como por exemplo, obesidade, gênero, idade, polifagia e polidipsia.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3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Descrição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915553" cy="3880773"/>
          </a:xfrm>
        </p:spPr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contém 520 registros para serem trabalhadas com 17 colunas. Nenhum dos registros está com campos vazios;</a:t>
            </a:r>
          </a:p>
          <a:p>
            <a:pPr algn="just"/>
            <a:r>
              <a:rPr lang="pt-BR" dirty="0"/>
              <a:t>Dessas 17 colunas, 16 contém variáveis binárias e uma contínua que é a idade do paciente (“Age”);</a:t>
            </a:r>
          </a:p>
          <a:p>
            <a:pPr algn="just"/>
            <a:r>
              <a:rPr lang="pt-BR" dirty="0"/>
              <a:t>A média de idade dos pacientes é de 48 anos. No entanto, há dois pacientes com idade iguais a 85 e 90 anos que podem ser considerados outliers;</a:t>
            </a:r>
          </a:p>
          <a:p>
            <a:pPr algn="just"/>
            <a:r>
              <a:rPr lang="pt-BR" dirty="0"/>
              <a:t>No projeto, devido a escassez de dados optou-se por manter esses registros no </a:t>
            </a:r>
            <a:r>
              <a:rPr lang="pt-BR" dirty="0" err="1"/>
              <a:t>dataset</a:t>
            </a:r>
            <a:r>
              <a:rPr lang="pt-BR" dirty="0"/>
              <a:t>;</a:t>
            </a:r>
          </a:p>
          <a:p>
            <a:pPr algn="just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44F349-BC77-49FF-B984-E16CE34F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71" y="4148428"/>
            <a:ext cx="37528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9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Descrição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Avaliando o target, observamos que os registros estão desbalanceados. Há uma maior quantidade de casos positivos na razão de </a:t>
            </a:r>
            <a:r>
              <a:rPr lang="pt-BR" b="1" dirty="0"/>
              <a:t>1,6:1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Foi identificada a necessidade de um tratamento dos dados para que a classificação não fique enviesada. Esse tratamento foi feito no modelo escolhido para que as classes fiquem balanceadas;</a:t>
            </a:r>
          </a:p>
          <a:p>
            <a:pPr algn="just"/>
            <a:r>
              <a:rPr lang="pt-BR" dirty="0"/>
              <a:t>Cerca de </a:t>
            </a:r>
            <a:r>
              <a:rPr lang="pt-BR" b="1" dirty="0"/>
              <a:t>62%</a:t>
            </a:r>
            <a:r>
              <a:rPr lang="pt-BR" dirty="0"/>
              <a:t> dos pacientes estão com diagnóstico </a:t>
            </a:r>
            <a:r>
              <a:rPr lang="pt-BR" b="1" dirty="0"/>
              <a:t>positivo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42DED8-D11C-4931-9835-4288BC2F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417" y="2159000"/>
            <a:ext cx="3145536" cy="252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76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Descrição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5" y="1477484"/>
            <a:ext cx="9235439" cy="3749323"/>
          </a:xfrm>
        </p:spPr>
        <p:txBody>
          <a:bodyPr>
            <a:noAutofit/>
          </a:bodyPr>
          <a:lstStyle/>
          <a:p>
            <a:pPr algn="just"/>
            <a:r>
              <a:rPr lang="pt-BR" b="0" i="0" dirty="0">
                <a:effectLst/>
              </a:rPr>
              <a:t>Algumas constatações podem ser identificadas ao analisar os gráficos das variáveis explicativas;</a:t>
            </a:r>
          </a:p>
          <a:p>
            <a:pPr algn="just"/>
            <a:r>
              <a:rPr lang="pt-BR" dirty="0"/>
              <a:t>Observa-se uma maior proporção de pessoas não obesas com diagnóstico </a:t>
            </a:r>
            <a:r>
              <a:rPr lang="pt-BR" dirty="0" err="1"/>
              <a:t>postivo</a:t>
            </a:r>
            <a:r>
              <a:rPr lang="pt-BR" dirty="0"/>
              <a:t> para diabetes, embora, saibamos que a proporção de pessoas não obesas no geral é maior. </a:t>
            </a:r>
          </a:p>
          <a:p>
            <a:pPr algn="just"/>
            <a:r>
              <a:rPr lang="pt-BR" dirty="0"/>
              <a:t>Isso pode está ocorrendo, principalmente, porque a maioria dos pacientes não é obeso.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26453E5-D879-497D-800A-554B5450F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010" y="3671705"/>
            <a:ext cx="4166667" cy="28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0DA4B4A-C46E-4B50-B9FD-2D2B81C6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96" y="3667400"/>
            <a:ext cx="4133906" cy="28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46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Descrição</a:t>
            </a:r>
            <a:r>
              <a:rPr lang="en-US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pt-BR" dirty="0"/>
              <a:t>Embora o número de homens no </a:t>
            </a:r>
            <a:r>
              <a:rPr lang="pt-BR" dirty="0" err="1"/>
              <a:t>dataset</a:t>
            </a:r>
            <a:r>
              <a:rPr lang="pt-BR" dirty="0"/>
              <a:t> seja maior, a proporção de mulheres com diagnóstico positivo é superior ao dos homens.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D46A48-F0B6-4923-A9B1-5FC1EBC00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137" y="2159331"/>
            <a:ext cx="4204989" cy="28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36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Descrição dos dados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98" y="1389287"/>
            <a:ext cx="10153660" cy="4694062"/>
          </a:xfrm>
        </p:spPr>
        <p:txBody>
          <a:bodyPr>
            <a:normAutofit/>
          </a:bodyPr>
          <a:lstStyle/>
          <a:p>
            <a:r>
              <a:rPr lang="pt-BR" dirty="0"/>
              <a:t>Avaliando todas as variáveis quanto a proporção de casos positivos podemos constatar que as variáveis que a “</a:t>
            </a:r>
            <a:r>
              <a:rPr lang="pt-BR" dirty="0" err="1"/>
              <a:t>Polydipsia</a:t>
            </a:r>
            <a:r>
              <a:rPr lang="pt-BR" dirty="0"/>
              <a:t>”, “</a:t>
            </a:r>
            <a:r>
              <a:rPr lang="pt-BR" dirty="0" err="1"/>
              <a:t>Polyuria</a:t>
            </a:r>
            <a:r>
              <a:rPr lang="pt-BR" dirty="0"/>
              <a:t>” e o “Gênero - </a:t>
            </a:r>
            <a:r>
              <a:rPr lang="pt-BR" dirty="0" err="1"/>
              <a:t>Feminio</a:t>
            </a:r>
            <a:r>
              <a:rPr lang="pt-BR" dirty="0"/>
              <a:t>” são as variáveis que mais contribuem para diagnósticos positivos.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Os casos de alopecia são os que estão menos relacionados ao </a:t>
            </a:r>
            <a:r>
              <a:rPr lang="pt-BR" dirty="0" err="1"/>
              <a:t>diganóstico</a:t>
            </a:r>
            <a:r>
              <a:rPr lang="pt-BR" dirty="0"/>
              <a:t> positivo de diabetes. Resultado similar pode ser identificado na correlação dessas variáveis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13FC36-121D-48B0-AE87-72FE1379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28" y="3368965"/>
            <a:ext cx="6742544" cy="333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Descrição dos dados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98" y="1389287"/>
            <a:ext cx="9422140" cy="469406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Foi observado, também, a chance de um homem com idade inferior a 40 anos de ter um diagnóstico positivo de diabetes;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Cerca de 35% dos homens nessas condições tem chance de ter um diagnóstico positivo;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Além disso, observa-se que, aproximadamente, 80% das pessoas que possuem </a:t>
            </a:r>
            <a:r>
              <a:rPr lang="pt-BR" dirty="0" err="1"/>
              <a:t>Polyphagia</a:t>
            </a:r>
            <a:r>
              <a:rPr lang="pt-BR" dirty="0"/>
              <a:t> tem o diagnóstico positivo para diabetes, embora, a sua importância no diagnóstico como visto, anteriormente, não seja tão alto.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6E7C2F3-2AB3-4390-9893-337637F9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19" y="4430684"/>
            <a:ext cx="4779852" cy="24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7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5C55-DDE7-4B99-94C2-A5344F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Descrição dos dados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83D0A-B5DE-4300-9A2A-208057CA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98" y="1389287"/>
            <a:ext cx="9422140" cy="469406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Foi observado, também, a chance de um homem com idade inferior a 40 anos de ter um diagnóstico positivo de diabetes;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Cerca de 35% dos homens nessas condições tem chance de ter um diagnóstico positivo;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Além disso, observa-se que, aproximadamente, 80% das pessoas que possuem </a:t>
            </a:r>
            <a:r>
              <a:rPr lang="pt-BR" dirty="0" err="1"/>
              <a:t>Polyphagia</a:t>
            </a:r>
            <a:r>
              <a:rPr lang="pt-BR" dirty="0"/>
              <a:t> tem o diagnóstico positivo para diabetes, embora, a sua importância no diagnóstico como visto, anteriormente, não seja tão alto.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6E7C2F3-2AB3-4390-9893-337637F9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19" y="4430684"/>
            <a:ext cx="4779852" cy="24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463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883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Bahnschrift SemiLight Condensed</vt:lpstr>
      <vt:lpstr>Helvetica Neue</vt:lpstr>
      <vt:lpstr>Trebuchet MS</vt:lpstr>
      <vt:lpstr>Wingdings 3</vt:lpstr>
      <vt:lpstr>Facetado</vt:lpstr>
      <vt:lpstr>Early stage diabetes – risk predictions</vt:lpstr>
      <vt:lpstr>Motivação</vt:lpstr>
      <vt:lpstr>Descrição dos dados</vt:lpstr>
      <vt:lpstr>Descrição dos dados</vt:lpstr>
      <vt:lpstr>Descrição dos dados</vt:lpstr>
      <vt:lpstr>Descrição dos dados</vt:lpstr>
      <vt:lpstr>Descrição dos dados</vt:lpstr>
      <vt:lpstr>Descrição dos dados</vt:lpstr>
      <vt:lpstr>Descrição dos dados</vt:lpstr>
      <vt:lpstr>Modelagem dos dados</vt:lpstr>
      <vt:lpstr>Modelagem dos dados</vt:lpstr>
      <vt:lpstr>Modelagem dos dados</vt:lpstr>
      <vt:lpstr>Conclusões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stage diabetes – risk predictions</dc:title>
  <dc:creator>Igor Santos</dc:creator>
  <cp:lastModifiedBy>Igor Santos</cp:lastModifiedBy>
  <cp:revision>4</cp:revision>
  <dcterms:created xsi:type="dcterms:W3CDTF">2021-08-17T22:04:06Z</dcterms:created>
  <dcterms:modified xsi:type="dcterms:W3CDTF">2021-08-18T01:10:37Z</dcterms:modified>
</cp:coreProperties>
</file>