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57" r:id="rId3"/>
    <p:sldId id="259" r:id="rId4"/>
    <p:sldId id="262" r:id="rId5"/>
    <p:sldId id="279" r:id="rId6"/>
    <p:sldId id="282" r:id="rId7"/>
    <p:sldId id="283" r:id="rId8"/>
    <p:sldId id="261" r:id="rId9"/>
    <p:sldId id="281" r:id="rId10"/>
    <p:sldId id="264" r:id="rId11"/>
    <p:sldId id="265" r:id="rId12"/>
    <p:sldId id="266" r:id="rId13"/>
    <p:sldId id="271" r:id="rId14"/>
    <p:sldId id="267" r:id="rId15"/>
    <p:sldId id="268" r:id="rId16"/>
    <p:sldId id="269" r:id="rId17"/>
    <p:sldId id="270" r:id="rId18"/>
    <p:sldId id="272" r:id="rId19"/>
    <p:sldId id="284" r:id="rId20"/>
    <p:sldId id="285" r:id="rId21"/>
    <p:sldId id="286" r:id="rId22"/>
    <p:sldId id="287" r:id="rId23"/>
    <p:sldId id="288" r:id="rId24"/>
    <p:sldId id="291" r:id="rId25"/>
    <p:sldId id="289" r:id="rId26"/>
    <p:sldId id="292" r:id="rId27"/>
    <p:sldId id="294" r:id="rId28"/>
    <p:sldId id="295" r:id="rId29"/>
    <p:sldId id="296" r:id="rId30"/>
    <p:sldId id="29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3606" autoAdjust="0"/>
  </p:normalViewPr>
  <p:slideViewPr>
    <p:cSldViewPr>
      <p:cViewPr>
        <p:scale>
          <a:sx n="107" d="100"/>
          <a:sy n="107" d="100"/>
        </p:scale>
        <p:origin x="-9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ACE62-6C60-4A82-BBE2-7F87F9ACBB5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EBF7D-8E97-47E8-8E6A-FE9F4833F2A8}">
      <dgm:prSet phldrT="[Text]"/>
      <dgm:spPr/>
      <dgm:t>
        <a:bodyPr/>
        <a:lstStyle/>
        <a:p>
          <a:r>
            <a:rPr lang="en-US" dirty="0" smtClean="0"/>
            <a:t>Application Layer</a:t>
          </a:r>
          <a:endParaRPr lang="en-US" dirty="0"/>
        </a:p>
      </dgm:t>
    </dgm:pt>
    <dgm:pt modelId="{9F439DC6-22C6-4D66-A121-CCCFE0A07564}" type="parTrans" cxnId="{C3C9DFEE-DBCC-430B-89CD-DC7BBA1C0CFE}">
      <dgm:prSet/>
      <dgm:spPr/>
      <dgm:t>
        <a:bodyPr/>
        <a:lstStyle/>
        <a:p>
          <a:endParaRPr lang="en-US"/>
        </a:p>
      </dgm:t>
    </dgm:pt>
    <dgm:pt modelId="{56BE458A-FC6B-4677-8BE6-FE5932D25D05}" type="sibTrans" cxnId="{C3C9DFEE-DBCC-430B-89CD-DC7BBA1C0CFE}">
      <dgm:prSet/>
      <dgm:spPr/>
      <dgm:t>
        <a:bodyPr/>
        <a:lstStyle/>
        <a:p>
          <a:endParaRPr lang="en-US"/>
        </a:p>
      </dgm:t>
    </dgm:pt>
    <dgm:pt modelId="{B7325E1D-D702-47A9-9DAC-62AB7FB9CAF9}">
      <dgm:prSet phldrT="[Text]"/>
      <dgm:spPr/>
      <dgm:t>
        <a:bodyPr/>
        <a:lstStyle/>
        <a:p>
          <a:r>
            <a:rPr lang="en-US" dirty="0" smtClean="0"/>
            <a:t>Transport Layer</a:t>
          </a:r>
          <a:endParaRPr lang="en-US" dirty="0"/>
        </a:p>
      </dgm:t>
    </dgm:pt>
    <dgm:pt modelId="{257F09AE-D2B4-4153-BE88-197716CCACD8}" type="parTrans" cxnId="{224240FF-715B-4B8D-AECA-E4361BF674AF}">
      <dgm:prSet/>
      <dgm:spPr/>
      <dgm:t>
        <a:bodyPr/>
        <a:lstStyle/>
        <a:p>
          <a:endParaRPr lang="en-US"/>
        </a:p>
      </dgm:t>
    </dgm:pt>
    <dgm:pt modelId="{7AD2FBB4-0D09-4345-98CA-16DE70CA9A6F}" type="sibTrans" cxnId="{224240FF-715B-4B8D-AECA-E4361BF674AF}">
      <dgm:prSet/>
      <dgm:spPr/>
      <dgm:t>
        <a:bodyPr/>
        <a:lstStyle/>
        <a:p>
          <a:endParaRPr lang="en-US"/>
        </a:p>
      </dgm:t>
    </dgm:pt>
    <dgm:pt modelId="{7C6E63CA-5CA7-4040-8B5E-F3FDC82A3A45}">
      <dgm:prSet phldrT="[Text]"/>
      <dgm:spPr/>
      <dgm:t>
        <a:bodyPr/>
        <a:lstStyle/>
        <a:p>
          <a:r>
            <a:rPr lang="en-US" dirty="0" smtClean="0"/>
            <a:t>Internet Layer</a:t>
          </a:r>
        </a:p>
      </dgm:t>
    </dgm:pt>
    <dgm:pt modelId="{22D38B2F-4664-43BC-B454-288AF8B62D27}" type="parTrans" cxnId="{3CC0CC98-1A7F-461F-94FF-5ECC072EFC53}">
      <dgm:prSet/>
      <dgm:spPr/>
      <dgm:t>
        <a:bodyPr/>
        <a:lstStyle/>
        <a:p>
          <a:endParaRPr lang="en-US"/>
        </a:p>
      </dgm:t>
    </dgm:pt>
    <dgm:pt modelId="{FDBA0E35-EF99-4634-94A5-8CF745BB8267}" type="sibTrans" cxnId="{3CC0CC98-1A7F-461F-94FF-5ECC072EFC53}">
      <dgm:prSet/>
      <dgm:spPr/>
      <dgm:t>
        <a:bodyPr/>
        <a:lstStyle/>
        <a:p>
          <a:endParaRPr lang="en-US"/>
        </a:p>
      </dgm:t>
    </dgm:pt>
    <dgm:pt modelId="{53BB9D60-A876-4F10-BA40-888F948978B7}">
      <dgm:prSet phldrT="[Text]"/>
      <dgm:spPr/>
      <dgm:t>
        <a:bodyPr/>
        <a:lstStyle/>
        <a:p>
          <a:r>
            <a:rPr lang="en-US" dirty="0" smtClean="0"/>
            <a:t>Network Access Layer</a:t>
          </a:r>
        </a:p>
      </dgm:t>
    </dgm:pt>
    <dgm:pt modelId="{52BB5EA5-7015-4652-91F8-9177545E6D14}" type="parTrans" cxnId="{171E8B09-C611-4601-9B3D-A30B7EB57640}">
      <dgm:prSet/>
      <dgm:spPr/>
      <dgm:t>
        <a:bodyPr/>
        <a:lstStyle/>
        <a:p>
          <a:endParaRPr lang="en-US"/>
        </a:p>
      </dgm:t>
    </dgm:pt>
    <dgm:pt modelId="{9FE14582-F458-4437-A484-6EA08786D363}" type="sibTrans" cxnId="{171E8B09-C611-4601-9B3D-A30B7EB57640}">
      <dgm:prSet/>
      <dgm:spPr/>
      <dgm:t>
        <a:bodyPr/>
        <a:lstStyle/>
        <a:p>
          <a:endParaRPr lang="en-US"/>
        </a:p>
      </dgm:t>
    </dgm:pt>
    <dgm:pt modelId="{BC8B9850-F511-4F94-9872-99D801A18204}" type="pres">
      <dgm:prSet presAssocID="{7C1ACE62-6C60-4A82-BBE2-7F87F9ACBB5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23FEAC-C7C8-48E1-A737-6527DA64F50E}" type="pres">
      <dgm:prSet presAssocID="{E66EBF7D-8E97-47E8-8E6A-FE9F4833F2A8}" presName="parentLin" presStyleCnt="0"/>
      <dgm:spPr/>
    </dgm:pt>
    <dgm:pt modelId="{E2AFAF87-00F0-4EEB-B52D-5BCF36F8DDA5}" type="pres">
      <dgm:prSet presAssocID="{E66EBF7D-8E97-47E8-8E6A-FE9F4833F2A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72BC26E-1475-4E72-AB89-F436ECB31FFF}" type="pres">
      <dgm:prSet presAssocID="{E66EBF7D-8E97-47E8-8E6A-FE9F4833F2A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C2504-1659-41FC-B824-BCC7C598FB7D}" type="pres">
      <dgm:prSet presAssocID="{E66EBF7D-8E97-47E8-8E6A-FE9F4833F2A8}" presName="negativeSpace" presStyleCnt="0"/>
      <dgm:spPr/>
    </dgm:pt>
    <dgm:pt modelId="{0A64501B-AE7F-402A-84B3-9EA2404BE7EE}" type="pres">
      <dgm:prSet presAssocID="{E66EBF7D-8E97-47E8-8E6A-FE9F4833F2A8}" presName="childText" presStyleLbl="conFgAcc1" presStyleIdx="0" presStyleCnt="4">
        <dgm:presLayoutVars>
          <dgm:bulletEnabled val="1"/>
        </dgm:presLayoutVars>
      </dgm:prSet>
      <dgm:spPr/>
    </dgm:pt>
    <dgm:pt modelId="{97816AAE-409D-4A29-97C2-F539DDED014B}" type="pres">
      <dgm:prSet presAssocID="{56BE458A-FC6B-4677-8BE6-FE5932D25D05}" presName="spaceBetweenRectangles" presStyleCnt="0"/>
      <dgm:spPr/>
    </dgm:pt>
    <dgm:pt modelId="{281379E8-80ED-490F-AE58-A4C5B05379C0}" type="pres">
      <dgm:prSet presAssocID="{B7325E1D-D702-47A9-9DAC-62AB7FB9CAF9}" presName="parentLin" presStyleCnt="0"/>
      <dgm:spPr/>
    </dgm:pt>
    <dgm:pt modelId="{9ADF555E-4838-49E6-9327-1EC1F3378D0C}" type="pres">
      <dgm:prSet presAssocID="{B7325E1D-D702-47A9-9DAC-62AB7FB9CAF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4E3B1F1-B63F-4899-B3C8-D884B4C09C3D}" type="pres">
      <dgm:prSet presAssocID="{B7325E1D-D702-47A9-9DAC-62AB7FB9CAF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0A9B1-954B-4D05-AFE1-6BE2AA65DFD4}" type="pres">
      <dgm:prSet presAssocID="{B7325E1D-D702-47A9-9DAC-62AB7FB9CAF9}" presName="negativeSpace" presStyleCnt="0"/>
      <dgm:spPr/>
    </dgm:pt>
    <dgm:pt modelId="{C2E68740-646C-4A29-B079-BB2B05C93252}" type="pres">
      <dgm:prSet presAssocID="{B7325E1D-D702-47A9-9DAC-62AB7FB9CAF9}" presName="childText" presStyleLbl="conFgAcc1" presStyleIdx="1" presStyleCnt="4">
        <dgm:presLayoutVars>
          <dgm:bulletEnabled val="1"/>
        </dgm:presLayoutVars>
      </dgm:prSet>
      <dgm:spPr/>
    </dgm:pt>
    <dgm:pt modelId="{DB5AFED2-3796-40DB-8FEC-1C1B962F7C82}" type="pres">
      <dgm:prSet presAssocID="{7AD2FBB4-0D09-4345-98CA-16DE70CA9A6F}" presName="spaceBetweenRectangles" presStyleCnt="0"/>
      <dgm:spPr/>
    </dgm:pt>
    <dgm:pt modelId="{EDB60007-B569-4649-9F3E-353BCEE0CC09}" type="pres">
      <dgm:prSet presAssocID="{7C6E63CA-5CA7-4040-8B5E-F3FDC82A3A45}" presName="parentLin" presStyleCnt="0"/>
      <dgm:spPr/>
    </dgm:pt>
    <dgm:pt modelId="{2B8AF709-5F51-471E-966F-718422BAF663}" type="pres">
      <dgm:prSet presAssocID="{7C6E63CA-5CA7-4040-8B5E-F3FDC82A3A4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0BC88E1-EE74-4E07-91C1-BD451376767A}" type="pres">
      <dgm:prSet presAssocID="{7C6E63CA-5CA7-4040-8B5E-F3FDC82A3A4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321DB-CE75-4CDB-A601-3FBC9F10769E}" type="pres">
      <dgm:prSet presAssocID="{7C6E63CA-5CA7-4040-8B5E-F3FDC82A3A45}" presName="negativeSpace" presStyleCnt="0"/>
      <dgm:spPr/>
    </dgm:pt>
    <dgm:pt modelId="{C00A0148-4C84-49B9-9209-2F1F0ECA4F1E}" type="pres">
      <dgm:prSet presAssocID="{7C6E63CA-5CA7-4040-8B5E-F3FDC82A3A45}" presName="childText" presStyleLbl="conFgAcc1" presStyleIdx="2" presStyleCnt="4">
        <dgm:presLayoutVars>
          <dgm:bulletEnabled val="1"/>
        </dgm:presLayoutVars>
      </dgm:prSet>
      <dgm:spPr/>
    </dgm:pt>
    <dgm:pt modelId="{2AB6D7F4-B810-4360-8198-B2033A3691F2}" type="pres">
      <dgm:prSet presAssocID="{FDBA0E35-EF99-4634-94A5-8CF745BB8267}" presName="spaceBetweenRectangles" presStyleCnt="0"/>
      <dgm:spPr/>
    </dgm:pt>
    <dgm:pt modelId="{A37F6B15-2142-40AF-B6F5-CDB2152DC064}" type="pres">
      <dgm:prSet presAssocID="{53BB9D60-A876-4F10-BA40-888F948978B7}" presName="parentLin" presStyleCnt="0"/>
      <dgm:spPr/>
    </dgm:pt>
    <dgm:pt modelId="{0C2332AF-9A38-4713-80CA-1E903E675EEF}" type="pres">
      <dgm:prSet presAssocID="{53BB9D60-A876-4F10-BA40-888F948978B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D020CC2C-A531-4396-B9E2-8EE434541B91}" type="pres">
      <dgm:prSet presAssocID="{53BB9D60-A876-4F10-BA40-888F948978B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24E0A-AD60-4CD9-8447-762BAF3607C1}" type="pres">
      <dgm:prSet presAssocID="{53BB9D60-A876-4F10-BA40-888F948978B7}" presName="negativeSpace" presStyleCnt="0"/>
      <dgm:spPr/>
    </dgm:pt>
    <dgm:pt modelId="{34F1EA77-A092-4A30-B676-C4A5C65D4B4B}" type="pres">
      <dgm:prSet presAssocID="{53BB9D60-A876-4F10-BA40-888F948978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71E8B09-C611-4601-9B3D-A30B7EB57640}" srcId="{7C1ACE62-6C60-4A82-BBE2-7F87F9ACBB57}" destId="{53BB9D60-A876-4F10-BA40-888F948978B7}" srcOrd="3" destOrd="0" parTransId="{52BB5EA5-7015-4652-91F8-9177545E6D14}" sibTransId="{9FE14582-F458-4437-A484-6EA08786D363}"/>
    <dgm:cxn modelId="{224240FF-715B-4B8D-AECA-E4361BF674AF}" srcId="{7C1ACE62-6C60-4A82-BBE2-7F87F9ACBB57}" destId="{B7325E1D-D702-47A9-9DAC-62AB7FB9CAF9}" srcOrd="1" destOrd="0" parTransId="{257F09AE-D2B4-4153-BE88-197716CCACD8}" sibTransId="{7AD2FBB4-0D09-4345-98CA-16DE70CA9A6F}"/>
    <dgm:cxn modelId="{3022CA2C-45B8-48A7-AD8E-A9D8192CC6D7}" type="presOf" srcId="{7C6E63CA-5CA7-4040-8B5E-F3FDC82A3A45}" destId="{2B8AF709-5F51-471E-966F-718422BAF663}" srcOrd="0" destOrd="0" presId="urn:microsoft.com/office/officeart/2005/8/layout/list1"/>
    <dgm:cxn modelId="{AA0A8CDC-E412-4478-8602-C11D6E028491}" type="presOf" srcId="{7C1ACE62-6C60-4A82-BBE2-7F87F9ACBB57}" destId="{BC8B9850-F511-4F94-9872-99D801A18204}" srcOrd="0" destOrd="0" presId="urn:microsoft.com/office/officeart/2005/8/layout/list1"/>
    <dgm:cxn modelId="{3CC0CC98-1A7F-461F-94FF-5ECC072EFC53}" srcId="{7C1ACE62-6C60-4A82-BBE2-7F87F9ACBB57}" destId="{7C6E63CA-5CA7-4040-8B5E-F3FDC82A3A45}" srcOrd="2" destOrd="0" parTransId="{22D38B2F-4664-43BC-B454-288AF8B62D27}" sibTransId="{FDBA0E35-EF99-4634-94A5-8CF745BB8267}"/>
    <dgm:cxn modelId="{A4851A7B-F7A9-45DC-97C7-0407DF1FD771}" type="presOf" srcId="{7C6E63CA-5CA7-4040-8B5E-F3FDC82A3A45}" destId="{20BC88E1-EE74-4E07-91C1-BD451376767A}" srcOrd="1" destOrd="0" presId="urn:microsoft.com/office/officeart/2005/8/layout/list1"/>
    <dgm:cxn modelId="{1FE8B03C-1917-45C8-A476-E2602A0D3C85}" type="presOf" srcId="{E66EBF7D-8E97-47E8-8E6A-FE9F4833F2A8}" destId="{E2AFAF87-00F0-4EEB-B52D-5BCF36F8DDA5}" srcOrd="0" destOrd="0" presId="urn:microsoft.com/office/officeart/2005/8/layout/list1"/>
    <dgm:cxn modelId="{E72D8AB9-5C7D-417C-BE10-2963DD9CEDF1}" type="presOf" srcId="{53BB9D60-A876-4F10-BA40-888F948978B7}" destId="{0C2332AF-9A38-4713-80CA-1E903E675EEF}" srcOrd="0" destOrd="0" presId="urn:microsoft.com/office/officeart/2005/8/layout/list1"/>
    <dgm:cxn modelId="{C3C9DFEE-DBCC-430B-89CD-DC7BBA1C0CFE}" srcId="{7C1ACE62-6C60-4A82-BBE2-7F87F9ACBB57}" destId="{E66EBF7D-8E97-47E8-8E6A-FE9F4833F2A8}" srcOrd="0" destOrd="0" parTransId="{9F439DC6-22C6-4D66-A121-CCCFE0A07564}" sibTransId="{56BE458A-FC6B-4677-8BE6-FE5932D25D05}"/>
    <dgm:cxn modelId="{8FEAAA63-F4A1-4E37-A76D-4DE6F10D2FC9}" type="presOf" srcId="{53BB9D60-A876-4F10-BA40-888F948978B7}" destId="{D020CC2C-A531-4396-B9E2-8EE434541B91}" srcOrd="1" destOrd="0" presId="urn:microsoft.com/office/officeart/2005/8/layout/list1"/>
    <dgm:cxn modelId="{549ACF69-8A96-48E4-8A41-954B2AA1E72B}" type="presOf" srcId="{E66EBF7D-8E97-47E8-8E6A-FE9F4833F2A8}" destId="{B72BC26E-1475-4E72-AB89-F436ECB31FFF}" srcOrd="1" destOrd="0" presId="urn:microsoft.com/office/officeart/2005/8/layout/list1"/>
    <dgm:cxn modelId="{BE5AAB90-51A2-40EE-9617-A3DD4882425D}" type="presOf" srcId="{B7325E1D-D702-47A9-9DAC-62AB7FB9CAF9}" destId="{74E3B1F1-B63F-4899-B3C8-D884B4C09C3D}" srcOrd="1" destOrd="0" presId="urn:microsoft.com/office/officeart/2005/8/layout/list1"/>
    <dgm:cxn modelId="{943835A2-9B76-42BF-B6E2-9932CB1E8818}" type="presOf" srcId="{B7325E1D-D702-47A9-9DAC-62AB7FB9CAF9}" destId="{9ADF555E-4838-49E6-9327-1EC1F3378D0C}" srcOrd="0" destOrd="0" presId="urn:microsoft.com/office/officeart/2005/8/layout/list1"/>
    <dgm:cxn modelId="{7CDEC2B3-2163-4878-8CFC-9C0E41969D97}" type="presParOf" srcId="{BC8B9850-F511-4F94-9872-99D801A18204}" destId="{4423FEAC-C7C8-48E1-A737-6527DA64F50E}" srcOrd="0" destOrd="0" presId="urn:microsoft.com/office/officeart/2005/8/layout/list1"/>
    <dgm:cxn modelId="{0F887B30-3198-4ECA-B4EB-3D5828B2FD1B}" type="presParOf" srcId="{4423FEAC-C7C8-48E1-A737-6527DA64F50E}" destId="{E2AFAF87-00F0-4EEB-B52D-5BCF36F8DDA5}" srcOrd="0" destOrd="0" presId="urn:microsoft.com/office/officeart/2005/8/layout/list1"/>
    <dgm:cxn modelId="{5CED1662-DE26-470E-ADCB-5C193A3417FF}" type="presParOf" srcId="{4423FEAC-C7C8-48E1-A737-6527DA64F50E}" destId="{B72BC26E-1475-4E72-AB89-F436ECB31FFF}" srcOrd="1" destOrd="0" presId="urn:microsoft.com/office/officeart/2005/8/layout/list1"/>
    <dgm:cxn modelId="{41A8F221-250E-4F6B-AF81-8DB6663C8669}" type="presParOf" srcId="{BC8B9850-F511-4F94-9872-99D801A18204}" destId="{7B7C2504-1659-41FC-B824-BCC7C598FB7D}" srcOrd="1" destOrd="0" presId="urn:microsoft.com/office/officeart/2005/8/layout/list1"/>
    <dgm:cxn modelId="{F6D76838-D9B8-4060-9BB5-9EF3E9DCAC4D}" type="presParOf" srcId="{BC8B9850-F511-4F94-9872-99D801A18204}" destId="{0A64501B-AE7F-402A-84B3-9EA2404BE7EE}" srcOrd="2" destOrd="0" presId="urn:microsoft.com/office/officeart/2005/8/layout/list1"/>
    <dgm:cxn modelId="{A99DABD5-9546-49FA-9A8F-8B11E9D1F63A}" type="presParOf" srcId="{BC8B9850-F511-4F94-9872-99D801A18204}" destId="{97816AAE-409D-4A29-97C2-F539DDED014B}" srcOrd="3" destOrd="0" presId="urn:microsoft.com/office/officeart/2005/8/layout/list1"/>
    <dgm:cxn modelId="{D7FBCFB5-5516-4B69-A4DC-6E29AB5246F2}" type="presParOf" srcId="{BC8B9850-F511-4F94-9872-99D801A18204}" destId="{281379E8-80ED-490F-AE58-A4C5B05379C0}" srcOrd="4" destOrd="0" presId="urn:microsoft.com/office/officeart/2005/8/layout/list1"/>
    <dgm:cxn modelId="{25196B1F-957C-42DB-A577-6DC737C6CB46}" type="presParOf" srcId="{281379E8-80ED-490F-AE58-A4C5B05379C0}" destId="{9ADF555E-4838-49E6-9327-1EC1F3378D0C}" srcOrd="0" destOrd="0" presId="urn:microsoft.com/office/officeart/2005/8/layout/list1"/>
    <dgm:cxn modelId="{FF2EEB13-E1F0-48E7-A676-A13BCB525A9D}" type="presParOf" srcId="{281379E8-80ED-490F-AE58-A4C5B05379C0}" destId="{74E3B1F1-B63F-4899-B3C8-D884B4C09C3D}" srcOrd="1" destOrd="0" presId="urn:microsoft.com/office/officeart/2005/8/layout/list1"/>
    <dgm:cxn modelId="{9A75A57F-A96D-4D9A-AEAF-C2E2C68728C1}" type="presParOf" srcId="{BC8B9850-F511-4F94-9872-99D801A18204}" destId="{55F0A9B1-954B-4D05-AFE1-6BE2AA65DFD4}" srcOrd="5" destOrd="0" presId="urn:microsoft.com/office/officeart/2005/8/layout/list1"/>
    <dgm:cxn modelId="{00949D62-9F75-4C30-BDD7-881BFD9359C4}" type="presParOf" srcId="{BC8B9850-F511-4F94-9872-99D801A18204}" destId="{C2E68740-646C-4A29-B079-BB2B05C93252}" srcOrd="6" destOrd="0" presId="urn:microsoft.com/office/officeart/2005/8/layout/list1"/>
    <dgm:cxn modelId="{D6225D64-A665-45C1-95F4-BAAF66A1FA48}" type="presParOf" srcId="{BC8B9850-F511-4F94-9872-99D801A18204}" destId="{DB5AFED2-3796-40DB-8FEC-1C1B962F7C82}" srcOrd="7" destOrd="0" presId="urn:microsoft.com/office/officeart/2005/8/layout/list1"/>
    <dgm:cxn modelId="{60DEF5F1-A064-408D-8E23-CAB827A0662E}" type="presParOf" srcId="{BC8B9850-F511-4F94-9872-99D801A18204}" destId="{EDB60007-B569-4649-9F3E-353BCEE0CC09}" srcOrd="8" destOrd="0" presId="urn:microsoft.com/office/officeart/2005/8/layout/list1"/>
    <dgm:cxn modelId="{B8C3016E-199C-405C-8BB7-42679D1AE9D8}" type="presParOf" srcId="{EDB60007-B569-4649-9F3E-353BCEE0CC09}" destId="{2B8AF709-5F51-471E-966F-718422BAF663}" srcOrd="0" destOrd="0" presId="urn:microsoft.com/office/officeart/2005/8/layout/list1"/>
    <dgm:cxn modelId="{4B376273-2037-4E9C-A8E5-C9592C7AA60A}" type="presParOf" srcId="{EDB60007-B569-4649-9F3E-353BCEE0CC09}" destId="{20BC88E1-EE74-4E07-91C1-BD451376767A}" srcOrd="1" destOrd="0" presId="urn:microsoft.com/office/officeart/2005/8/layout/list1"/>
    <dgm:cxn modelId="{5701E86C-DF65-4147-AC49-DB61F0C07081}" type="presParOf" srcId="{BC8B9850-F511-4F94-9872-99D801A18204}" destId="{905321DB-CE75-4CDB-A601-3FBC9F10769E}" srcOrd="9" destOrd="0" presId="urn:microsoft.com/office/officeart/2005/8/layout/list1"/>
    <dgm:cxn modelId="{2AA49E45-850D-4C77-8D77-4E6CD2E0C2E5}" type="presParOf" srcId="{BC8B9850-F511-4F94-9872-99D801A18204}" destId="{C00A0148-4C84-49B9-9209-2F1F0ECA4F1E}" srcOrd="10" destOrd="0" presId="urn:microsoft.com/office/officeart/2005/8/layout/list1"/>
    <dgm:cxn modelId="{F2E6781B-5179-4D53-9B01-D33F130FABBE}" type="presParOf" srcId="{BC8B9850-F511-4F94-9872-99D801A18204}" destId="{2AB6D7F4-B810-4360-8198-B2033A3691F2}" srcOrd="11" destOrd="0" presId="urn:microsoft.com/office/officeart/2005/8/layout/list1"/>
    <dgm:cxn modelId="{90CE3D71-1E8B-4FAF-A067-6D41BCFDF93F}" type="presParOf" srcId="{BC8B9850-F511-4F94-9872-99D801A18204}" destId="{A37F6B15-2142-40AF-B6F5-CDB2152DC064}" srcOrd="12" destOrd="0" presId="urn:microsoft.com/office/officeart/2005/8/layout/list1"/>
    <dgm:cxn modelId="{32EC895C-4B48-41A7-9130-D1F680DEC25F}" type="presParOf" srcId="{A37F6B15-2142-40AF-B6F5-CDB2152DC064}" destId="{0C2332AF-9A38-4713-80CA-1E903E675EEF}" srcOrd="0" destOrd="0" presId="urn:microsoft.com/office/officeart/2005/8/layout/list1"/>
    <dgm:cxn modelId="{C86146D2-5860-4352-A059-FEFFA9091DD6}" type="presParOf" srcId="{A37F6B15-2142-40AF-B6F5-CDB2152DC064}" destId="{D020CC2C-A531-4396-B9E2-8EE434541B91}" srcOrd="1" destOrd="0" presId="urn:microsoft.com/office/officeart/2005/8/layout/list1"/>
    <dgm:cxn modelId="{99778F1E-DF0F-42F4-9C64-5038622C65F6}" type="presParOf" srcId="{BC8B9850-F511-4F94-9872-99D801A18204}" destId="{99E24E0A-AD60-4CD9-8447-762BAF3607C1}" srcOrd="13" destOrd="0" presId="urn:microsoft.com/office/officeart/2005/8/layout/list1"/>
    <dgm:cxn modelId="{D3BB147C-93D3-41B4-BEE6-8A022A08DD4B}" type="presParOf" srcId="{BC8B9850-F511-4F94-9872-99D801A18204}" destId="{34F1EA77-A092-4A30-B676-C4A5C65D4B4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4501B-AE7F-402A-84B3-9EA2404BE7EE}">
      <dsp:nvSpPr>
        <dsp:cNvPr id="0" name=""/>
        <dsp:cNvSpPr/>
      </dsp:nvSpPr>
      <dsp:spPr>
        <a:xfrm>
          <a:off x="0" y="284459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BC26E-1475-4E72-AB89-F436ECB31FFF}">
      <dsp:nvSpPr>
        <dsp:cNvPr id="0" name=""/>
        <dsp:cNvSpPr/>
      </dsp:nvSpPr>
      <dsp:spPr>
        <a:xfrm>
          <a:off x="304800" y="4019"/>
          <a:ext cx="42672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Application Layer</a:t>
          </a:r>
          <a:endParaRPr lang="en-US" sz="1900" kern="1200" dirty="0"/>
        </a:p>
      </dsp:txBody>
      <dsp:txXfrm>
        <a:off x="332180" y="31399"/>
        <a:ext cx="4212440" cy="506120"/>
      </dsp:txXfrm>
    </dsp:sp>
    <dsp:sp modelId="{C2E68740-646C-4A29-B079-BB2B05C93252}">
      <dsp:nvSpPr>
        <dsp:cNvPr id="0" name=""/>
        <dsp:cNvSpPr/>
      </dsp:nvSpPr>
      <dsp:spPr>
        <a:xfrm>
          <a:off x="0" y="114630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3B1F1-B63F-4899-B3C8-D884B4C09C3D}">
      <dsp:nvSpPr>
        <dsp:cNvPr id="0" name=""/>
        <dsp:cNvSpPr/>
      </dsp:nvSpPr>
      <dsp:spPr>
        <a:xfrm>
          <a:off x="304800" y="865860"/>
          <a:ext cx="42672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Transport Layer</a:t>
          </a:r>
          <a:endParaRPr lang="en-US" sz="1900" kern="1200" dirty="0"/>
        </a:p>
      </dsp:txBody>
      <dsp:txXfrm>
        <a:off x="332180" y="893240"/>
        <a:ext cx="4212440" cy="506120"/>
      </dsp:txXfrm>
    </dsp:sp>
    <dsp:sp modelId="{C00A0148-4C84-49B9-9209-2F1F0ECA4F1E}">
      <dsp:nvSpPr>
        <dsp:cNvPr id="0" name=""/>
        <dsp:cNvSpPr/>
      </dsp:nvSpPr>
      <dsp:spPr>
        <a:xfrm>
          <a:off x="0" y="200814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C88E1-EE74-4E07-91C1-BD451376767A}">
      <dsp:nvSpPr>
        <dsp:cNvPr id="0" name=""/>
        <dsp:cNvSpPr/>
      </dsp:nvSpPr>
      <dsp:spPr>
        <a:xfrm>
          <a:off x="304800" y="1727700"/>
          <a:ext cx="42672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Internet Layer</a:t>
          </a:r>
        </a:p>
      </dsp:txBody>
      <dsp:txXfrm>
        <a:off x="332180" y="1755080"/>
        <a:ext cx="4212440" cy="506120"/>
      </dsp:txXfrm>
    </dsp:sp>
    <dsp:sp modelId="{34F1EA77-A092-4A30-B676-C4A5C65D4B4B}">
      <dsp:nvSpPr>
        <dsp:cNvPr id="0" name=""/>
        <dsp:cNvSpPr/>
      </dsp:nvSpPr>
      <dsp:spPr>
        <a:xfrm>
          <a:off x="0" y="286998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0CC2C-A531-4396-B9E2-8EE434541B91}">
      <dsp:nvSpPr>
        <dsp:cNvPr id="0" name=""/>
        <dsp:cNvSpPr/>
      </dsp:nvSpPr>
      <dsp:spPr>
        <a:xfrm>
          <a:off x="304800" y="2589540"/>
          <a:ext cx="42672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Network Access Layer</a:t>
          </a:r>
        </a:p>
      </dsp:txBody>
      <dsp:txXfrm>
        <a:off x="332180" y="2616920"/>
        <a:ext cx="421244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DCD4F-BFE7-4D19-8244-6A156626497A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B2719-9274-4C98-BC33-33B0B7F67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6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B2719-9274-4C98-BC33-33B0B7F67B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5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B2719-9274-4C98-BC33-33B0B7F67B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8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9BD648-602F-4274-8B1D-E44061C00FB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E71ED5-0A73-4351-903D-6A87BA6DD0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BD648-602F-4274-8B1D-E44061C00FB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71ED5-0A73-4351-903D-6A87BA6DD0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BD648-602F-4274-8B1D-E44061C00FB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71ED5-0A73-4351-903D-6A87BA6DD0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BD648-602F-4274-8B1D-E44061C00FB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71ED5-0A73-4351-903D-6A87BA6DD0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BD648-602F-4274-8B1D-E44061C00FB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71ED5-0A73-4351-903D-6A87BA6DD0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BD648-602F-4274-8B1D-E44061C00FB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71ED5-0A73-4351-903D-6A87BA6DD0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BD648-602F-4274-8B1D-E44061C00FB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71ED5-0A73-4351-903D-6A87BA6DD0B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BD648-602F-4274-8B1D-E44061C00FB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71ED5-0A73-4351-903D-6A87BA6DD0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BD648-602F-4274-8B1D-E44061C00FB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71ED5-0A73-4351-903D-6A87BA6DD0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9BD648-602F-4274-8B1D-E44061C00FB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71ED5-0A73-4351-903D-6A87BA6DD0B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9BD648-602F-4274-8B1D-E44061C00FB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E71ED5-0A73-4351-903D-6A87BA6DD0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9BD648-602F-4274-8B1D-E44061C00FB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E71ED5-0A73-4351-903D-6A87BA6DD0B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Protocol (IP)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-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5799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TCP/IP is a set of protocols developed to allow cooperating computers to share resources across a network.</a:t>
            </a:r>
          </a:p>
          <a:p>
            <a:r>
              <a:rPr lang="en-US" dirty="0" smtClean="0"/>
              <a:t>TCP stands for </a:t>
            </a:r>
            <a:r>
              <a:rPr lang="en-US" dirty="0" smtClean="0">
                <a:solidFill>
                  <a:srgbClr val="FF0000"/>
                </a:solidFill>
              </a:rPr>
              <a:t>Transmission Control Protocol</a:t>
            </a:r>
          </a:p>
          <a:p>
            <a:r>
              <a:rPr lang="en-US" dirty="0" smtClean="0"/>
              <a:t>They are Transport Layer &amp; Network Layer protocols in OSI model.</a:t>
            </a:r>
          </a:p>
          <a:p>
            <a:r>
              <a:rPr lang="en-US" dirty="0" smtClean="0"/>
              <a:t>The most well known network that adopted TCP/IP is --&gt;</a:t>
            </a:r>
            <a:r>
              <a:rPr lang="en-US" dirty="0" smtClean="0">
                <a:solidFill>
                  <a:srgbClr val="FF0000"/>
                </a:solidFill>
              </a:rPr>
              <a:t> Internet</a:t>
            </a:r>
            <a:r>
              <a:rPr lang="en-US" dirty="0" smtClean="0"/>
              <a:t>. ( The Biggest WAN)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TCP/IP..?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8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TCP/IP was developed very </a:t>
            </a:r>
            <a:r>
              <a:rPr lang="en-US" sz="2800" dirty="0" smtClean="0">
                <a:solidFill>
                  <a:srgbClr val="0070C0"/>
                </a:solidFill>
              </a:rPr>
              <a:t>Early</a:t>
            </a:r>
            <a:r>
              <a:rPr lang="en-US" sz="2800" dirty="0" smtClean="0"/>
              <a:t>!</a:t>
            </a:r>
          </a:p>
          <a:p>
            <a:endParaRPr lang="en-US" sz="2800" dirty="0" smtClean="0"/>
          </a:p>
          <a:p>
            <a:r>
              <a:rPr lang="en-US" sz="2800" dirty="0" smtClean="0"/>
              <a:t>Technologies were widely discussed in documents called “</a:t>
            </a:r>
            <a:r>
              <a:rPr lang="en-US" sz="2800" dirty="0" smtClean="0">
                <a:solidFill>
                  <a:srgbClr val="FF0000"/>
                </a:solidFill>
              </a:rPr>
              <a:t>Request For Comments</a:t>
            </a:r>
            <a:r>
              <a:rPr lang="en-US" sz="2800" dirty="0" smtClean="0"/>
              <a:t>” (RFC) – free of charge</a:t>
            </a:r>
          </a:p>
          <a:p>
            <a:endParaRPr lang="en-US" sz="2800" dirty="0" smtClean="0"/>
          </a:p>
          <a:p>
            <a:r>
              <a:rPr lang="en-US" sz="2800" dirty="0" smtClean="0"/>
              <a:t>Supported by </a:t>
            </a:r>
            <a:r>
              <a:rPr lang="en-US" sz="2800" dirty="0" smtClean="0">
                <a:solidFill>
                  <a:schemeClr val="accent4"/>
                </a:solidFill>
              </a:rPr>
              <a:t>UNIX</a:t>
            </a:r>
            <a:r>
              <a:rPr lang="en-US" sz="2800" dirty="0" smtClean="0"/>
              <a:t> Operating System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TCP/IP is so popular..?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5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TCP/IP was developed earlier than the OSI 7 layer model, it doesn’t have 7 layers but only </a:t>
            </a:r>
            <a:r>
              <a:rPr lang="en-US" dirty="0" smtClean="0">
                <a:solidFill>
                  <a:srgbClr val="FF0000"/>
                </a:solidFill>
              </a:rPr>
              <a:t>4 layers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Model</a:t>
            </a:r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56787735"/>
              </p:ext>
            </p:extLst>
          </p:nvPr>
        </p:nvGraphicFramePr>
        <p:xfrm>
          <a:off x="1981200" y="2895600"/>
          <a:ext cx="6096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40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CP/IP Protoco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473566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419600"/>
          </a:xfrm>
        </p:spPr>
        <p:txBody>
          <a:bodyPr>
            <a:normAutofit/>
          </a:bodyPr>
          <a:lstStyle/>
          <a:p>
            <a:r>
              <a:rPr lang="en-US" sz="2900" dirty="0" smtClean="0">
                <a:solidFill>
                  <a:srgbClr val="FF0000"/>
                </a:solidFill>
              </a:rPr>
              <a:t>Application layer protocols </a:t>
            </a:r>
            <a:r>
              <a:rPr lang="en-US" sz="2900" dirty="0" smtClean="0"/>
              <a:t>defined the rules when implementing specific network applications.</a:t>
            </a:r>
          </a:p>
          <a:p>
            <a:endParaRPr lang="en-US" dirty="0" smtClean="0"/>
          </a:p>
          <a:p>
            <a:r>
              <a:rPr lang="en-US" dirty="0" smtClean="0"/>
              <a:t>Examples 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FTP</a:t>
            </a:r>
            <a:r>
              <a:rPr lang="en-US" dirty="0" smtClean="0"/>
              <a:t> – (File Transfer Protocol)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Telnet</a:t>
            </a:r>
            <a:r>
              <a:rPr lang="en-US" dirty="0" smtClean="0"/>
              <a:t> – ( Remote Terminal Protocol)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SMTP</a:t>
            </a:r>
            <a:r>
              <a:rPr lang="en-US" dirty="0" smtClean="0"/>
              <a:t> – (Simple Mail Transfer Protocol)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 – (Hyper Text Transfer Protocol)</a:t>
            </a:r>
          </a:p>
          <a:p>
            <a:pPr marL="393192" lvl="1" indent="0">
              <a:buNone/>
            </a:pPr>
            <a:r>
              <a:rPr lang="en-US" dirty="0" smtClean="0"/>
              <a:t>				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10600" cy="4525963"/>
          </a:xfrm>
        </p:spPr>
        <p:txBody>
          <a:bodyPr/>
          <a:lstStyle/>
          <a:p>
            <a:r>
              <a:rPr lang="en-US" dirty="0" smtClean="0"/>
              <a:t>End to End data transfer……</a:t>
            </a:r>
          </a:p>
          <a:p>
            <a:endParaRPr lang="en-US" dirty="0" smtClean="0"/>
          </a:p>
          <a:p>
            <a:r>
              <a:rPr lang="en-US" dirty="0" smtClean="0"/>
              <a:t>Examples 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TCP</a:t>
            </a:r>
            <a:r>
              <a:rPr lang="en-US" dirty="0" smtClean="0"/>
              <a:t> (Transmission Control Protocol)</a:t>
            </a:r>
          </a:p>
          <a:p>
            <a:pPr lvl="2"/>
            <a:r>
              <a:rPr lang="en-US" dirty="0"/>
              <a:t>Connection oriented </a:t>
            </a:r>
            <a:r>
              <a:rPr lang="en-US" sz="2400" dirty="0"/>
              <a:t>(connection established before data exchanged)</a:t>
            </a:r>
          </a:p>
          <a:p>
            <a:pPr lvl="2"/>
            <a:r>
              <a:rPr lang="en-US" dirty="0"/>
              <a:t>Reliable delivery of data</a:t>
            </a:r>
          </a:p>
          <a:p>
            <a:pPr marL="630936" lvl="2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UDP</a:t>
            </a:r>
            <a:r>
              <a:rPr lang="en-US" dirty="0" smtClean="0"/>
              <a:t> (User Datagram Protocol)</a:t>
            </a:r>
          </a:p>
          <a:p>
            <a:pPr lvl="2"/>
            <a:r>
              <a:rPr lang="en-US" dirty="0" smtClean="0"/>
              <a:t>Connectionless service</a:t>
            </a:r>
          </a:p>
          <a:p>
            <a:pPr lvl="2"/>
            <a:r>
              <a:rPr lang="en-US" dirty="0" smtClean="0"/>
              <a:t>Delivery is not guaranteed (unreliable)</a:t>
            </a:r>
          </a:p>
          <a:p>
            <a:pPr marL="630936" lvl="2" indent="0">
              <a:buNone/>
            </a:pPr>
            <a:endParaRPr lang="en-US" dirty="0" smtClean="0"/>
          </a:p>
          <a:p>
            <a:pPr marL="630936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Layer…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Internet </a:t>
            </a:r>
            <a:r>
              <a:rPr lang="en-US" dirty="0"/>
              <a:t>l</a:t>
            </a:r>
            <a:r>
              <a:rPr lang="en-US" dirty="0" smtClean="0"/>
              <a:t>ayer protocols define the rules of how to find the routers for a packet to the destination.</a:t>
            </a:r>
          </a:p>
          <a:p>
            <a:r>
              <a:rPr lang="en-US" dirty="0" smtClean="0"/>
              <a:t>It only gives </a:t>
            </a:r>
            <a:r>
              <a:rPr lang="en-US" dirty="0" smtClean="0">
                <a:solidFill>
                  <a:srgbClr val="FF0000"/>
                </a:solidFill>
              </a:rPr>
              <a:t>best effort delivery</a:t>
            </a:r>
            <a:r>
              <a:rPr lang="en-US" dirty="0" smtClean="0"/>
              <a:t>. (packets can be delayed, corrupted, lost or out of order)</a:t>
            </a:r>
          </a:p>
          <a:p>
            <a:r>
              <a:rPr lang="en-US" dirty="0" smtClean="0"/>
              <a:t>Examples 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IP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1"/>
                </a:solidFill>
              </a:rPr>
              <a:t>Internet Protocol </a:t>
            </a:r>
            <a:r>
              <a:rPr lang="en-US" sz="2000" dirty="0" smtClean="0"/>
              <a:t>(Provide packet delivery)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ARP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1"/>
                </a:solidFill>
              </a:rPr>
              <a:t>Address Resolution Protocol </a:t>
            </a:r>
            <a:r>
              <a:rPr lang="en-US" sz="2000" dirty="0" smtClean="0"/>
              <a:t>(Defined the procedure of network address / mac address translation)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ICMP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1"/>
                </a:solidFill>
              </a:rPr>
              <a:t>Internet Control Message Protocol </a:t>
            </a:r>
            <a:r>
              <a:rPr lang="en-US" sz="2000" dirty="0" smtClean="0"/>
              <a:t>(Defined the procedure of error message transfer)</a:t>
            </a:r>
            <a:endParaRPr lang="en-US" dirty="0" smtClean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Layer……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Also known as </a:t>
            </a:r>
            <a:r>
              <a:rPr lang="en-US" dirty="0" smtClean="0">
                <a:solidFill>
                  <a:srgbClr val="FF0000"/>
                </a:solidFill>
              </a:rPr>
              <a:t>Network Interface Layer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The Network Access Layer is the layer in the TCP/IP model at which data is transmitted and received across the physical network.</a:t>
            </a:r>
          </a:p>
          <a:p>
            <a:pPr lvl="1"/>
            <a:r>
              <a:rPr lang="en-US" dirty="0" smtClean="0"/>
              <a:t>Mostly in hardware</a:t>
            </a:r>
          </a:p>
          <a:p>
            <a:pPr lvl="1"/>
            <a:r>
              <a:rPr lang="en-US" dirty="0" smtClean="0"/>
              <a:t>A well known example is </a:t>
            </a:r>
            <a:r>
              <a:rPr lang="en-US" dirty="0" smtClean="0">
                <a:solidFill>
                  <a:srgbClr val="FF0000"/>
                </a:solidFill>
              </a:rPr>
              <a:t>Ethernet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Examples : 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Token Ring</a:t>
            </a:r>
          </a:p>
          <a:p>
            <a:pPr lvl="1"/>
            <a:r>
              <a:rPr lang="en-US" dirty="0" smtClean="0"/>
              <a:t>Frame Relay</a:t>
            </a:r>
          </a:p>
          <a:p>
            <a:pPr lvl="1"/>
            <a:r>
              <a:rPr lang="en-US" dirty="0" smtClean="0"/>
              <a:t>ATM </a:t>
            </a:r>
            <a:r>
              <a:rPr lang="en-US" sz="1200" dirty="0" smtClean="0"/>
              <a:t>(Asynchronous </a:t>
            </a:r>
            <a:r>
              <a:rPr lang="en-US" sz="1200" dirty="0"/>
              <a:t>T</a:t>
            </a:r>
            <a:r>
              <a:rPr lang="en-US" sz="1200" dirty="0" smtClean="0"/>
              <a:t>ransfer Mode)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Access Layer….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6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3147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an IP address…?</a:t>
            </a:r>
          </a:p>
          <a:p>
            <a:pPr lvl="1"/>
            <a:r>
              <a:rPr lang="en-US" altLang="en-US" dirty="0"/>
              <a:t>An IP address is a unique global address for a network interface</a:t>
            </a:r>
          </a:p>
          <a:p>
            <a:pPr lvl="1"/>
            <a:endParaRPr lang="en-US" dirty="0"/>
          </a:p>
          <a:p>
            <a:pPr>
              <a:buFontTx/>
              <a:buNone/>
              <a:tabLst>
                <a:tab pos="1828800" algn="l"/>
                <a:tab pos="3543300" algn="l"/>
                <a:tab pos="5661025" algn="l"/>
              </a:tabLst>
            </a:pPr>
            <a:r>
              <a:rPr lang="en-US" dirty="0" smtClean="0"/>
              <a:t>	</a:t>
            </a:r>
            <a:r>
              <a:rPr lang="en-US" altLang="en-US" dirty="0" smtClean="0"/>
              <a:t>- </a:t>
            </a:r>
            <a:r>
              <a:rPr lang="en-US" altLang="en-US" dirty="0"/>
              <a:t>is a </a:t>
            </a:r>
            <a:r>
              <a:rPr lang="en-US" altLang="en-US" b="1" dirty="0">
                <a:solidFill>
                  <a:srgbClr val="FF0000"/>
                </a:solidFill>
              </a:rPr>
              <a:t>32 bit long</a:t>
            </a:r>
            <a:r>
              <a:rPr lang="en-US" altLang="en-US" dirty="0"/>
              <a:t> identifier</a:t>
            </a:r>
          </a:p>
          <a:p>
            <a:pPr>
              <a:buFontTx/>
              <a:buNone/>
              <a:tabLst>
                <a:tab pos="1828800" algn="l"/>
                <a:tab pos="3543300" algn="l"/>
                <a:tab pos="5661025" algn="l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- </a:t>
            </a:r>
            <a:r>
              <a:rPr lang="en-US" altLang="en-US" dirty="0"/>
              <a:t>encodes a network number (</a:t>
            </a:r>
            <a:r>
              <a:rPr lang="en-US" altLang="en-US" b="1" dirty="0">
                <a:solidFill>
                  <a:srgbClr val="00B050"/>
                </a:solidFill>
              </a:rPr>
              <a:t>network prefix</a:t>
            </a:r>
            <a:r>
              <a:rPr lang="en-US" altLang="en-US" dirty="0"/>
              <a:t>) </a:t>
            </a:r>
            <a:r>
              <a:rPr lang="en-US" altLang="en-US" dirty="0" smtClean="0"/>
              <a:t>     and </a:t>
            </a: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B050"/>
                </a:solidFill>
              </a:rPr>
              <a:t>host number</a:t>
            </a:r>
            <a:r>
              <a:rPr lang="en-US" altLang="en-US" dirty="0">
                <a:solidFill>
                  <a:srgbClr val="00B050"/>
                </a:solidFill>
              </a:rPr>
              <a:t>      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124200" y="4343400"/>
            <a:ext cx="18288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>
                <a:solidFill>
                  <a:srgbClr val="0000FF"/>
                </a:solidFill>
                <a:latin typeface="Courier New" pitchFamily="49" charset="0"/>
              </a:rPr>
              <a:t>10001111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95400" y="4343400"/>
            <a:ext cx="18288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>
                <a:latin typeface="Courier New" pitchFamily="49" charset="0"/>
              </a:rPr>
              <a:t>10000000</a:t>
            </a:r>
            <a:endParaRPr lang="en-US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953000" y="4343400"/>
            <a:ext cx="18288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Courier New" pitchFamily="49" charset="0"/>
              </a:rPr>
              <a:t>10001001</a:t>
            </a:r>
            <a:endParaRPr lang="en-US" altLang="en-US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81800" y="4343400"/>
            <a:ext cx="18288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0000FF"/>
                </a:solidFill>
                <a:latin typeface="Courier New" pitchFamily="49" charset="0"/>
              </a:rPr>
              <a:t>10010000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524000" y="4724400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pitchFamily="34" charset="0"/>
              </a:rPr>
              <a:t>1</a:t>
            </a:r>
            <a:r>
              <a:rPr lang="en-US" altLang="en-US" baseline="30000" dirty="0">
                <a:latin typeface="Arial" pitchFamily="34" charset="0"/>
              </a:rPr>
              <a:t>st</a:t>
            </a:r>
            <a:r>
              <a:rPr lang="en-US" altLang="en-US" dirty="0">
                <a:latin typeface="Arial" pitchFamily="34" charset="0"/>
              </a:rPr>
              <a:t> Byte</a:t>
            </a:r>
          </a:p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</a:rPr>
              <a:t> = 128</a:t>
            </a:r>
            <a:endParaRPr lang="en-US" alt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352800" y="4724400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pitchFamily="34" charset="0"/>
              </a:rPr>
              <a:t>2</a:t>
            </a:r>
            <a:r>
              <a:rPr lang="en-US" altLang="en-US" baseline="30000" dirty="0">
                <a:latin typeface="Arial" pitchFamily="34" charset="0"/>
              </a:rPr>
              <a:t>nd</a:t>
            </a:r>
            <a:r>
              <a:rPr lang="en-US" altLang="en-US" dirty="0">
                <a:latin typeface="Arial" pitchFamily="34" charset="0"/>
              </a:rPr>
              <a:t> Byte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</a:rPr>
              <a:t> = 143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181600" y="4724400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pitchFamily="34" charset="0"/>
              </a:rPr>
              <a:t>3</a:t>
            </a:r>
            <a:r>
              <a:rPr lang="en-US" altLang="en-US" baseline="30000" dirty="0">
                <a:latin typeface="Arial" pitchFamily="34" charset="0"/>
              </a:rPr>
              <a:t>rd</a:t>
            </a:r>
            <a:r>
              <a:rPr lang="en-US" altLang="en-US" dirty="0">
                <a:latin typeface="Arial" pitchFamily="34" charset="0"/>
              </a:rPr>
              <a:t> Byte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</a:rPr>
              <a:t> = 137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86600" y="4724400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pitchFamily="34" charset="0"/>
              </a:rPr>
              <a:t>4</a:t>
            </a:r>
            <a:r>
              <a:rPr lang="en-US" altLang="en-US" baseline="30000" dirty="0">
                <a:latin typeface="Arial" pitchFamily="34" charset="0"/>
              </a:rPr>
              <a:t>th</a:t>
            </a:r>
            <a:r>
              <a:rPr lang="en-US" altLang="en-US" dirty="0">
                <a:latin typeface="Arial" pitchFamily="34" charset="0"/>
              </a:rPr>
              <a:t> Byte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</a:rPr>
              <a:t> = 144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124200" y="6400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Arial" pitchFamily="34" charset="0"/>
              </a:rPr>
              <a:t>128.143.137.144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438400" y="5715000"/>
            <a:ext cx="1295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114800" y="57150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5105400" y="5715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5791200" y="57150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7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Ranges of Internet Addresses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03216"/>
            <a:ext cx="6553200" cy="479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70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IP stands for Internet Protocol</a:t>
            </a:r>
          </a:p>
          <a:p>
            <a:endParaRPr lang="en-US" dirty="0" smtClean="0"/>
          </a:p>
          <a:p>
            <a:r>
              <a:rPr lang="en-US" dirty="0" smtClean="0"/>
              <a:t>IP </a:t>
            </a:r>
            <a:r>
              <a:rPr lang="en-US" dirty="0"/>
              <a:t>specifies the format of packets, also called datagrams, and the addressing scheme. Most networks combine IP with a higher-level protocol called Transmission Control Protocol (TCP), which establishes a virtual connection between a </a:t>
            </a:r>
            <a:r>
              <a:rPr lang="en-US" dirty="0">
                <a:solidFill>
                  <a:srgbClr val="FF0000"/>
                </a:solidFill>
              </a:rPr>
              <a:t>destination </a:t>
            </a:r>
            <a:r>
              <a:rPr lang="en-US" dirty="0"/>
              <a:t>and a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IP……?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dirty="0"/>
              <a:t>Class A addresses are assigned to networks with a </a:t>
            </a:r>
            <a:r>
              <a:rPr lang="en-US" dirty="0">
                <a:solidFill>
                  <a:srgbClr val="FF0000"/>
                </a:solidFill>
              </a:rPr>
              <a:t>very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large number of </a:t>
            </a:r>
            <a:r>
              <a:rPr lang="en-US" dirty="0" smtClean="0">
                <a:solidFill>
                  <a:srgbClr val="FF0000"/>
                </a:solidFill>
              </a:rPr>
              <a:t>hosts</a:t>
            </a:r>
          </a:p>
          <a:p>
            <a:r>
              <a:rPr lang="en-US" dirty="0"/>
              <a:t>The high-order bit in a class A address is always set to zero. </a:t>
            </a:r>
            <a:endParaRPr lang="en-US" dirty="0" smtClean="0"/>
          </a:p>
          <a:p>
            <a:r>
              <a:rPr lang="en-US" dirty="0"/>
              <a:t>The next seven bits (completing the first octet) complete the network ID</a:t>
            </a:r>
            <a:r>
              <a:rPr lang="en-US" dirty="0" smtClean="0"/>
              <a:t>.</a:t>
            </a:r>
          </a:p>
          <a:p>
            <a:r>
              <a:rPr lang="en-US" dirty="0"/>
              <a:t>The remaining 24 bits </a:t>
            </a:r>
            <a:r>
              <a:rPr lang="en-US" dirty="0" smtClean="0"/>
              <a:t>represent </a:t>
            </a:r>
            <a:r>
              <a:rPr lang="en-US" dirty="0"/>
              <a:t>the host ID.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0600"/>
            <a:ext cx="6807459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6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B addresses are assigned to medium-sized to large-sized networks</a:t>
            </a:r>
            <a:r>
              <a:rPr lang="en-US" dirty="0" smtClean="0"/>
              <a:t>.</a:t>
            </a:r>
          </a:p>
          <a:p>
            <a:r>
              <a:rPr lang="en-US" dirty="0"/>
              <a:t>The two high-order bits in a class B address are always set to binary 1 0.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next 14 bits </a:t>
            </a:r>
            <a:r>
              <a:rPr lang="en-US" dirty="0" smtClean="0"/>
              <a:t>complete </a:t>
            </a:r>
            <a:r>
              <a:rPr lang="en-US" dirty="0"/>
              <a:t>the network ID</a:t>
            </a:r>
            <a:r>
              <a:rPr lang="en-US" dirty="0" smtClean="0"/>
              <a:t>.</a:t>
            </a:r>
          </a:p>
          <a:p>
            <a:r>
              <a:rPr lang="en-US" dirty="0"/>
              <a:t>The remaining 16 bits </a:t>
            </a:r>
            <a:r>
              <a:rPr lang="en-US" dirty="0" smtClean="0"/>
              <a:t>represent </a:t>
            </a:r>
            <a:r>
              <a:rPr lang="en-US" dirty="0"/>
              <a:t>the host ID.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72000"/>
            <a:ext cx="5715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7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 addresses are used for small networks</a:t>
            </a:r>
            <a:r>
              <a:rPr lang="en-US" dirty="0" smtClean="0"/>
              <a:t>.</a:t>
            </a:r>
          </a:p>
          <a:p>
            <a:r>
              <a:rPr lang="en-US" dirty="0"/>
              <a:t>The three high-order bits in a class C address are always set to binary 1 1 0. </a:t>
            </a:r>
            <a:endParaRPr lang="en-US" dirty="0" smtClean="0"/>
          </a:p>
          <a:p>
            <a:r>
              <a:rPr lang="en-US" dirty="0"/>
              <a:t>The next 21 bits </a:t>
            </a:r>
            <a:r>
              <a:rPr lang="en-US" dirty="0" smtClean="0"/>
              <a:t>complete </a:t>
            </a:r>
            <a:r>
              <a:rPr lang="en-US" dirty="0"/>
              <a:t>the network ID.</a:t>
            </a:r>
            <a:endParaRPr lang="en-US" dirty="0" smtClean="0"/>
          </a:p>
          <a:p>
            <a:r>
              <a:rPr lang="en-US" dirty="0"/>
              <a:t>The remaining 8 bits </a:t>
            </a:r>
            <a:r>
              <a:rPr lang="en-US" dirty="0" smtClean="0"/>
              <a:t>represent </a:t>
            </a:r>
            <a:r>
              <a:rPr lang="en-US" dirty="0"/>
              <a:t>the host ID.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09" y="4495800"/>
            <a:ext cx="611068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8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 addresses are reserved for IP multicast addresses.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four high-order bits in a class D address are always set to binary 1 1 1 0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remaining bits are for the address that interested hosts recognize. 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/>
              <a:t>Class E is an experimental address that is reserved for future </a:t>
            </a:r>
            <a:r>
              <a:rPr lang="en-US" dirty="0" smtClean="0"/>
              <a:t>use</a:t>
            </a:r>
          </a:p>
          <a:p>
            <a:pPr lvl="2"/>
            <a:r>
              <a:rPr lang="en-US" dirty="0"/>
              <a:t>The high-order bits in a class E address are set to 1111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 &amp;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network ID cannot begin with the number 127. The number 127 in a class A address is reserved for internal loopback functions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All bits within the network ID cannot be set to 1. All 1's in the network ID are reserved for use as an IP broadcast address.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Ranges of Network </a:t>
            </a:r>
            <a:r>
              <a:rPr lang="en-US" dirty="0" smtClean="0"/>
              <a:t>IDs…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396641"/>
              </p:ext>
            </p:extLst>
          </p:nvPr>
        </p:nvGraphicFramePr>
        <p:xfrm>
          <a:off x="609600" y="1436514"/>
          <a:ext cx="8229600" cy="1763886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87310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2A2A2A"/>
                          </a:solidFill>
                          <a:effectLst/>
                        </a:rPr>
                        <a:t>Address Class</a:t>
                      </a:r>
                    </a:p>
                  </a:txBody>
                  <a:tcPr marL="64294" marR="64294" marT="80367" marB="8036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2A2A2A"/>
                          </a:solidFill>
                          <a:effectLst/>
                        </a:rPr>
                        <a:t>First Network ID</a:t>
                      </a:r>
                    </a:p>
                  </a:txBody>
                  <a:tcPr marL="64294" marR="64294" marT="80367" marB="8036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2A2A2A"/>
                          </a:solidFill>
                          <a:effectLst/>
                        </a:rPr>
                        <a:t>Last Network ID</a:t>
                      </a:r>
                    </a:p>
                  </a:txBody>
                  <a:tcPr marL="64294" marR="64294" marT="80367" marB="8036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92192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Class A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2A2A2A"/>
                          </a:solidFill>
                          <a:effectLst/>
                        </a:rPr>
                        <a:t>1.0.0.0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126.0.0.0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192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Class B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128.0.0.0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191.255.0.0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192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2A2A2A"/>
                          </a:solidFill>
                          <a:effectLst/>
                        </a:rPr>
                        <a:t>Class C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2A2A2A"/>
                          </a:solidFill>
                          <a:effectLst/>
                        </a:rPr>
                        <a:t>192.0.0.0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2A2A2A"/>
                          </a:solidFill>
                          <a:effectLst/>
                        </a:rPr>
                        <a:t>223.255.255.0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Subnetting enables the network administrator to further divide the host part of the address into two or more subnets.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a part of the host address is reserved to identify the particular subnet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is easier to see if we show the IP address in binary format.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Subnetting….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31" y="4419600"/>
            <a:ext cx="343509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313805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6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Subnet masks are frequently expressed in dotted decimal notation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Subnet </a:t>
            </a:r>
            <a:r>
              <a:rPr lang="en-US" sz="2200" dirty="0"/>
              <a:t>mask is not an IP address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Each host on a TCP/IP network requires a subnet mask even on a single segment network.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Mask….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05803"/>
              </p:ext>
            </p:extLst>
          </p:nvPr>
        </p:nvGraphicFramePr>
        <p:xfrm>
          <a:off x="838200" y="3505200"/>
          <a:ext cx="7813964" cy="2286000"/>
        </p:xfrm>
        <a:graphic>
          <a:graphicData uri="http://schemas.openxmlformats.org/drawingml/2006/table">
            <a:tbl>
              <a:tblPr/>
              <a:tblGrid>
                <a:gridCol w="1600200"/>
                <a:gridCol w="4343400"/>
                <a:gridCol w="1870364"/>
              </a:tblGrid>
              <a:tr h="415053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2A2A2A"/>
                          </a:solidFill>
                          <a:effectLst/>
                        </a:rPr>
                        <a:t>Address Class</a:t>
                      </a:r>
                    </a:p>
                  </a:txBody>
                  <a:tcPr marL="64294" marR="64294" marT="80367" marB="8036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2A2A2A"/>
                          </a:solidFill>
                          <a:effectLst/>
                        </a:rPr>
                        <a:t>Bits for Subnet Mask</a:t>
                      </a:r>
                    </a:p>
                  </a:txBody>
                  <a:tcPr marL="64294" marR="64294" marT="80367" marB="8036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Subnet Mask</a:t>
                      </a:r>
                    </a:p>
                  </a:txBody>
                  <a:tcPr marL="64294" marR="64294" marT="80367" marB="80367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623649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2A2A2A"/>
                          </a:solidFill>
                          <a:effectLst/>
                        </a:rPr>
                        <a:t>Class A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11111111 00000000 00000000 00000000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255.0.0.0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64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Class B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11111111 11111111 00000000 00000000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255.255.0.0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64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Class C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2A2A2A"/>
                          </a:solidFill>
                          <a:effectLst/>
                        </a:rPr>
                        <a:t>11111111 11111111 11111111 00000000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2A2A2A"/>
                          </a:solidFill>
                          <a:effectLst/>
                        </a:rPr>
                        <a:t>255.255.255.0</a:t>
                      </a:r>
                    </a:p>
                  </a:txBody>
                  <a:tcPr marL="64294" marR="64294" marT="80367" marB="803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3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/>
          <a:lstStyle/>
          <a:p>
            <a:r>
              <a:rPr lang="en-US" dirty="0" smtClean="0"/>
              <a:t>IPV(1-3) : were not formally assigned.</a:t>
            </a:r>
          </a:p>
          <a:p>
            <a:endParaRPr lang="en-US" dirty="0" smtClean="0"/>
          </a:p>
          <a:p>
            <a:r>
              <a:rPr lang="en-US" dirty="0" smtClean="0"/>
              <a:t>IPV4 : TCP/IP , 32bit IP address currently used.</a:t>
            </a:r>
          </a:p>
          <a:p>
            <a:endParaRPr lang="en-US" dirty="0" smtClean="0"/>
          </a:p>
          <a:p>
            <a:r>
              <a:rPr lang="en-US" dirty="0" smtClean="0"/>
              <a:t>IPV5 : Internet Stream Protocol (SP) </a:t>
            </a:r>
          </a:p>
          <a:p>
            <a:pPr lvl="4"/>
            <a:r>
              <a:rPr lang="en-US" dirty="0" smtClean="0"/>
              <a:t>Experimental Protocol</a:t>
            </a:r>
          </a:p>
          <a:p>
            <a:pPr lvl="4"/>
            <a:r>
              <a:rPr lang="en-US" dirty="0" smtClean="0"/>
              <a:t>Never Introduced for public use.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IPV6 : Designed to replace IPV4 , 128bit IP address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Journey to IP Versions…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2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Connectionless protocol and best effort based.</a:t>
            </a:r>
          </a:p>
          <a:p>
            <a:endParaRPr lang="en-US" dirty="0" smtClean="0"/>
          </a:p>
          <a:p>
            <a:r>
              <a:rPr lang="en-US" dirty="0" smtClean="0"/>
              <a:t>Simplicity</a:t>
            </a:r>
          </a:p>
          <a:p>
            <a:pPr lvl="2"/>
            <a:r>
              <a:rPr lang="en-US" dirty="0" smtClean="0"/>
              <a:t>It is simpler and easy to remember</a:t>
            </a:r>
          </a:p>
          <a:p>
            <a:pPr lvl="2"/>
            <a:r>
              <a:rPr lang="en-US" dirty="0" smtClean="0"/>
              <a:t>Require less memory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Familiarity</a:t>
            </a:r>
          </a:p>
          <a:p>
            <a:pPr lvl="2"/>
            <a:r>
              <a:rPr lang="en-US" dirty="0" smtClean="0"/>
              <a:t>Millions of devices are already knowing it</a:t>
            </a:r>
          </a:p>
          <a:p>
            <a:pPr lvl="2"/>
            <a:r>
              <a:rPr lang="en-US" dirty="0" smtClean="0"/>
              <a:t>Existing infrastructure already support it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IPV4…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2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support</a:t>
            </a:r>
          </a:p>
          <a:p>
            <a:endParaRPr lang="en-US" dirty="0" smtClean="0"/>
          </a:p>
          <a:p>
            <a:r>
              <a:rPr lang="en-US" dirty="0" smtClean="0"/>
              <a:t>Shorter &amp; Sweeter (header)</a:t>
            </a:r>
          </a:p>
          <a:p>
            <a:endParaRPr lang="en-US" dirty="0" smtClean="0"/>
          </a:p>
          <a:p>
            <a:r>
              <a:rPr lang="en-US" dirty="0" smtClean="0"/>
              <a:t>Support of all Operating Systems</a:t>
            </a:r>
          </a:p>
          <a:p>
            <a:endParaRPr lang="en-US" dirty="0" smtClean="0"/>
          </a:p>
          <a:p>
            <a:r>
              <a:rPr lang="en-US" dirty="0" smtClean="0"/>
              <a:t>All commonly used protocols are supported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IPV4….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0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IP </a:t>
            </a:r>
            <a:r>
              <a:rPr lang="en-US" dirty="0"/>
              <a:t>by itself is something like the postal system.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you to address a package and drop it in the system, but there's no direct link between you and the recipient. </a:t>
            </a:r>
            <a:endParaRPr lang="en-US" dirty="0" smtClean="0"/>
          </a:p>
          <a:p>
            <a:r>
              <a:rPr lang="en-US" dirty="0" smtClean="0"/>
              <a:t>TCP/IP</a:t>
            </a:r>
            <a:r>
              <a:rPr lang="en-US" dirty="0"/>
              <a:t>, on the other hand, establishes a connection between two hosts so that they can send messages back and forth for a period of time.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IP……?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6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IPV4 specification didn’t identify any security mechanism.</a:t>
            </a:r>
          </a:p>
          <a:p>
            <a:r>
              <a:rPr lang="en-US" dirty="0" smtClean="0"/>
              <a:t>Millions of class A addresses are wasted.</a:t>
            </a:r>
          </a:p>
          <a:p>
            <a:r>
              <a:rPr lang="en-US" dirty="0" smtClean="0"/>
              <a:t>Many class B addresses also wasted.</a:t>
            </a:r>
          </a:p>
          <a:p>
            <a:r>
              <a:rPr lang="en-US" dirty="0" smtClean="0"/>
              <a:t>Not so many organizations are so small to have a class C block.</a:t>
            </a:r>
          </a:p>
          <a:p>
            <a:r>
              <a:rPr lang="en-US" dirty="0" smtClean="0"/>
              <a:t>Class E addresses were reserved for future purposes.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 of IPV4….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64" y="4648200"/>
            <a:ext cx="2057399" cy="20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34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conventions explaining how something must be done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describe how devices can communicate</a:t>
            </a:r>
          </a:p>
          <a:p>
            <a:pPr lvl="0"/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also defines the format of Data i.e. : being exchanged.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9728" indent="0">
              <a:buNone/>
            </a:pPr>
            <a:endParaRPr lang="en-US" dirty="0" smtClean="0"/>
          </a:p>
          <a:p>
            <a:pPr marL="109728" lvl="0" indent="0"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both utilize the same protocol then you know how to format data so I will understand it and I know how to format data so you will understand it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Protocol…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#datagram has two components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Header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Payload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Datagrams….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200400"/>
            <a:ext cx="7467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90600" y="32004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05200" y="3200400"/>
            <a:ext cx="4648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5850" y="3276600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Header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3364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32766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Data  (Payload)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4953000"/>
            <a:ext cx="6324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71731" y="5026967"/>
            <a:ext cx="197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Packet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38200" y="3810000"/>
            <a:ext cx="6096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14600" y="3810000"/>
            <a:ext cx="4953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09900" y="3810000"/>
            <a:ext cx="4953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772400" y="3810000"/>
            <a:ext cx="533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service of IP is minimal.</a:t>
            </a:r>
          </a:p>
          <a:p>
            <a:endParaRPr lang="en-US" dirty="0" smtClean="0"/>
          </a:p>
          <a:p>
            <a:r>
              <a:rPr lang="en-US" dirty="0" smtClean="0"/>
              <a:t>IP provides an </a:t>
            </a:r>
            <a:r>
              <a:rPr lang="en-US" dirty="0" smtClean="0">
                <a:solidFill>
                  <a:srgbClr val="FF0000"/>
                </a:solidFill>
              </a:rPr>
              <a:t>unreliable connectionless </a:t>
            </a:r>
            <a:r>
              <a:rPr lang="en-US" dirty="0" smtClean="0"/>
              <a:t>best effort service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Unreliable</a:t>
            </a:r>
            <a:r>
              <a:rPr lang="en-US" dirty="0" smtClean="0"/>
              <a:t> : IP doesn’t make an attempt to recover lost packets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Connectionless </a:t>
            </a:r>
            <a:r>
              <a:rPr lang="en-US" dirty="0" smtClean="0"/>
              <a:t>: Each packet is handled independently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Best Effort </a:t>
            </a:r>
            <a:r>
              <a:rPr lang="en-US" dirty="0" smtClean="0"/>
              <a:t>: IP doesn’t make guarantees on the service </a:t>
            </a:r>
            <a:r>
              <a:rPr lang="en-US" sz="2000" dirty="0" smtClean="0"/>
              <a:t>( No through output , No delay guarantee…)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9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supports the following services</a:t>
            </a:r>
          </a:p>
          <a:p>
            <a:pPr lvl="2"/>
            <a:r>
              <a:rPr lang="en-US" dirty="0" smtClean="0"/>
              <a:t>One-to-one 		</a:t>
            </a:r>
            <a:r>
              <a:rPr lang="en-US" dirty="0" smtClean="0">
                <a:solidFill>
                  <a:srgbClr val="FF0000"/>
                </a:solidFill>
              </a:rPr>
              <a:t>(unicast)</a:t>
            </a:r>
          </a:p>
          <a:p>
            <a:pPr lvl="2"/>
            <a:r>
              <a:rPr lang="en-US" dirty="0" smtClean="0"/>
              <a:t>One-to-all 		</a:t>
            </a:r>
            <a:r>
              <a:rPr lang="en-US" dirty="0" smtClean="0">
                <a:solidFill>
                  <a:srgbClr val="FF0000"/>
                </a:solidFill>
              </a:rPr>
              <a:t>(broadcast)</a:t>
            </a:r>
          </a:p>
          <a:p>
            <a:pPr lvl="2"/>
            <a:r>
              <a:rPr lang="en-US" dirty="0" smtClean="0"/>
              <a:t>One-to-several 	</a:t>
            </a:r>
            <a:r>
              <a:rPr lang="en-US" dirty="0" smtClean="0">
                <a:solidFill>
                  <a:srgbClr val="FF0000"/>
                </a:solidFill>
              </a:rPr>
              <a:t>(multicast)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marL="630936" lvl="2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Service (Cont.…)</a:t>
            </a:r>
            <a:endParaRPr lang="en-US" dirty="0"/>
          </a:p>
        </p:txBody>
      </p:sp>
      <p:sp>
        <p:nvSpPr>
          <p:cNvPr id="4" name="Oval 133"/>
          <p:cNvSpPr>
            <a:spLocks noChangeArrowheads="1"/>
          </p:cNvSpPr>
          <p:nvPr/>
        </p:nvSpPr>
        <p:spPr bwMode="auto">
          <a:xfrm>
            <a:off x="685800" y="4251325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134"/>
          <p:cNvSpPr>
            <a:spLocks noChangeArrowheads="1"/>
          </p:cNvSpPr>
          <p:nvPr/>
        </p:nvSpPr>
        <p:spPr bwMode="auto">
          <a:xfrm>
            <a:off x="1981200" y="3489325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35"/>
          <p:cNvSpPr>
            <a:spLocks noChangeArrowheads="1"/>
          </p:cNvSpPr>
          <p:nvPr/>
        </p:nvSpPr>
        <p:spPr bwMode="auto">
          <a:xfrm>
            <a:off x="19812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36"/>
          <p:cNvSpPr>
            <a:spLocks noChangeArrowheads="1"/>
          </p:cNvSpPr>
          <p:nvPr/>
        </p:nvSpPr>
        <p:spPr bwMode="auto">
          <a:xfrm>
            <a:off x="1981200" y="4251325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37"/>
          <p:cNvSpPr>
            <a:spLocks noChangeArrowheads="1"/>
          </p:cNvSpPr>
          <p:nvPr/>
        </p:nvSpPr>
        <p:spPr bwMode="auto">
          <a:xfrm>
            <a:off x="1981200" y="4632325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38"/>
          <p:cNvSpPr>
            <a:spLocks noChangeArrowheads="1"/>
          </p:cNvSpPr>
          <p:nvPr/>
        </p:nvSpPr>
        <p:spPr bwMode="auto">
          <a:xfrm>
            <a:off x="1981200" y="5013325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39"/>
          <p:cNvSpPr>
            <a:spLocks noChangeShapeType="1"/>
          </p:cNvSpPr>
          <p:nvPr/>
        </p:nvSpPr>
        <p:spPr bwMode="auto">
          <a:xfrm flipV="1">
            <a:off x="990600" y="4098925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42"/>
          <p:cNvSpPr>
            <a:spLocks noChangeArrowheads="1"/>
          </p:cNvSpPr>
          <p:nvPr/>
        </p:nvSpPr>
        <p:spPr bwMode="auto">
          <a:xfrm>
            <a:off x="3657600" y="4251325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43"/>
          <p:cNvSpPr>
            <a:spLocks noChangeArrowheads="1"/>
          </p:cNvSpPr>
          <p:nvPr/>
        </p:nvSpPr>
        <p:spPr bwMode="auto">
          <a:xfrm>
            <a:off x="4953000" y="3489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44"/>
          <p:cNvSpPr>
            <a:spLocks noChangeArrowheads="1"/>
          </p:cNvSpPr>
          <p:nvPr/>
        </p:nvSpPr>
        <p:spPr bwMode="auto">
          <a:xfrm>
            <a:off x="49530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45"/>
          <p:cNvSpPr>
            <a:spLocks noChangeArrowheads="1"/>
          </p:cNvSpPr>
          <p:nvPr/>
        </p:nvSpPr>
        <p:spPr bwMode="auto">
          <a:xfrm>
            <a:off x="4953000" y="4251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6"/>
          <p:cNvSpPr>
            <a:spLocks noChangeArrowheads="1"/>
          </p:cNvSpPr>
          <p:nvPr/>
        </p:nvSpPr>
        <p:spPr bwMode="auto">
          <a:xfrm>
            <a:off x="4953000" y="4632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47"/>
          <p:cNvSpPr>
            <a:spLocks noChangeArrowheads="1"/>
          </p:cNvSpPr>
          <p:nvPr/>
        </p:nvSpPr>
        <p:spPr bwMode="auto">
          <a:xfrm>
            <a:off x="4953000" y="5013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8"/>
          <p:cNvSpPr>
            <a:spLocks noChangeShapeType="1"/>
          </p:cNvSpPr>
          <p:nvPr/>
        </p:nvSpPr>
        <p:spPr bwMode="auto">
          <a:xfrm flipV="1">
            <a:off x="3962400" y="4098925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50"/>
          <p:cNvSpPr>
            <a:spLocks noChangeArrowheads="1"/>
          </p:cNvSpPr>
          <p:nvPr/>
        </p:nvSpPr>
        <p:spPr bwMode="auto">
          <a:xfrm>
            <a:off x="6858000" y="4251325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1"/>
          <p:cNvSpPr>
            <a:spLocks noChangeArrowheads="1"/>
          </p:cNvSpPr>
          <p:nvPr/>
        </p:nvSpPr>
        <p:spPr bwMode="auto">
          <a:xfrm>
            <a:off x="8153400" y="3489325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52"/>
          <p:cNvSpPr>
            <a:spLocks noChangeArrowheads="1"/>
          </p:cNvSpPr>
          <p:nvPr/>
        </p:nvSpPr>
        <p:spPr bwMode="auto">
          <a:xfrm>
            <a:off x="81534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53"/>
          <p:cNvSpPr>
            <a:spLocks noChangeArrowheads="1"/>
          </p:cNvSpPr>
          <p:nvPr/>
        </p:nvSpPr>
        <p:spPr bwMode="auto">
          <a:xfrm>
            <a:off x="8153400" y="4251325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54"/>
          <p:cNvSpPr>
            <a:spLocks noChangeArrowheads="1"/>
          </p:cNvSpPr>
          <p:nvPr/>
        </p:nvSpPr>
        <p:spPr bwMode="auto">
          <a:xfrm>
            <a:off x="8153400" y="4632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55"/>
          <p:cNvSpPr>
            <a:spLocks noChangeArrowheads="1"/>
          </p:cNvSpPr>
          <p:nvPr/>
        </p:nvSpPr>
        <p:spPr bwMode="auto">
          <a:xfrm>
            <a:off x="8153400" y="5013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56"/>
          <p:cNvSpPr>
            <a:spLocks noChangeShapeType="1"/>
          </p:cNvSpPr>
          <p:nvPr/>
        </p:nvSpPr>
        <p:spPr bwMode="auto">
          <a:xfrm flipV="1">
            <a:off x="7162800" y="4098925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57"/>
          <p:cNvSpPr txBox="1">
            <a:spLocks noChangeArrowheads="1"/>
          </p:cNvSpPr>
          <p:nvPr/>
        </p:nvSpPr>
        <p:spPr bwMode="auto">
          <a:xfrm>
            <a:off x="685800" y="4708525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0000FF"/>
                </a:solidFill>
                <a:latin typeface="Arial" pitchFamily="34" charset="0"/>
              </a:rPr>
              <a:t>unicast</a:t>
            </a:r>
            <a:endParaRPr lang="en-US" altLang="en-US"/>
          </a:p>
        </p:txBody>
      </p:sp>
      <p:sp>
        <p:nvSpPr>
          <p:cNvPr id="26" name="Line 158"/>
          <p:cNvSpPr>
            <a:spLocks noChangeShapeType="1"/>
          </p:cNvSpPr>
          <p:nvPr/>
        </p:nvSpPr>
        <p:spPr bwMode="auto">
          <a:xfrm flipV="1">
            <a:off x="3986213" y="3794125"/>
            <a:ext cx="890587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60"/>
          <p:cNvSpPr>
            <a:spLocks noChangeShapeType="1"/>
          </p:cNvSpPr>
          <p:nvPr/>
        </p:nvSpPr>
        <p:spPr bwMode="auto">
          <a:xfrm flipV="1">
            <a:off x="3962400" y="4403725"/>
            <a:ext cx="947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61"/>
          <p:cNvSpPr>
            <a:spLocks noChangeShapeType="1"/>
          </p:cNvSpPr>
          <p:nvPr/>
        </p:nvSpPr>
        <p:spPr bwMode="auto">
          <a:xfrm>
            <a:off x="3962400" y="4403725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62"/>
          <p:cNvSpPr>
            <a:spLocks noChangeShapeType="1"/>
          </p:cNvSpPr>
          <p:nvPr/>
        </p:nvSpPr>
        <p:spPr bwMode="auto">
          <a:xfrm>
            <a:off x="3962400" y="4403725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63"/>
          <p:cNvSpPr>
            <a:spLocks noChangeShapeType="1"/>
          </p:cNvSpPr>
          <p:nvPr/>
        </p:nvSpPr>
        <p:spPr bwMode="auto">
          <a:xfrm>
            <a:off x="7162800" y="4403725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4"/>
          <p:cNvSpPr>
            <a:spLocks noChangeShapeType="1"/>
          </p:cNvSpPr>
          <p:nvPr/>
        </p:nvSpPr>
        <p:spPr bwMode="auto">
          <a:xfrm>
            <a:off x="7162800" y="4403725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165"/>
          <p:cNvSpPr txBox="1">
            <a:spLocks noChangeArrowheads="1"/>
          </p:cNvSpPr>
          <p:nvPr/>
        </p:nvSpPr>
        <p:spPr bwMode="auto">
          <a:xfrm>
            <a:off x="2895600" y="48609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0000FF"/>
                </a:solidFill>
                <a:latin typeface="Arial" pitchFamily="34" charset="0"/>
              </a:rPr>
              <a:t>broadcast</a:t>
            </a:r>
            <a:endParaRPr lang="en-US" altLang="en-US"/>
          </a:p>
        </p:txBody>
      </p:sp>
      <p:sp>
        <p:nvSpPr>
          <p:cNvPr id="33" name="Text Box 166"/>
          <p:cNvSpPr txBox="1">
            <a:spLocks noChangeArrowheads="1"/>
          </p:cNvSpPr>
          <p:nvPr/>
        </p:nvSpPr>
        <p:spPr bwMode="auto">
          <a:xfrm>
            <a:off x="6172200" y="49371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0000FF"/>
                </a:solidFill>
                <a:latin typeface="Arial" pitchFamily="34" charset="0"/>
              </a:rPr>
              <a:t>multicast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9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181600" cy="4525963"/>
          </a:xfrm>
        </p:spPr>
        <p:txBody>
          <a:bodyPr/>
          <a:lstStyle/>
          <a:p>
            <a:pPr lvl="0"/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Interconnection Reference Model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Splits communication system into seven layers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layer performs their task and passes the data to the next layer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OSI Reference Model</a:t>
            </a:r>
            <a:endParaRPr lang="en-US" dirty="0"/>
          </a:p>
        </p:txBody>
      </p:sp>
      <p:grpSp>
        <p:nvGrpSpPr>
          <p:cNvPr id="4" name="Shape 128"/>
          <p:cNvGrpSpPr/>
          <p:nvPr/>
        </p:nvGrpSpPr>
        <p:grpSpPr>
          <a:xfrm>
            <a:off x="6172200" y="1600200"/>
            <a:ext cx="2514599" cy="3888675"/>
            <a:chOff x="0" y="318643"/>
            <a:chExt cx="2514599" cy="3888675"/>
          </a:xfrm>
        </p:grpSpPr>
        <p:sp>
          <p:nvSpPr>
            <p:cNvPr id="5" name="Shape 129"/>
            <p:cNvSpPr/>
            <p:nvPr/>
          </p:nvSpPr>
          <p:spPr>
            <a:xfrm>
              <a:off x="0" y="318643"/>
              <a:ext cx="2514599" cy="5036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EDBFF"/>
                </a:gs>
                <a:gs pos="35000">
                  <a:srgbClr val="D1E5FE"/>
                </a:gs>
                <a:gs pos="100000">
                  <a:srgbClr val="EEF5FF"/>
                </a:gs>
              </a:gsLst>
              <a:lin ang="16200000" scaled="0"/>
            </a:gradFill>
            <a:ln>
              <a:noFill/>
            </a:ln>
          </p:spPr>
          <p:txBody>
            <a:bodyPr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SzPct val="25000"/>
                <a:buNone/>
              </a:pPr>
              <a:r>
                <a:rPr lang="en-US" sz="21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 7: Application</a:t>
              </a:r>
            </a:p>
          </p:txBody>
        </p:sp>
        <p:sp>
          <p:nvSpPr>
            <p:cNvPr id="6" name="Shape 130"/>
            <p:cNvSpPr/>
            <p:nvPr/>
          </p:nvSpPr>
          <p:spPr>
            <a:xfrm>
              <a:off x="0" y="882808"/>
              <a:ext cx="2514599" cy="5036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EDBFF"/>
                </a:gs>
                <a:gs pos="35000">
                  <a:srgbClr val="D1E5FE"/>
                </a:gs>
                <a:gs pos="100000">
                  <a:srgbClr val="EEF5FF"/>
                </a:gs>
              </a:gsLst>
              <a:lin ang="16200000" scaled="0"/>
            </a:gradFill>
            <a:ln>
              <a:noFill/>
            </a:ln>
          </p:spPr>
          <p:txBody>
            <a:bodyPr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SzPct val="25000"/>
                <a:buNone/>
              </a:pPr>
              <a:r>
                <a:rPr lang="en-US" sz="21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 6: Presentation</a:t>
              </a:r>
            </a:p>
          </p:txBody>
        </p:sp>
        <p:sp>
          <p:nvSpPr>
            <p:cNvPr id="7" name="Shape 131"/>
            <p:cNvSpPr/>
            <p:nvPr/>
          </p:nvSpPr>
          <p:spPr>
            <a:xfrm>
              <a:off x="0" y="1446974"/>
              <a:ext cx="2514599" cy="5036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EDBFF"/>
                </a:gs>
                <a:gs pos="35000">
                  <a:srgbClr val="D1E5FE"/>
                </a:gs>
                <a:gs pos="100000">
                  <a:srgbClr val="EEF5FF"/>
                </a:gs>
              </a:gsLst>
              <a:lin ang="16200000" scaled="0"/>
            </a:gradFill>
            <a:ln>
              <a:noFill/>
            </a:ln>
          </p:spPr>
          <p:txBody>
            <a:bodyPr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SzPct val="25000"/>
                <a:buNone/>
              </a:pPr>
              <a:r>
                <a:rPr lang="en-US" sz="21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 5: Session</a:t>
              </a:r>
            </a:p>
          </p:txBody>
        </p:sp>
        <p:sp>
          <p:nvSpPr>
            <p:cNvPr id="8" name="Shape 132"/>
            <p:cNvSpPr/>
            <p:nvPr/>
          </p:nvSpPr>
          <p:spPr>
            <a:xfrm>
              <a:off x="0" y="2011139"/>
              <a:ext cx="2514599" cy="5036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EDBFF"/>
                </a:gs>
                <a:gs pos="35000">
                  <a:srgbClr val="D1E5FE"/>
                </a:gs>
                <a:gs pos="100000">
                  <a:srgbClr val="EEF5FF"/>
                </a:gs>
              </a:gsLst>
              <a:lin ang="16200000" scaled="0"/>
            </a:gradFill>
            <a:ln>
              <a:noFill/>
            </a:ln>
          </p:spPr>
          <p:txBody>
            <a:bodyPr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SzPct val="25000"/>
                <a:buNone/>
              </a:pPr>
              <a:r>
                <a:rPr lang="en-US" sz="21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 4: Transport</a:t>
              </a:r>
            </a:p>
          </p:txBody>
        </p:sp>
        <p:sp>
          <p:nvSpPr>
            <p:cNvPr id="9" name="Shape 133"/>
            <p:cNvSpPr/>
            <p:nvPr/>
          </p:nvSpPr>
          <p:spPr>
            <a:xfrm>
              <a:off x="0" y="2575303"/>
              <a:ext cx="2514599" cy="5036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EDBFF"/>
                </a:gs>
                <a:gs pos="35000">
                  <a:srgbClr val="D1E5FE"/>
                </a:gs>
                <a:gs pos="100000">
                  <a:srgbClr val="EEF5FF"/>
                </a:gs>
              </a:gsLst>
              <a:lin ang="16200000" scaled="0"/>
            </a:gradFill>
            <a:ln>
              <a:noFill/>
            </a:ln>
          </p:spPr>
          <p:txBody>
            <a:bodyPr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SzPct val="25000"/>
                <a:buNone/>
              </a:pPr>
              <a:r>
                <a:rPr lang="en-US" sz="21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 3: Network</a:t>
              </a:r>
            </a:p>
          </p:txBody>
        </p:sp>
        <p:sp>
          <p:nvSpPr>
            <p:cNvPr id="10" name="Shape 134"/>
            <p:cNvSpPr/>
            <p:nvPr/>
          </p:nvSpPr>
          <p:spPr>
            <a:xfrm>
              <a:off x="0" y="3139468"/>
              <a:ext cx="2514599" cy="5036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EDBFF"/>
                </a:gs>
                <a:gs pos="35000">
                  <a:srgbClr val="D1E5FE"/>
                </a:gs>
                <a:gs pos="100000">
                  <a:srgbClr val="EEF5FF"/>
                </a:gs>
              </a:gsLst>
              <a:lin ang="16200000" scaled="0"/>
            </a:gradFill>
            <a:ln>
              <a:noFill/>
            </a:ln>
          </p:spPr>
          <p:txBody>
            <a:bodyPr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SzPct val="25000"/>
                <a:buNone/>
              </a:pPr>
              <a:r>
                <a:rPr lang="en-US" sz="21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 2: Data Link</a:t>
              </a:r>
            </a:p>
          </p:txBody>
        </p:sp>
        <p:sp>
          <p:nvSpPr>
            <p:cNvPr id="11" name="Shape 135"/>
            <p:cNvSpPr/>
            <p:nvPr/>
          </p:nvSpPr>
          <p:spPr>
            <a:xfrm>
              <a:off x="0" y="3703633"/>
              <a:ext cx="2514599" cy="5036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EDBFF"/>
                </a:gs>
                <a:gs pos="35000">
                  <a:srgbClr val="D1E5FE"/>
                </a:gs>
                <a:gs pos="100000">
                  <a:srgbClr val="EEF5FF"/>
                </a:gs>
              </a:gsLst>
              <a:lin ang="16200000" scaled="0"/>
            </a:gradFill>
            <a:ln>
              <a:noFill/>
            </a:ln>
          </p:spPr>
          <p:txBody>
            <a:bodyPr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SzPct val="25000"/>
                <a:buNone/>
              </a:pPr>
              <a:r>
                <a:rPr lang="en-US" sz="21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Layer 1: Physical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7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of Internet Protocol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334764"/>
              </p:ext>
            </p:extLst>
          </p:nvPr>
        </p:nvGraphicFramePr>
        <p:xfrm>
          <a:off x="1143000" y="1981200"/>
          <a:ext cx="7342187" cy="410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Visio" r:id="rId3" imgW="8523383" imgH="4765677" progId="Visio.Drawing.11">
                  <p:embed/>
                </p:oleObj>
              </mc:Choice>
              <mc:Fallback>
                <p:oleObj name="Visio" r:id="rId3" imgW="8523383" imgH="476567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7342187" cy="4105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1664732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IP is a </a:t>
            </a:r>
            <a:r>
              <a:rPr lang="en-US" dirty="0" smtClean="0">
                <a:solidFill>
                  <a:srgbClr val="FF0000"/>
                </a:solidFill>
              </a:rPr>
              <a:t>Network Layer </a:t>
            </a:r>
            <a:r>
              <a:rPr lang="en-US" dirty="0" smtClean="0"/>
              <a:t>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7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5216</TotalTime>
  <Words>1271</Words>
  <Application>Microsoft Office PowerPoint</Application>
  <PresentationFormat>Экран (4:3)</PresentationFormat>
  <Paragraphs>224</Paragraphs>
  <Slides>30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Concourse</vt:lpstr>
      <vt:lpstr>Visio</vt:lpstr>
      <vt:lpstr>Internet Protocol (IP)</vt:lpstr>
      <vt:lpstr>What is IP……?</vt:lpstr>
      <vt:lpstr>What is IP……? (cont.)</vt:lpstr>
      <vt:lpstr>What is Protocol…</vt:lpstr>
      <vt:lpstr>Construction of Datagrams….</vt:lpstr>
      <vt:lpstr>IP Service</vt:lpstr>
      <vt:lpstr>IP Service (Cont.…)</vt:lpstr>
      <vt:lpstr>OSI Reference Model</vt:lpstr>
      <vt:lpstr>Orientation of Internet Protocol</vt:lpstr>
      <vt:lpstr>What is TCP/IP..?</vt:lpstr>
      <vt:lpstr>Why TCP/IP is so popular..?</vt:lpstr>
      <vt:lpstr>TCP/IP Model</vt:lpstr>
      <vt:lpstr>Презентация PowerPoint</vt:lpstr>
      <vt:lpstr>Application Layer…….</vt:lpstr>
      <vt:lpstr>Transport Layer…</vt:lpstr>
      <vt:lpstr>Internet Layer…… </vt:lpstr>
      <vt:lpstr>Network Access Layer….</vt:lpstr>
      <vt:lpstr>IP Address</vt:lpstr>
      <vt:lpstr>Class Ranges of Internet Addresses</vt:lpstr>
      <vt:lpstr>Class A</vt:lpstr>
      <vt:lpstr>Class B</vt:lpstr>
      <vt:lpstr>Class C</vt:lpstr>
      <vt:lpstr>Class D &amp; E</vt:lpstr>
      <vt:lpstr>Class Ranges of Network IDs…</vt:lpstr>
      <vt:lpstr>Subnetting….</vt:lpstr>
      <vt:lpstr>Subnet Mask….</vt:lpstr>
      <vt:lpstr>Journey to IP Versions… </vt:lpstr>
      <vt:lpstr>Features of IPV4…</vt:lpstr>
      <vt:lpstr>Benefits of IPV4….</vt:lpstr>
      <vt:lpstr>Shortcoming of IPV4….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Protocol (IP)</dc:title>
  <dc:creator>Dulith Kasun</dc:creator>
  <cp:lastModifiedBy>Igor</cp:lastModifiedBy>
  <cp:revision>89</cp:revision>
  <dcterms:created xsi:type="dcterms:W3CDTF">2014-05-15T08:29:30Z</dcterms:created>
  <dcterms:modified xsi:type="dcterms:W3CDTF">2017-06-19T04:48:46Z</dcterms:modified>
</cp:coreProperties>
</file>