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64" r:id="rId3"/>
    <p:sldId id="345" r:id="rId4"/>
    <p:sldId id="347" r:id="rId5"/>
    <p:sldId id="346" r:id="rId6"/>
    <p:sldId id="348" r:id="rId7"/>
    <p:sldId id="349" r:id="rId8"/>
    <p:sldId id="350" r:id="rId9"/>
    <p:sldId id="352" r:id="rId10"/>
    <p:sldId id="353" r:id="rId11"/>
    <p:sldId id="354" r:id="rId12"/>
    <p:sldId id="351" r:id="rId13"/>
    <p:sldId id="355" r:id="rId14"/>
    <p:sldId id="357" r:id="rId15"/>
    <p:sldId id="358" r:id="rId16"/>
    <p:sldId id="356" r:id="rId17"/>
    <p:sldId id="359" r:id="rId18"/>
    <p:sldId id="361" r:id="rId19"/>
    <p:sldId id="384" r:id="rId20"/>
    <p:sldId id="360" r:id="rId21"/>
    <p:sldId id="363" r:id="rId22"/>
    <p:sldId id="364" r:id="rId23"/>
    <p:sldId id="362" r:id="rId24"/>
    <p:sldId id="367" r:id="rId25"/>
    <p:sldId id="365" r:id="rId26"/>
    <p:sldId id="385" r:id="rId27"/>
    <p:sldId id="366" r:id="rId28"/>
    <p:sldId id="368" r:id="rId29"/>
    <p:sldId id="369" r:id="rId30"/>
    <p:sldId id="371" r:id="rId31"/>
    <p:sldId id="373" r:id="rId32"/>
    <p:sldId id="372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7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E9"/>
    <a:srgbClr val="F98BE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2FAFA6-C090-44F4-A93C-4E09D3A480CF}" type="datetimeFigureOut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6F15EB-A7CF-4AC1-928C-595BA2D373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6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92FBAB-B9D8-4854-8A2F-772918B587E0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735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743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697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735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379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28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610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0828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196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7308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425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133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8787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338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6929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3521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6513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1992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1455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7456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4681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512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9640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87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4400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8991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4473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288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7626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4574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5985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02257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10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10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5798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7579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6780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11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1765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894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052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421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6A67F-1E80-4EA0-A3BE-929A91DB12EE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75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61D85-41BD-427E-B72F-7AFCA0473749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EF6-8A56-4D4D-990F-DAEE98DC288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66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2575B-C3B0-4295-B5F3-C0A9FE9F8ABB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366E-D786-499B-A6E7-ACAE019F9CA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945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D27A71-E7B6-40AD-982E-F560C02D3D17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0E4A-96F5-48EA-B865-DC59401FACD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91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8F228B-5F43-46F7-93D4-6834D8C966FD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578D-60D0-4327-ABF5-53DA31E96E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7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A37F7-9113-4519-9BB6-3D1B5D25D873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6588-844F-4AF8-8B9F-3C59CD409A7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12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BB8BA-B48B-401A-9F9B-B5400F5545E0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43D0-A9E8-4D6A-BE12-9DB26651E79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09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F6288D-0045-451A-A4E7-9358AD0542C5}" type="datetime1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E87A-00B7-473A-B208-174CC5B06EF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C501F-0421-4D5B-8DDA-D7DBF98D5FA4}" type="datetime1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580-24D8-4B23-8D06-CC43B95D284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367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0E848-3F0F-4F21-ACEF-26F6C9F11FDE}" type="datetime1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34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C6382-2E64-4C33-8588-37CB11DDA252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3ABD-357B-4913-B509-20F5EE107CE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43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3BE32-8713-4076-B693-C8D6993DE8D8}" type="datetime1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6798-1F97-403D-B95D-E49787E1AA0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116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DBAC37-C861-4D72-B39D-9AA73215D14B}" type="datetime1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FF6D-FEC4-423E-ADFE-D60CB1A7669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2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0" y="2708275"/>
            <a:ext cx="9144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b="1" dirty="0" smtClean="0">
                <a:latin typeface="Verdana" panose="020B0604030504040204" pitchFamily="34" charset="0"/>
              </a:rPr>
              <a:t>Сети и системы телекоммуникаций</a:t>
            </a:r>
          </a:p>
          <a:p>
            <a:pPr algn="ctr" eaLnBrk="1" hangingPunct="1"/>
            <a:endParaRPr lang="ru-RU" altLang="ru-RU" sz="3200" b="1" dirty="0" smtClean="0">
              <a:latin typeface="Verdana" panose="020B0604030504040204" pitchFamily="34" charset="0"/>
            </a:endParaRPr>
          </a:p>
          <a:p>
            <a:pPr algn="ctr" eaLnBrk="1" hangingPunct="1"/>
            <a:r>
              <a:rPr lang="ru-RU" altLang="ru-RU" sz="4000" b="1" dirty="0">
                <a:latin typeface="Verdana" panose="020B0604030504040204" pitchFamily="34" charset="0"/>
              </a:rPr>
              <a:t>Протокол </a:t>
            </a:r>
            <a:r>
              <a:rPr lang="en-US" altLang="ru-RU" sz="4000" b="1" dirty="0" smtClean="0">
                <a:latin typeface="Verdana" panose="020B0604030504040204" pitchFamily="34" charset="0"/>
              </a:rPr>
              <a:t>TCP</a:t>
            </a:r>
            <a:endParaRPr lang="ru-RU" altLang="ru-RU" sz="4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10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0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4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051720" y="4351660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6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051720" y="4351660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9" idx="2"/>
          </p:cNvCxnSpPr>
          <p:nvPr/>
        </p:nvCxnSpPr>
        <p:spPr>
          <a:xfrm>
            <a:off x="2051720" y="4794775"/>
            <a:ext cx="2042785" cy="118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1720" y="454362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2049-3072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14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051720" y="4351660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9" idx="2"/>
          </p:cNvCxnSpPr>
          <p:nvPr/>
        </p:nvCxnSpPr>
        <p:spPr>
          <a:xfrm>
            <a:off x="2051720" y="4794775"/>
            <a:ext cx="2042785" cy="118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1720" y="454362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2049-3072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57" y="4581655"/>
            <a:ext cx="566402" cy="7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15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051720" y="4351660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9" idx="2"/>
          </p:cNvCxnSpPr>
          <p:nvPr/>
        </p:nvCxnSpPr>
        <p:spPr>
          <a:xfrm>
            <a:off x="2051720" y="4794775"/>
            <a:ext cx="2042785" cy="118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1720" y="454362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2049-3072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57" y="4581655"/>
            <a:ext cx="566402" cy="7316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9" y="4951547"/>
            <a:ext cx="993734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16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051720" y="4351660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9" idx="2"/>
          </p:cNvCxnSpPr>
          <p:nvPr/>
        </p:nvCxnSpPr>
        <p:spPr>
          <a:xfrm>
            <a:off x="2051720" y="4794775"/>
            <a:ext cx="2042785" cy="118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1720" y="454362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2049-3072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557" y="4581655"/>
            <a:ext cx="566402" cy="7316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9" y="4951547"/>
            <a:ext cx="993734" cy="9876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78348" y="521105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2049-3072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2040574" y="5546822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531619" y="3271834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Повторная доставка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17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5" idx="2"/>
          </p:cNvCxnSpPr>
          <p:nvPr/>
        </p:nvCxnSpPr>
        <p:spPr>
          <a:xfrm flipH="1">
            <a:off x="4111691" y="4351660"/>
            <a:ext cx="2052227" cy="75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028" y="4105998"/>
            <a:ext cx="566402" cy="7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Повторная доставка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18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5" idx="2"/>
          </p:cNvCxnSpPr>
          <p:nvPr/>
        </p:nvCxnSpPr>
        <p:spPr>
          <a:xfrm flipH="1">
            <a:off x="4111691" y="4351660"/>
            <a:ext cx="2052227" cy="75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028" y="4105998"/>
            <a:ext cx="566402" cy="7316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22" y="4599406"/>
            <a:ext cx="993734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Повторная доставка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19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5" idx="2"/>
          </p:cNvCxnSpPr>
          <p:nvPr/>
        </p:nvCxnSpPr>
        <p:spPr>
          <a:xfrm flipH="1">
            <a:off x="4111691" y="4351660"/>
            <a:ext cx="2052227" cy="75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028" y="4105998"/>
            <a:ext cx="566402" cy="731602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2013945" y="497504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945" y="472389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2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Место TCP в моделях OSI и TCP/IP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Основные понятия TCP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Скользящее окно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Установка </a:t>
            </a:r>
            <a:r>
              <a:rPr lang="ru-RU" altLang="ru-RU" sz="2400" dirty="0">
                <a:latin typeface="Verdana" panose="020B0604030504040204" pitchFamily="34" charset="0"/>
              </a:rPr>
              <a:t>соединения 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Формат </a:t>
            </a:r>
            <a:r>
              <a:rPr lang="ru-RU" altLang="ru-RU" sz="2400" dirty="0">
                <a:latin typeface="Verdana" panose="020B0604030504040204" pitchFamily="34" charset="0"/>
              </a:rPr>
              <a:t>заголовка TСP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План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6444208" y="2924944"/>
            <a:ext cx="1728192" cy="971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Повторная доставка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20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6525880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43978" y="341555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1" y="312221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ru-RU" dirty="0" smtClean="0"/>
              <a:t>0-1024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2051720" y="3824169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1720" y="3573016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5" idx="2"/>
          </p:cNvCxnSpPr>
          <p:nvPr/>
        </p:nvCxnSpPr>
        <p:spPr>
          <a:xfrm flipH="1">
            <a:off x="4111691" y="4351660"/>
            <a:ext cx="2052227" cy="75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9463" y="405831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329599" y="2996952"/>
            <a:ext cx="762000" cy="228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44208" y="391827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028" y="4105998"/>
            <a:ext cx="566402" cy="731602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>
            <a:off x="2013945" y="497504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945" y="472389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</a:t>
            </a:r>
            <a:r>
              <a:rPr lang="en-US" dirty="0" smtClean="0"/>
              <a:t>1025</a:t>
            </a:r>
            <a:r>
              <a:rPr lang="ru-RU" dirty="0" smtClean="0"/>
              <a:t>-</a:t>
            </a:r>
            <a:r>
              <a:rPr lang="en-US" dirty="0" smtClean="0"/>
              <a:t>2048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2040259" y="5537666"/>
            <a:ext cx="4112198" cy="157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8002" y="524432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/>
              <a:t>1025</a:t>
            </a:r>
            <a:r>
              <a:rPr lang="ru-RU" dirty="0"/>
              <a:t>-</a:t>
            </a:r>
            <a:r>
              <a:rPr lang="en-US" dirty="0"/>
              <a:t>2048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6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Физический уровень</a:t>
            </a: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1694458"/>
            <a:ext cx="8208962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Сообщение передается не мгновенно:</a:t>
            </a:r>
            <a:endParaRPr lang="en-US" altLang="ru-RU" sz="2400" dirty="0"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Время передачи короткое, но не нулевое</a:t>
            </a:r>
          </a:p>
          <a:p>
            <a:pPr algn="just" eaLnBrk="1" hangingPunct="1">
              <a:spcBef>
                <a:spcPts val="18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В среде может «находиться» некоторый объем данных:</a:t>
            </a:r>
            <a:endParaRPr lang="en-US" altLang="ru-RU" sz="2400" dirty="0" smtClean="0"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Скорость × Задержка</a:t>
            </a: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Небольшой объем для локальных сетей</a:t>
            </a: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Большой объем для широких территориально-протяженных каналов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Время передачи сообщения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71173" y="6093296"/>
            <a:ext cx="4546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Tanenbaum</a:t>
            </a:r>
            <a:r>
              <a:rPr lang="de-DE" dirty="0"/>
              <a:t>, </a:t>
            </a:r>
            <a:r>
              <a:rPr lang="de-DE" dirty="0" err="1"/>
              <a:t>Wetherall</a:t>
            </a:r>
            <a:r>
              <a:rPr lang="de-DE" dirty="0"/>
              <a:t> Computer Networks 5e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1619672" y="5245316"/>
            <a:ext cx="57606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311161" y="5073756"/>
            <a:ext cx="2597452" cy="288032"/>
            <a:chOff x="4211960" y="4005064"/>
            <a:chExt cx="1293996" cy="288032"/>
          </a:xfrm>
        </p:grpSpPr>
        <p:sp>
          <p:nvSpPr>
            <p:cNvPr id="12" name="Прямоугольник 11"/>
            <p:cNvSpPr/>
            <p:nvPr/>
          </p:nvSpPr>
          <p:spPr>
            <a:xfrm rot="5400000">
              <a:off x="4585580" y="3631444"/>
              <a:ext cx="288032" cy="10352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 rot="5400000">
              <a:off x="5241214" y="4028355"/>
              <a:ext cx="282037" cy="24744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98737" y="494116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Сообщение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Физический уровень</a:t>
            </a:r>
            <a:r>
              <a:rPr lang="ru-RU" altLang="ru-RU" sz="1000" dirty="0">
                <a:latin typeface="Verdana" panose="020B0604030504040204" pitchFamily="34" charset="0"/>
              </a:rPr>
              <a:t>		</a:t>
            </a:r>
            <a:r>
              <a:rPr lang="ru-RU" altLang="ru-RU" sz="1000" b="1" dirty="0">
                <a:latin typeface="Verdana" panose="020B0604030504040204" pitchFamily="34" charset="0"/>
              </a:rPr>
              <a:t>	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1694458"/>
            <a:ext cx="8208962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Ожидание подтверждения приводит к снижению производительности</a:t>
            </a:r>
          </a:p>
          <a:p>
            <a:pPr algn="just" eaLnBrk="1" hangingPunct="1">
              <a:spcBef>
                <a:spcPts val="18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Пример сети:</a:t>
            </a:r>
            <a:endParaRPr lang="en-US" altLang="ru-RU" sz="2400" dirty="0"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Сеть </a:t>
            </a:r>
            <a:r>
              <a:rPr lang="ru-RU" altLang="ru-RU" sz="2000" dirty="0" err="1" smtClean="0">
                <a:solidFill>
                  <a:prstClr val="black"/>
                </a:solidFill>
                <a:latin typeface="Verdana" panose="020B0604030504040204" pitchFamily="34" charset="0"/>
              </a:rPr>
              <a:t>УрО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 РАН, канал Екатеринбург-Пермь, 10Гб/с, протяженность 465 км, задержка 10 </a:t>
            </a:r>
            <a:r>
              <a:rPr lang="ru-RU" altLang="ru-RU" sz="2000" dirty="0" err="1" smtClean="0">
                <a:solidFill>
                  <a:prstClr val="black"/>
                </a:solidFill>
                <a:latin typeface="Verdana" panose="020B0604030504040204" pitchFamily="34" charset="0"/>
              </a:rPr>
              <a:t>мс</a:t>
            </a:r>
            <a:endParaRPr lang="ru-RU" altLang="ru-RU" sz="2000" dirty="0" smtClean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Объем данных в сети: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12,5 </a:t>
            </a:r>
            <a:r>
              <a:rPr lang="ru-RU" altLang="ru-RU" sz="2000" dirty="0" err="1" smtClean="0">
                <a:solidFill>
                  <a:prstClr val="black"/>
                </a:solidFill>
                <a:latin typeface="Verdana" panose="020B0604030504040204" pitchFamily="34" charset="0"/>
              </a:rPr>
              <a:t>МБайт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Количество сегментов в секунду: 50 шт. </a:t>
            </a: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Скорость передачи данных: 75 </a:t>
            </a:r>
            <a:r>
              <a:rPr lang="ru-RU" altLang="ru-RU" sz="2000" dirty="0" err="1" smtClean="0">
                <a:solidFill>
                  <a:prstClr val="black"/>
                </a:solidFill>
                <a:latin typeface="Verdana" panose="020B0604030504040204" pitchFamily="34" charset="0"/>
              </a:rPr>
              <a:t>КБайт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/с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algn="just" eaLnBrk="1" hangingPunct="1"/>
            <a:endParaRPr lang="ru-RU" altLang="ru-RU" sz="1600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Подтверждение о доставке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28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Разны варианты подтверждений: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prstClr val="black"/>
                </a:solidFill>
                <a:latin typeface="Verdana" panose="020B0604030504040204" pitchFamily="34" charset="0"/>
              </a:rPr>
              <a:t>Остановка и ожидание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– передача данных после получения подтверждения каждого сообщения (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Wi-Fi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, канальный уровень)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prstClr val="black"/>
                </a:solidFill>
                <a:latin typeface="Verdana" panose="020B0604030504040204" pitchFamily="34" charset="0"/>
              </a:rPr>
              <a:t>Скользящее окно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– передача заданного количества сообщений без ожидания подтверждения (TCP, транспортный уровень)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Размер окна – количество байтов данных, которые могут быть переданы без получения подтверждения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Кумулятивное подтверждение – подтверждение приема указанного байта данных и всех предыдущих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о доставке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78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Варианты подтверждения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24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>
            <a:off x="747835" y="2693437"/>
            <a:ext cx="11075" cy="3399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203850" y="2708920"/>
            <a:ext cx="11073" cy="3384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0932"/>
            <a:ext cx="1136645" cy="11366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550932"/>
            <a:ext cx="1136645" cy="1136645"/>
          </a:xfrm>
          <a:prstGeom prst="rect">
            <a:avLst/>
          </a:prstGeom>
        </p:spPr>
      </p:pic>
      <p:cxnSp>
        <p:nvCxnSpPr>
          <p:cNvPr id="17" name="Прямая со стрелкой 16"/>
          <p:cNvCxnSpPr/>
          <p:nvPr/>
        </p:nvCxnSpPr>
        <p:spPr>
          <a:xfrm>
            <a:off x="766652" y="2826852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759697" y="3282621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652" y="2555612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987660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Подтверждение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766652" y="3690948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59697" y="4146717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6652" y="3419708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3851756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Подтверждение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766652" y="4555044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759697" y="5010813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6652" y="4283804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4715852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Подтверждение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759697" y="5010813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66652" y="5419140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759697" y="5874909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6652" y="5147900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55576" y="5579948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Подтверждение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5292080" y="2708920"/>
            <a:ext cx="11075" cy="3399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748095" y="2724403"/>
            <a:ext cx="11073" cy="3384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303155" y="2825872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03155" y="2554632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310898" y="3268192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10898" y="2996952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5318641" y="3772248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8641" y="3429000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5326384" y="4282916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26384" y="4011676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5303943" y="5730893"/>
            <a:ext cx="2436409" cy="74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06768" y="5086925"/>
            <a:ext cx="242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Кумулятивное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одтверждение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5310898" y="4786972"/>
            <a:ext cx="2429454" cy="154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10898" y="4515732"/>
            <a:ext cx="242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39750" y="6117670"/>
            <a:ext cx="29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Остановка и ожидание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076255" y="6128853"/>
            <a:ext cx="29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Скользящее окно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78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Скользящее окно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59434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19276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9118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38960" y="329403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98802" y="329387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058644" y="329370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418486" y="329354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778328" y="329337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138170" y="329321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98012" y="329304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857854" y="329238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217696" y="329222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7538" y="329205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937380" y="329189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297222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657064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016906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376748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736590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096432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285058" y="407707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426" y="4564774"/>
            <a:ext cx="215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 подтверждение которых получено</a:t>
            </a:r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3382383" y="1794111"/>
            <a:ext cx="360040" cy="2446886"/>
          </a:xfrm>
          <a:prstGeom prst="leftBrace">
            <a:avLst>
              <a:gd name="adj1" fmla="val 73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2482877" y="2457309"/>
            <a:ext cx="21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Скользящее окно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21180" y="2645066"/>
            <a:ext cx="215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Отправленные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785846" y="2843644"/>
            <a:ext cx="35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Неотправленные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Скользящее окно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59434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19276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9118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38960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98802" y="3293872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058644" y="329370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418486" y="329354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778328" y="329337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138170" y="329321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98012" y="329304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857854" y="329238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217696" y="329222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7538" y="329205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937380" y="329189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297222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657064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016906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376748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736590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096432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365376" y="407707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744" y="4564774"/>
            <a:ext cx="215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 подтверждение которых получено</a:t>
            </a:r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4464681" y="1794111"/>
            <a:ext cx="360040" cy="2446886"/>
          </a:xfrm>
          <a:prstGeom prst="leftBrace">
            <a:avLst>
              <a:gd name="adj1" fmla="val 73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565175" y="2457309"/>
            <a:ext cx="21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Скользящее окно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21180" y="2826641"/>
            <a:ext cx="29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Отправленные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937380" y="2843644"/>
            <a:ext cx="26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Неотправленные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7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Скользящее окно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59434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19276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9118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38960" y="329403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98802" y="3293872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058644" y="3293707"/>
            <a:ext cx="28783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418486" y="329354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778328" y="329337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138170" y="329321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98012" y="329304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857854" y="329238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217696" y="3292222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7538" y="3292057"/>
            <a:ext cx="287834" cy="720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937380" y="329189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297222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657064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016906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376748" y="329172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7736590" y="3291562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096432" y="3291397"/>
            <a:ext cx="28783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365376" y="407707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7744" y="4564774"/>
            <a:ext cx="215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Данные подтверждение которых получено</a:t>
            </a:r>
            <a:endParaRPr lang="ru-RU" dirty="0"/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4464681" y="1794111"/>
            <a:ext cx="360040" cy="2446886"/>
          </a:xfrm>
          <a:prstGeom prst="leftBrace">
            <a:avLst>
              <a:gd name="adj1" fmla="val 73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3565175" y="2457309"/>
            <a:ext cx="21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Скользящее окно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21180" y="2826641"/>
            <a:ext cx="29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Отправленные данные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937380" y="2843644"/>
            <a:ext cx="26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Неотправленные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Соединение – договоренность между отправителем и </a:t>
            </a:r>
            <a:r>
              <a:rPr lang="ru-RU" altLang="ru-RU" sz="2400" dirty="0" smtClean="0">
                <a:latin typeface="Verdana" panose="020B0604030504040204" pitchFamily="34" charset="0"/>
              </a:rPr>
              <a:t>получателем</a:t>
            </a:r>
            <a:r>
              <a:rPr lang="en-US" altLang="ru-RU" sz="2400" dirty="0" smtClean="0">
                <a:latin typeface="Verdana" panose="020B0604030504040204" pitchFamily="34" charset="0"/>
              </a:rPr>
              <a:t> </a:t>
            </a:r>
            <a:r>
              <a:rPr lang="ru-RU" altLang="ru-RU" sz="2400" dirty="0" smtClean="0">
                <a:latin typeface="Verdana" panose="020B0604030504040204" pitchFamily="34" charset="0"/>
              </a:rPr>
              <a:t>о передаче данных</a:t>
            </a:r>
            <a:endParaRPr lang="ru-RU" altLang="ru-RU" sz="24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Соединение задает: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Начальные номера для нумерации данных отправителя и получателя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Параметры передачи: максимальный размер сегмента и т.п.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Объем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данных, которые готов принять 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получатель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Соединение в TCP дуплексное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Данные могут передаваться в обе стороны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Подтверждение получения и данные в одном сегменте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Установка соединения в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57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Простейшая схема: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Запрос на установку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Ответ об установке соединения (или отказ)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Проблемы: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Потеря или повторная доставка сегментов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Применяемая схема: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Трехкратное рукопожатие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Установка соединения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98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Место в моделях OSI и TCP/IP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19672" y="2193925"/>
            <a:ext cx="2017713" cy="44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Прикладной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2636838"/>
            <a:ext cx="2017713" cy="442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mtClean="0">
                <a:latin typeface="Verdana" panose="020B0604030504040204" pitchFamily="34" charset="0"/>
              </a:rPr>
              <a:t>Представления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3079750"/>
            <a:ext cx="2017713" cy="42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mtClean="0">
                <a:latin typeface="Verdana" panose="020B0604030504040204" pitchFamily="34" charset="0"/>
              </a:rPr>
              <a:t>Сеансовый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3500438"/>
            <a:ext cx="2017713" cy="44291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Транспортный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619672" y="3943350"/>
            <a:ext cx="2017713" cy="433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Сетевой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619672" y="4797425"/>
            <a:ext cx="2017713" cy="442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Физический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291162" y="2193925"/>
            <a:ext cx="2017713" cy="1306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mtClean="0">
                <a:latin typeface="Verdana" panose="020B0604030504040204" pitchFamily="34" charset="0"/>
              </a:rPr>
              <a:t>Прикладной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291162" y="3500438"/>
            <a:ext cx="2017713" cy="44291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mtClean="0">
                <a:latin typeface="Verdana" panose="020B0604030504040204" pitchFamily="34" charset="0"/>
              </a:rPr>
              <a:t>Транспортный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1138" y="3943350"/>
            <a:ext cx="2017737" cy="433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Интернет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621260" y="4376738"/>
            <a:ext cx="2016125" cy="420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Канальный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291162" y="4379913"/>
            <a:ext cx="2017713" cy="860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dirty="0" smtClean="0">
                <a:latin typeface="Verdana" panose="020B0604030504040204" pitchFamily="34" charset="0"/>
              </a:rPr>
              <a:t>Сетевых интерфейсов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64135" y="1600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Модель </a:t>
            </a:r>
            <a:r>
              <a:rPr lang="en-US" altLang="ru-RU" sz="1800">
                <a:latin typeface="Verdana" panose="020B0604030504040204" pitchFamily="34" charset="0"/>
              </a:rPr>
              <a:t>OSI</a:t>
            </a:r>
            <a:endParaRPr lang="ru-RU" altLang="ru-RU" sz="1800">
              <a:latin typeface="Verdana" panose="020B0604030504040204" pitchFamily="34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322912" y="1600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Модель </a:t>
            </a:r>
            <a:r>
              <a:rPr lang="en-US" altLang="ru-RU" sz="1800">
                <a:latin typeface="Verdana" panose="020B0604030504040204" pitchFamily="34" charset="0"/>
              </a:rPr>
              <a:t>TCP/IP</a:t>
            </a:r>
            <a:endParaRPr lang="ru-RU" altLang="ru-RU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Трехкратное рукопожатие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30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 </a:t>
            </a:r>
            <a:r>
              <a:rPr lang="ru-RU" dirty="0" smtClean="0"/>
              <a:t>данные 45134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3221" y="2659974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45134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Трехкратное рукопожатие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31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 </a:t>
            </a:r>
            <a:r>
              <a:rPr lang="ru-RU" dirty="0" smtClean="0"/>
              <a:t>данные 45134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025090" y="3552702"/>
            <a:ext cx="4112199" cy="38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9494" y="3203684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</a:t>
            </a:r>
            <a:r>
              <a:rPr lang="ru-RU" dirty="0" smtClean="0"/>
              <a:t> </a:t>
            </a:r>
            <a:r>
              <a:rPr lang="en-US" dirty="0" smtClean="0"/>
              <a:t>ACK </a:t>
            </a:r>
            <a:r>
              <a:rPr lang="ru-RU" dirty="0"/>
              <a:t>45135, данные 9647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221" y="2659974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45134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98904" y="2663655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9647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Трехкратное рукопожатие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32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 </a:t>
            </a:r>
            <a:r>
              <a:rPr lang="ru-RU" dirty="0" smtClean="0"/>
              <a:t>данные 45134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025090" y="3552702"/>
            <a:ext cx="4112199" cy="38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9494" y="3203684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</a:t>
            </a:r>
            <a:r>
              <a:rPr lang="ru-RU" dirty="0" smtClean="0"/>
              <a:t> </a:t>
            </a:r>
            <a:r>
              <a:rPr lang="en-US" dirty="0" smtClean="0"/>
              <a:t>ACK </a:t>
            </a:r>
            <a:r>
              <a:rPr lang="ru-RU" dirty="0"/>
              <a:t>45135, данные 9647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221" y="2659974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45134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98904" y="2663655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9647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2051720" y="4455865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720" y="420471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 9648, </a:t>
            </a:r>
            <a:r>
              <a:rPr lang="ru-RU" dirty="0" smtClean="0"/>
              <a:t>данные 4513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Трехкратное рукопожатие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33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 </a:t>
            </a:r>
            <a:r>
              <a:rPr lang="ru-RU" dirty="0" smtClean="0"/>
              <a:t>данные 45134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025090" y="3552702"/>
            <a:ext cx="4112199" cy="38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9494" y="3203684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SYN,</a:t>
            </a:r>
            <a:r>
              <a:rPr lang="ru-RU" dirty="0" smtClean="0"/>
              <a:t> </a:t>
            </a:r>
            <a:r>
              <a:rPr lang="en-US" dirty="0" smtClean="0"/>
              <a:t>ACK </a:t>
            </a:r>
            <a:r>
              <a:rPr lang="ru-RU" dirty="0"/>
              <a:t>45135, данные 9647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221" y="2659974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45134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98904" y="2663655"/>
            <a:ext cx="181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Начальный номер для данных 9647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2051720" y="4455865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720" y="4204712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 9648, </a:t>
            </a:r>
            <a:r>
              <a:rPr lang="ru-RU" dirty="0" smtClean="0"/>
              <a:t>данные 4513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Двойная стрелка влево/вправо 2"/>
          <p:cNvSpPr/>
          <p:nvPr/>
        </p:nvSpPr>
        <p:spPr>
          <a:xfrm>
            <a:off x="2057717" y="4916833"/>
            <a:ext cx="407213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051719" y="5205740"/>
            <a:ext cx="405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Соединение установлено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TCP использует схему «Трехкратного рукопожатия»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Флаг SYN – признак установки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SYN = 1, ACK = 0 – запрос установки соединения (CONNECTION REQUEST)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SYN = 1, ACK = 1 – подтверждение установки соединения (CONNECTION ACCEPT)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SYN = 0, ACK = 1 – завершение установки соединения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Установка соединения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8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Соединение в TCP дуплексное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Данные могут передаваться в обе стороны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Схема разрыва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Одновременное (обе стороны разорвали соединение)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Одностороннее (сторона прекращает передавать данные, но может принимать)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Флаг FIN – одностороннее закрытие соединение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Соединение закрывается, когда обе стороны отправят сегмент с установленным флагом 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FIN и подтверждение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Флаг RST – разрыв соединения из-за критической ситуации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Одновременный разрыв соединения обеими сторонами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Разрыв </a:t>
            </a:r>
            <a:r>
              <a:rPr lang="ru-RU" altLang="ru-RU" sz="2800" b="1" dirty="0">
                <a:latin typeface="Verdana" panose="020B0604030504040204" pitchFamily="34" charset="0"/>
              </a:rPr>
              <a:t>соединения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1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Трехкратное рукопожатие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36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3896177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1720" y="3645024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</a:t>
            </a:r>
            <a:endParaRPr lang="ru-RU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057717" y="2852936"/>
            <a:ext cx="407213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51719" y="3141843"/>
            <a:ext cx="405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Соединение установлено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2043978" y="4390254"/>
            <a:ext cx="4112198" cy="190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1720" y="4113210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043977" y="4864738"/>
            <a:ext cx="4112198" cy="190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719" y="4587694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2032831" y="5403388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32831" y="5152235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Формат заголовка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37</a:t>
            </a:fld>
            <a:endParaRPr lang="ru-RU" alt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209800"/>
            <a:ext cx="762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620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8382000" y="190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62000" y="2057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114800" y="1600200"/>
            <a:ext cx="1101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 </a:t>
            </a:r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бита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572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38200" y="2209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Порт отправителя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2209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Порт получателя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62000" y="2590800"/>
            <a:ext cx="762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62000" y="2590800"/>
            <a:ext cx="762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Порядковый номер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2971800"/>
            <a:ext cx="762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62000" y="2971800"/>
            <a:ext cx="762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Номер подтверждения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762000" y="3352800"/>
            <a:ext cx="7620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720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648200" y="35814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 окна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262930" y="3352800"/>
            <a:ext cx="3577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2672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9624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6576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3528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30480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27432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57600" y="33528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52800" y="33528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048000" y="33528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743200" y="3352800"/>
            <a:ext cx="34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</a:p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6764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62000" y="3352800"/>
            <a:ext cx="990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Длина заголо-вка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762000" y="4267200"/>
            <a:ext cx="762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5720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838200" y="42672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Контрольная сумма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523281" y="4267200"/>
            <a:ext cx="3858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Указатель на срочные данные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762000" y="4648200"/>
            <a:ext cx="762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62000" y="4648200"/>
            <a:ext cx="762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 (не обязательно)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762000" y="5029200"/>
            <a:ext cx="762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762000" y="5272088"/>
            <a:ext cx="762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 (не обязательно)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1676400" y="3352800"/>
            <a:ext cx="1066800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Порядковый номер – номер пересылаемого байта в сегменте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Номер подтверждения – номер следующего ожидаемого байта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Кумулятивное подтверждение, что все предыдущие байты 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получены</a:t>
            </a:r>
            <a:endParaRPr lang="en-US" altLang="ru-RU" sz="2000" dirty="0" smtClean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r>
              <a:rPr lang="ru-RU" altLang="ru-RU" sz="2400" dirty="0">
                <a:latin typeface="Verdana" panose="020B0604030504040204" pitchFamily="34" charset="0"/>
              </a:rPr>
              <a:t>Длина заголовка </a:t>
            </a:r>
            <a:r>
              <a:rPr lang="en-US" altLang="ru-RU" sz="2400" dirty="0">
                <a:latin typeface="Verdana" panose="020B0604030504040204" pitchFamily="34" charset="0"/>
              </a:rPr>
              <a:t>TCP – </a:t>
            </a:r>
            <a:r>
              <a:rPr lang="ru-RU" altLang="ru-RU" sz="2400" dirty="0">
                <a:latin typeface="Verdana" panose="020B0604030504040204" pitchFamily="34" charset="0"/>
              </a:rPr>
              <a:t>длина в 32-х разрядных словах (4 бита)</a:t>
            </a:r>
          </a:p>
          <a:p>
            <a:pPr marL="714375" lvl="1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Заголовок может включать параметры, поэтому длина может быть разной</a:t>
            </a:r>
          </a:p>
          <a:p>
            <a:r>
              <a:rPr lang="ru-RU" altLang="ru-RU" sz="2400" dirty="0">
                <a:latin typeface="Verdana" panose="020B0604030504040204" pitchFamily="34" charset="0"/>
              </a:rPr>
              <a:t>4 бита не используется</a:t>
            </a:r>
          </a:p>
          <a:p>
            <a:r>
              <a:rPr lang="ru-RU" altLang="ru-RU" sz="2400" dirty="0">
                <a:latin typeface="Verdana" panose="020B0604030504040204" pitchFamily="34" charset="0"/>
              </a:rPr>
              <a:t>Флаги – 6 шт. по 1 биту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Формат заголовка </a:t>
            </a:r>
            <a:r>
              <a:rPr lang="en-US" altLang="ru-RU" sz="2800" b="1" dirty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2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Флаги – 6 шт. по 1 </a:t>
            </a:r>
            <a:r>
              <a:rPr lang="ru-RU" altLang="ru-RU" sz="2400" dirty="0" smtClean="0">
                <a:latin typeface="Verdana" panose="020B0604030504040204" pitchFamily="34" charset="0"/>
              </a:rPr>
              <a:t>биту</a:t>
            </a:r>
            <a:endParaRPr lang="en-US" altLang="ru-RU" sz="2400" dirty="0" smtClean="0">
              <a:latin typeface="Verdana" panose="020B060403050404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Размер окна – количество байт, которое может быть принято получателем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Контрольная сумма – контрольная сумма заголовка и данных TCP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Служит для повышения надежности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Не обязательна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Указатель на срочные данные – смещение от текущего порядкового номера байта до срочных данных в сегменте </a:t>
            </a:r>
          </a:p>
          <a:p>
            <a:pPr algn="just" eaLnBrk="1" hangingPunct="1">
              <a:spcBef>
                <a:spcPts val="1200"/>
              </a:spcBef>
            </a:pP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Формат заголовка </a:t>
            </a:r>
            <a:r>
              <a:rPr lang="en-US" altLang="ru-RU" sz="2800" b="1" dirty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85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Транспортные протоколы </a:t>
            </a:r>
            <a:r>
              <a:rPr lang="en-US" altLang="ru-RU" sz="2800" b="1" dirty="0">
                <a:latin typeface="Verdana" panose="020B0604030504040204" pitchFamily="34" charset="0"/>
              </a:rPr>
              <a:t>TCP/IP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133600" y="2209800"/>
            <a:ext cx="5257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133600" y="38862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1336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133600" y="3048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02502" y="4953000"/>
            <a:ext cx="17556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Сетевых </a:t>
            </a:r>
            <a:b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интерфейсов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53822" y="4114800"/>
            <a:ext cx="116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Сетевой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13683" y="3276600"/>
            <a:ext cx="1903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Транспортный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43518" y="2438400"/>
            <a:ext cx="1645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Прикладной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2362200" y="50292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Ethernet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114800" y="50292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Wi-Fi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943600" y="50292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DSL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3276600" y="4114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124200" y="3276600"/>
            <a:ext cx="1295400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257800" y="3276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2286000" y="2438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3505200" y="2438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SMTP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4724400" y="24384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DNS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5943600" y="24384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FTP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876800" y="4114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2667000" y="46482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4191000" y="46482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DHCP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4876800" y="4114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4191000" y="46482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DHCP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667000" y="4648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4876800" y="4114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ICMP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4191000" y="4648200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DHCP</a:t>
            </a:r>
            <a:endParaRPr lang="ru-RU" alt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URG – флаг наличия в сегменте срочных данных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Используется совместно с полем «Указатель на срочные данные»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Позволяет передавать сигналы от отправителя к получателю (прерывания)</a:t>
            </a:r>
          </a:p>
          <a:p>
            <a:pPr lvl="0" algn="just" eaLnBrk="1" hangingPunct="1">
              <a:spcBef>
                <a:spcPts val="1200"/>
              </a:spcBef>
            </a:pPr>
            <a:r>
              <a:rPr lang="ru-RU" altLang="ru-RU" sz="2400" dirty="0">
                <a:solidFill>
                  <a:prstClr val="black"/>
                </a:solidFill>
                <a:latin typeface="Verdana" panose="020B0604030504040204" pitchFamily="34" charset="0"/>
              </a:rPr>
              <a:t>ACK – флаг подтверждения</a:t>
            </a:r>
          </a:p>
          <a:p>
            <a:pPr marL="714375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Если флаг ACK установлен, значит поле «Номер подтверждения» содержит осмысленные данные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PSH – флаг выталкивания (PUSH)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Просит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получателя сразу отправлять данные приложению, без </a:t>
            </a: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буферизации</a:t>
            </a:r>
            <a:endParaRPr lang="ru-RU" altLang="ru-RU" sz="2400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Флаги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49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Флаги RST, SYN и FIN используются для управления соединением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SYN – установка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FIN, RST – разрыв соединения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Флаги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6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Параметры в заголовке TCP являются необязательными, но некоторые используются широко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Примеры параметров: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Максимальный размер сегмента (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Maximum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Segment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, MSS)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Масштаб окна - позволяет увеличить размер окна до 1 ГБ, что эффективно для быстрых каналов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Метки времени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Выборочное подтверждение (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Selective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2000" dirty="0" err="1">
                <a:solidFill>
                  <a:prstClr val="black"/>
                </a:solidFill>
                <a:latin typeface="Verdana" panose="020B0604030504040204" pitchFamily="34" charset="0"/>
              </a:rPr>
              <a:t>Acknowledgment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, SACK) – подтверждение диапазонов принятых байт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Параметры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88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Таймер повторной передачи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Время  ожидания подтверждения получения сегмента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Если подтверждения нет, сегмент отправляется вновь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Таймер </a:t>
            </a:r>
            <a:r>
              <a:rPr lang="ru-RU" altLang="ru-RU" sz="2400" dirty="0">
                <a:latin typeface="Verdana" panose="020B0604030504040204" pitchFamily="34" charset="0"/>
              </a:rPr>
              <a:t>проверки активности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Используется при длительном простое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Задает время, через которое должна выполниться проверка работоспособности соединения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Таймер закрытия соединения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prstClr val="black"/>
                </a:solidFill>
                <a:latin typeface="Verdana" panose="020B0604030504040204" pitchFamily="34" charset="0"/>
              </a:rPr>
              <a:t>Задает </a:t>
            </a:r>
            <a:r>
              <a:rPr lang="ru-RU" altLang="ru-RU" sz="2000" smtClean="0">
                <a:solidFill>
                  <a:prstClr val="black"/>
                </a:solidFill>
                <a:latin typeface="Verdana" panose="020B0604030504040204" pitchFamily="34" charset="0"/>
              </a:rPr>
              <a:t>ожидание</a:t>
            </a:r>
            <a:r>
              <a:rPr lang="ru-RU" altLang="ru-RU" sz="2000">
                <a:solidFill>
                  <a:prstClr val="black"/>
                </a:solidFill>
                <a:latin typeface="Verdana" panose="020B0604030504040204" pitchFamily="34" charset="0"/>
              </a:rPr>
              <a:t>,</a:t>
            </a:r>
            <a:r>
              <a:rPr lang="ru-RU" altLang="ru-RU" sz="2000" smtClean="0">
                <a:solidFill>
                  <a:prstClr val="black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равное двойному времени жизни сегмента</a:t>
            </a:r>
          </a:p>
          <a:p>
            <a:pPr marL="714375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prstClr val="black"/>
                </a:solidFill>
                <a:latin typeface="Verdana" panose="020B0604030504040204" pitchFamily="34" charset="0"/>
              </a:rPr>
              <a:t>За это время все сегменты соединения должны уйти из сети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Таймеры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4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 err="1">
                <a:latin typeface="Verdana" panose="020B0604030504040204" pitchFamily="34" charset="0"/>
              </a:rPr>
              <a:t>Transmission</a:t>
            </a:r>
            <a:r>
              <a:rPr lang="ru-RU" altLang="ru-RU" sz="2400" dirty="0">
                <a:latin typeface="Verdana" panose="020B0604030504040204" pitchFamily="34" charset="0"/>
              </a:rPr>
              <a:t> </a:t>
            </a:r>
            <a:r>
              <a:rPr lang="ru-RU" altLang="ru-RU" sz="2400" dirty="0" err="1">
                <a:latin typeface="Verdana" panose="020B0604030504040204" pitchFamily="34" charset="0"/>
              </a:rPr>
              <a:t>Control</a:t>
            </a:r>
            <a:r>
              <a:rPr lang="ru-RU" altLang="ru-RU" sz="2400" dirty="0">
                <a:latin typeface="Verdana" panose="020B0604030504040204" pitchFamily="34" charset="0"/>
              </a:rPr>
              <a:t> </a:t>
            </a:r>
            <a:r>
              <a:rPr lang="ru-RU" altLang="ru-RU" sz="2400" dirty="0" err="1">
                <a:latin typeface="Verdana" panose="020B0604030504040204" pitchFamily="34" charset="0"/>
              </a:rPr>
              <a:t>Protocol</a:t>
            </a:r>
            <a:r>
              <a:rPr lang="ru-RU" altLang="ru-RU" sz="2400" dirty="0">
                <a:latin typeface="Verdana" panose="020B0604030504040204" pitchFamily="34" charset="0"/>
              </a:rPr>
              <a:t> (TCP) -  протокол управления передачей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TCP передает поток байт от одного процесса другому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Сообщение TCP называется сегментом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Особенность TCP: гарантия доставки и порядка следования данных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Протокол </a:t>
            </a:r>
            <a:r>
              <a:rPr lang="en-US" altLang="ru-RU" sz="2800" b="1" dirty="0" smtClean="0">
                <a:latin typeface="Verdana" panose="020B0604030504040204" pitchFamily="34" charset="0"/>
              </a:rPr>
              <a:t>TCP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80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3712383"/>
            <a:ext cx="8208963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Транспортная подсистема получает от приложения данные в виде потока байт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Поток разбивается на отдельные части – сегменты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Протокол TCP нумерует байты в потоке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latin typeface="Verdana" panose="020B0604030504040204" pitchFamily="34" charset="0"/>
              </a:rPr>
              <a:t>Сегменты </a:t>
            </a:r>
            <a:r>
              <a:rPr lang="ru-RU" altLang="ru-RU" sz="2000" dirty="0">
                <a:latin typeface="Verdana" panose="020B0604030504040204" pitchFamily="34" charset="0"/>
              </a:rPr>
              <a:t>не нумеруются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Поток байт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1636713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Поток байт от приложения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4384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9600" y="2286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Сегмент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196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008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514600" y="2286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Сегмент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95800" y="2286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Сегмент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553200" y="2286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Сегмент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09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9600" y="2971800"/>
            <a:ext cx="971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Байт 0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438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419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4008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438400" y="2971800"/>
            <a:ext cx="1414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Байт 1024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419600" y="2971800"/>
            <a:ext cx="1414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Байт 2048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400800" y="2971800"/>
            <a:ext cx="1414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Байт 3072</a:t>
            </a:r>
          </a:p>
        </p:txBody>
      </p:sp>
    </p:spTree>
    <p:extLst>
      <p:ext uri="{BB962C8B-B14F-4D97-AF65-F5344CB8AC3E}">
        <p14:creationId xmlns:p14="http://schemas.microsoft.com/office/powerpoint/2010/main" val="26829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49" y="1714500"/>
            <a:ext cx="8208963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200"/>
              </a:spcBef>
            </a:pPr>
            <a:r>
              <a:rPr lang="ru-RU" altLang="ru-RU" sz="2400" dirty="0">
                <a:latin typeface="Verdana" panose="020B0604030504040204" pitchFamily="34" charset="0"/>
              </a:rPr>
              <a:t>Возможные проблемы при доставке: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Потеря сегментов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Изменение порядка доставки сегментов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Повторная доставка сегментов</a:t>
            </a:r>
          </a:p>
          <a:p>
            <a:pPr lvl="0" algn="just" eaLnBrk="1" hangingPunct="1">
              <a:spcBef>
                <a:spcPts val="1200"/>
              </a:spcBef>
            </a:pPr>
            <a:r>
              <a:rPr lang="ru-RU" altLang="ru-RU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Сервис </a:t>
            </a:r>
            <a:r>
              <a:rPr lang="en-US" altLang="ru-RU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TCP</a:t>
            </a:r>
            <a:r>
              <a:rPr lang="ru-RU" altLang="ru-RU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:</a:t>
            </a:r>
            <a:endParaRPr lang="ru-RU" altLang="ru-RU" sz="24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5963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Гарантия доставки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715963" lvl="0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Гарантия сохранения порядка следования сообщений</a:t>
            </a:r>
            <a:endParaRPr lang="ru-RU" altLang="ru-RU" sz="2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ru-RU" altLang="ru-RU" sz="2400" dirty="0" smtClean="0">
                <a:latin typeface="Verdana" panose="020B0604030504040204" pitchFamily="34" charset="0"/>
              </a:rPr>
              <a:t>Механизмы </a:t>
            </a:r>
            <a:r>
              <a:rPr lang="ru-RU" altLang="ru-RU" sz="2400" dirty="0">
                <a:latin typeface="Verdana" panose="020B0604030504040204" pitchFamily="34" charset="0"/>
              </a:rPr>
              <a:t>реализации: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Нумерация сообщений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Подтверждение получения сообщения</a:t>
            </a:r>
          </a:p>
          <a:p>
            <a:pPr marL="715963" indent="-342900" algn="just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Verdana" panose="020B0604030504040204" pitchFamily="34" charset="0"/>
              </a:rPr>
              <a:t>Повторная отправка при отсутствии подтверждения</a:t>
            </a: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latin typeface="Verdana" panose="020B0604030504040204" pitchFamily="34" charset="0"/>
              </a:rPr>
              <a:t>Гарантия доставки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02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4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 smtClean="0">
                <a:latin typeface="Verdana" panose="020B0604030504040204" pitchFamily="34" charset="0"/>
              </a:rPr>
              <a:t>Сети и системы телекоммуникаций. Протокол </a:t>
            </a:r>
            <a:r>
              <a:rPr lang="en-US" altLang="ru-RU" sz="1000" dirty="0" smtClean="0">
                <a:latin typeface="Verdana" panose="020B0604030504040204" pitchFamily="34" charset="0"/>
              </a:rPr>
              <a:t>TCP</a:t>
            </a:r>
            <a:endParaRPr lang="ru-RU" altLang="ru-RU" sz="1000" b="1" dirty="0">
              <a:latin typeface="Verdana" panose="020B0604030504040204" pitchFamily="34" charset="0"/>
            </a:endParaRPr>
          </a:p>
        </p:txBody>
      </p:sp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9750" y="937774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 smtClean="0">
                <a:latin typeface="Verdana" panose="020B0604030504040204" pitchFamily="34" charset="0"/>
              </a:rPr>
              <a:t>Подтверждение получения</a:t>
            </a:r>
            <a:endParaRPr lang="ru-RU" altLang="ru-RU" sz="2800" b="1" dirty="0">
              <a:latin typeface="Verdana" panose="020B060403050404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2FCD-ECDD-4AD1-A933-149E1B2284F8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1136645" cy="11366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1136645" cy="11366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 flipH="1">
            <a:off x="2043978" y="2693437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6156176" y="2708920"/>
            <a:ext cx="1" cy="3183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7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0625" y="1685048"/>
            <a:ext cx="1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Отправитель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852936"/>
            <a:ext cx="4123344" cy="269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2601783"/>
            <a:ext cx="408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Байты 0-1024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1676</Words>
  <Application>Microsoft Office PowerPoint</Application>
  <PresentationFormat>Экран (4:3)</PresentationFormat>
  <Paragraphs>504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Igor</cp:lastModifiedBy>
  <cp:revision>488</cp:revision>
  <dcterms:created xsi:type="dcterms:W3CDTF">2011-09-19T03:23:37Z</dcterms:created>
  <dcterms:modified xsi:type="dcterms:W3CDTF">2017-06-19T04:24:47Z</dcterms:modified>
</cp:coreProperties>
</file>