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90" r:id="rId2"/>
    <p:sldId id="256" r:id="rId3"/>
    <p:sldId id="317" r:id="rId4"/>
    <p:sldId id="259" r:id="rId5"/>
    <p:sldId id="260" r:id="rId6"/>
    <p:sldId id="258" r:id="rId7"/>
    <p:sldId id="261" r:id="rId8"/>
    <p:sldId id="262" r:id="rId9"/>
    <p:sldId id="263" r:id="rId10"/>
    <p:sldId id="321" r:id="rId11"/>
    <p:sldId id="318" r:id="rId12"/>
    <p:sldId id="308" r:id="rId13"/>
    <p:sldId id="266" r:id="rId14"/>
    <p:sldId id="265" r:id="rId15"/>
    <p:sldId id="264" r:id="rId16"/>
    <p:sldId id="291" r:id="rId17"/>
    <p:sldId id="292" r:id="rId18"/>
    <p:sldId id="294" r:id="rId19"/>
    <p:sldId id="295" r:id="rId20"/>
    <p:sldId id="296" r:id="rId21"/>
    <p:sldId id="297" r:id="rId22"/>
    <p:sldId id="301" r:id="rId23"/>
    <p:sldId id="303" r:id="rId24"/>
    <p:sldId id="293" r:id="rId25"/>
    <p:sldId id="304" r:id="rId26"/>
    <p:sldId id="305" r:id="rId27"/>
    <p:sldId id="307" r:id="rId28"/>
    <p:sldId id="267" r:id="rId29"/>
    <p:sldId id="309" r:id="rId30"/>
    <p:sldId id="270" r:id="rId31"/>
    <p:sldId id="310" r:id="rId32"/>
    <p:sldId id="271" r:id="rId33"/>
    <p:sldId id="273" r:id="rId34"/>
    <p:sldId id="319" r:id="rId35"/>
    <p:sldId id="312" r:id="rId36"/>
    <p:sldId id="313" r:id="rId37"/>
    <p:sldId id="316" r:id="rId38"/>
    <p:sldId id="315" r:id="rId39"/>
    <p:sldId id="314" r:id="rId40"/>
    <p:sldId id="320" r:id="rId41"/>
    <p:sldId id="286" r:id="rId42"/>
    <p:sldId id="28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8EC"/>
    <a:srgbClr val="9DCFF6"/>
    <a:srgbClr val="1B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71" autoAdjust="0"/>
  </p:normalViewPr>
  <p:slideViewPr>
    <p:cSldViewPr snapToObjects="1">
      <p:cViewPr>
        <p:scale>
          <a:sx n="66" d="100"/>
          <a:sy n="66" d="100"/>
        </p:scale>
        <p:origin x="-44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03C03-A33C-40A9-BE91-7069E7EBC302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1E821-F857-48DD-9106-CEB5FE545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4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1E821-F857-48DD-9106-CEB5FE545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9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2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6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9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2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1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4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0D13-3B62-42BF-A2BC-514394CD9603}" type="datetimeFigureOut">
              <a:rPr lang="ru-RU" smtClean="0"/>
              <a:t>16.12.2014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1F87-1621-4E54-9AD9-6374E5EB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59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519" y="1078384"/>
            <a:ext cx="8640961" cy="451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Cloud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52736"/>
            <a:ext cx="8647324" cy="448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9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Выводы</a:t>
            </a:r>
            <a:r>
              <a:rPr lang="en-GB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Модели взаимодействия и их воплощение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131" y="2060848"/>
            <a:ext cx="8640960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Myriad Pro Cond" pitchFamily="34" charset="0"/>
                <a:cs typeface="Times New Roman" panose="02020603050405020304" pitchFamily="18" charset="0"/>
              </a:rPr>
              <a:t>ISO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Myriad Pro Cond" pitchFamily="34" charset="0"/>
                <a:cs typeface="Times New Roman" panose="02020603050405020304" pitchFamily="18" charset="0"/>
              </a:rPr>
              <a:t>OSI 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- задает уровни взаимодействия объектов в сети.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Myriad Pro Cond" pitchFamily="34" charset="0"/>
                <a:cs typeface="Times New Roman" panose="02020603050405020304" pitchFamily="18" charset="0"/>
              </a:rPr>
              <a:t>TCP/IP 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– </a:t>
            </a:r>
            <a:r>
              <a:rPr lang="ru-RU" sz="3200" smtClean="0">
                <a:latin typeface="Myriad Pro Cond" pitchFamily="34" charset="0"/>
                <a:cs typeface="Times New Roman" panose="02020603050405020304" pitchFamily="18" charset="0"/>
              </a:rPr>
              <a:t>набор протоколов (стек)  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используемый для взаимодействия объектов в разнородных сетях</a:t>
            </a:r>
          </a:p>
        </p:txBody>
      </p:sp>
    </p:spTree>
    <p:extLst>
      <p:ext uri="{BB962C8B-B14F-4D97-AF65-F5344CB8AC3E}">
        <p14:creationId xmlns:p14="http://schemas.microsoft.com/office/powerpoint/2010/main" val="19214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Протоколы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642354" y="3255427"/>
            <a:ext cx="5859296" cy="602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600" b="1" dirty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Зачем </a:t>
            </a:r>
            <a:r>
              <a:rPr lang="ru-RU" sz="3600" b="1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и кому нужны </a:t>
            </a:r>
            <a:r>
              <a:rPr lang="ru-RU" sz="3600" b="1" dirty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протоколы?</a:t>
            </a:r>
            <a:endParaRPr lang="en-US" sz="3600" b="1" dirty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Telnet(</a:t>
            </a:r>
            <a:r>
              <a:rPr lang="en-US" sz="3600" dirty="0" err="1" smtClean="0">
                <a:latin typeface="Myriad Pro Cond" pitchFamily="34" charset="0"/>
                <a:cs typeface="Times New Roman" panose="02020603050405020304" pitchFamily="18" charset="0"/>
              </a:rPr>
              <a:t>TErminaL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Myriad Pro Cond" pitchFamily="34" charset="0"/>
                <a:cs typeface="Times New Roman" panose="02020603050405020304" pitchFamily="18" charset="0"/>
              </a:rPr>
              <a:t>NETwork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).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2024189"/>
            <a:ext cx="8640960" cy="1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Простота, многофункциональность</a:t>
            </a:r>
            <a:b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(подключение к различным портам) </a:t>
            </a:r>
            <a:endParaRPr lang="ru-RU" sz="3200" dirty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Уязвимости(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DDOS,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plain-text)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1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Telnet::ASCII </a:t>
            </a:r>
            <a:r>
              <a:rPr lang="ru-RU" sz="3600" dirty="0">
                <a:latin typeface="Myriad Pro Cond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Star wars 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4096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4211960" y="27089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4211960" y="3573016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211960" y="55892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FTP(File Transfer Protocol).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484784"/>
            <a:ext cx="90868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 (</a:t>
            </a:r>
            <a:r>
              <a:rPr lang="en-GB" sz="3600" dirty="0" err="1">
                <a:latin typeface="Myriad Pro Cond" pitchFamily="34" charset="0"/>
              </a:rPr>
              <a:t>HyperText</a:t>
            </a:r>
            <a:r>
              <a:rPr lang="en-GB" sz="3600" dirty="0">
                <a:latin typeface="Myriad Pro Cond" pitchFamily="34" charset="0"/>
              </a:rPr>
              <a:t> Transfer </a:t>
            </a:r>
            <a:r>
              <a:rPr lang="en-GB" sz="3600" dirty="0" smtClean="0">
                <a:latin typeface="Myriad Pro Cond" pitchFamily="34" charset="0"/>
              </a:rPr>
              <a:t>Protocol</a:t>
            </a:r>
            <a:r>
              <a:rPr lang="ru-RU" sz="3600" dirty="0" smtClean="0">
                <a:latin typeface="Myriad Pro Cond" pitchFamily="34" charset="0"/>
              </a:rPr>
              <a:t>)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2060848"/>
            <a:ext cx="8640960" cy="188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Методы</a:t>
            </a:r>
            <a:endParaRPr lang="en-GB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Заголовки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Методы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2060848"/>
            <a:ext cx="8640960" cy="255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GET</a:t>
            </a:r>
            <a:endParaRPr lang="en-GB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POST</a:t>
            </a:r>
            <a:endParaRPr lang="ru-RU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PUT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3629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1306844"/>
            <a:ext cx="8640960" cy="368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Информационные(1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xx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)-практически не используются</a:t>
            </a:r>
            <a:endParaRPr lang="en-GB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Успешно(2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xx)-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запрос удачно выполнен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Перенаправлени</a:t>
            </a:r>
            <a:r>
              <a:rPr lang="ru-RU" sz="3200" dirty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е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(3xx)-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переадресация на другую страницу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Ошибка клиента(4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xx)-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что то пошло не так на стороне пользователя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Ошибка сервера(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5xx)-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что то поломалось на стороне сервера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Примеры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&amp;KHcy;&amp;ocy;&amp;chcy;&amp;ucy; &amp;vcy;&amp;ocy;&amp;dcy;&amp;yacy;&amp;ncy;&amp;ncy;&amp;ocy;&amp;jcy; &amp;pcy;&amp;icy;&amp;scy;&amp;tcy;&amp;ocy;&amp;lcy;&amp;iecy;&amp;t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78696"/>
            <a:ext cx="4320480" cy="40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342" y="5590710"/>
            <a:ext cx="8640960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А это Джек, который хочет купить водяной Ультра Бластер.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200(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OK)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342" y="5590710"/>
            <a:ext cx="8640960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Запросили страницу– получили без проблем.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-&amp;kcy;&amp;ocy;&amp;dcy; 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26638"/>
            <a:ext cx="5796644" cy="41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План лекции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060848"/>
            <a:ext cx="8640960" cy="121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История,  ISO  OSI,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TCP/IP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Протоколы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Telnet,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DNS,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NTP,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DHCP,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FTP,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SSL,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SSH</a:t>
            </a:r>
          </a:p>
        </p:txBody>
      </p:sp>
    </p:spTree>
    <p:extLst>
      <p:ext uri="{BB962C8B-B14F-4D97-AF65-F5344CB8AC3E}">
        <p14:creationId xmlns:p14="http://schemas.microsoft.com/office/powerpoint/2010/main" val="32911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301(</a:t>
            </a:r>
            <a:r>
              <a:rPr lang="en-US" sz="3600" dirty="0">
                <a:latin typeface="Myriad Pro Cond" pitchFamily="34" charset="0"/>
              </a:rPr>
              <a:t>Moved </a:t>
            </a:r>
            <a:r>
              <a:rPr lang="en-US" sz="3600" dirty="0" smtClean="0">
                <a:latin typeface="Myriad Pro Cond" pitchFamily="34" charset="0"/>
              </a:rPr>
              <a:t>Permanently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342" y="5590710"/>
            <a:ext cx="8640960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Переадресация на постоянную новую позицию.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-&amp;kcy;&amp;ocy;&amp;dcy; 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7820" cy="41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Администратор\Мои документы\Без имен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22" y="1412776"/>
            <a:ext cx="5866378" cy="427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302(</a:t>
            </a:r>
            <a:r>
              <a:rPr lang="en-US" sz="3600" dirty="0">
                <a:latin typeface="Myriad Pro Cond" pitchFamily="34" charset="0"/>
              </a:rPr>
              <a:t>Moved </a:t>
            </a:r>
            <a:r>
              <a:rPr lang="en-US" sz="3600" dirty="0" smtClean="0">
                <a:latin typeface="Myriad Pro Cond" pitchFamily="34" charset="0"/>
              </a:rPr>
              <a:t>Temporarily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342" y="5590710"/>
            <a:ext cx="8640960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Переадресация на временную новую позицию.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-&amp;kcy;&amp;ocy;&amp;dcy; 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7820" cy="41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-&amp;kcy;&amp;ocy;&amp;dcy; 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70" y="1412776"/>
            <a:ext cx="5767730" cy="416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404(</a:t>
            </a:r>
            <a:r>
              <a:rPr lang="en-US" sz="3600" dirty="0">
                <a:latin typeface="Myriad Pro Cond" pitchFamily="34" charset="0"/>
                <a:cs typeface="Times New Roman" panose="02020603050405020304" pitchFamily="18" charset="0"/>
              </a:rPr>
              <a:t>Not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Found)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342" y="5590710"/>
            <a:ext cx="8640960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Несуществующая или удаленная ранее страница(файл) 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-&amp;kcy;&amp;ocy;&amp;dcy; 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22" y="1412776"/>
            <a:ext cx="5715000" cy="41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Коды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503(</a:t>
            </a:r>
            <a:r>
              <a:rPr lang="en-US" sz="3600" dirty="0">
                <a:latin typeface="Myriad Pro Cond" pitchFamily="34" charset="0"/>
              </a:rPr>
              <a:t>Service </a:t>
            </a:r>
            <a:r>
              <a:rPr lang="en-US" sz="3600" dirty="0" smtClean="0">
                <a:latin typeface="Myriad Pro Cond" pitchFamily="34" charset="0"/>
              </a:rPr>
              <a:t>Unavailable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342" y="5590710"/>
            <a:ext cx="8640960" cy="54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Неисправен или неверно сконфигурирован сервер.</a:t>
            </a:r>
            <a:endParaRPr lang="en-US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-&amp;kcy;&amp;ocy;&amp;dcy; 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22" y="1412776"/>
            <a:ext cx="5715000" cy="41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Заголовки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2060848"/>
            <a:ext cx="8640960" cy="121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>
                <a:latin typeface="Myriad Pro Cond" pitchFamily="34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спользуются </a:t>
            </a:r>
            <a:r>
              <a:rPr lang="ru-RU" sz="3200" dirty="0">
                <a:latin typeface="Myriad Pro Cond" pitchFamily="34" charset="0"/>
                <a:cs typeface="Times New Roman" panose="02020603050405020304" pitchFamily="18" charset="0"/>
              </a:rPr>
              <a:t>для "общения" 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клиента и сервера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Myriad Pro Cond" pitchFamily="34" charset="0"/>
                <a:cs typeface="Times New Roman" panose="02020603050405020304" pitchFamily="18" charset="0"/>
              </a:rPr>
              <a:t>General </a:t>
            </a: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, Request, Response</a:t>
            </a:r>
            <a:endParaRPr lang="ru-RU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Заголовки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::General 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0413" y="2060848"/>
            <a:ext cx="8640960" cy="322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Cache-Control(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директива кэширования)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Connection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(директивы соединения)</a:t>
            </a:r>
            <a:endParaRPr lang="en-US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Date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(Дата ответа)</a:t>
            </a:r>
            <a:endParaRPr lang="en-US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Pragma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(специализированые директивы)</a:t>
            </a:r>
            <a:endParaRPr lang="en-US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Upgrade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(обновление протокола,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HTTP-&gt;HTTPS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Заголовки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::Request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2060848"/>
            <a:ext cx="8640960" cy="255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</a:rPr>
              <a:t>Accept(Charset,</a:t>
            </a:r>
            <a:r>
              <a:rPr lang="ru-RU" sz="3200" dirty="0" smtClean="0">
                <a:latin typeface="Myriad Pro Cond" pitchFamily="34" charset="0"/>
              </a:rPr>
              <a:t> </a:t>
            </a:r>
            <a:r>
              <a:rPr lang="en-US" sz="3200" dirty="0" smtClean="0">
                <a:latin typeface="Myriad Pro Cond" pitchFamily="34" charset="0"/>
              </a:rPr>
              <a:t>Language) 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Myriad Pro Cond" pitchFamily="34" charset="0"/>
                <a:cs typeface="Times New Roman" panose="02020603050405020304" pitchFamily="18" charset="0"/>
              </a:rPr>
              <a:t>Referer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(Предыдущий адрес)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Host(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Целевой ресурс)</a:t>
            </a:r>
            <a:endParaRPr lang="en-US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User-Agent(</a:t>
            </a:r>
            <a:r>
              <a:rPr lang="ru-RU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Версия клиента)</a:t>
            </a:r>
          </a:p>
        </p:txBody>
      </p:sp>
    </p:spTree>
    <p:extLst>
      <p:ext uri="{BB962C8B-B14F-4D97-AF65-F5344CB8AC3E}">
        <p14:creationId xmlns:p14="http://schemas.microsoft.com/office/powerpoint/2010/main" val="6768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HTTP::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Заголовки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en-US" sz="36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Response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2060848"/>
            <a:ext cx="8640960" cy="188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Location(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Указывает направление перехода)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Server(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Версия ПО) </a:t>
            </a:r>
            <a:endParaRPr lang="en-US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WWW-Authenticate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HTTP-Base Authenticate(401))</a:t>
            </a:r>
            <a:endParaRPr lang="ru-RU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DNS(Domain Network Service).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://www.securitylab.ru/_article_images/2008/07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DNS::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Принцип разрешения имен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1520" y="1505635"/>
            <a:ext cx="8640960" cy="4875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3600" dirty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ISO OSI</a:t>
            </a:r>
            <a:r>
              <a:rPr lang="ru-RU" sz="360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, </a:t>
            </a:r>
            <a:r>
              <a:rPr lang="ru-RU" sz="360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TCP/IP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520" y="3059412"/>
            <a:ext cx="8640960" cy="60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</a:pPr>
            <a:r>
              <a:rPr lang="ru-RU" sz="3600" b="1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Что даёт модель </a:t>
            </a:r>
            <a:r>
              <a:rPr lang="en-US" sz="3600" b="1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OSI</a:t>
            </a:r>
            <a:r>
              <a:rPr lang="ru-RU" sz="3600" b="1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?</a:t>
            </a:r>
            <a:endParaRPr lang="en-US" sz="3600" b="1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Myriad Pro Cond" pitchFamily="34" charset="0"/>
                <a:cs typeface="Times New Roman" panose="02020603050405020304" pitchFamily="18" charset="0"/>
              </a:rPr>
              <a:t>DHCP</a:t>
            </a:r>
            <a:r>
              <a:rPr lang="ru-RU" sz="3500" dirty="0" smtClean="0">
                <a:latin typeface="Myriad Pro Cond" pitchFamily="34" charset="0"/>
                <a:cs typeface="Times New Roman" panose="02020603050405020304" pitchFamily="18" charset="0"/>
              </a:rPr>
              <a:t>(</a:t>
            </a:r>
            <a:r>
              <a:rPr lang="en-US" sz="3500" dirty="0">
                <a:latin typeface="Myriad Pro Cond" pitchFamily="34" charset="0"/>
                <a:cs typeface="Times New Roman" panose="02020603050405020304" pitchFamily="18" charset="0"/>
              </a:rPr>
              <a:t>Dynamic Host Configuration </a:t>
            </a:r>
            <a:r>
              <a:rPr lang="en-US" sz="3500" dirty="0" smtClean="0">
                <a:latin typeface="Myriad Pro Cond" pitchFamily="34" charset="0"/>
                <a:cs typeface="Times New Roman" panose="02020603050405020304" pitchFamily="18" charset="0"/>
              </a:rPr>
              <a:t>Protocol</a:t>
            </a:r>
            <a:r>
              <a:rPr lang="ru-RU" sz="3500" dirty="0" smtClean="0">
                <a:latin typeface="Myriad Pro Cond" pitchFamily="34" charset="0"/>
                <a:cs typeface="Times New Roman" panose="02020603050405020304" pitchFamily="18" charset="0"/>
              </a:rPr>
              <a:t>)</a:t>
            </a:r>
            <a:r>
              <a:rPr lang="en-US" sz="35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5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http://ok-t.ru/life-prog/baza1/1559882954997.files/image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12879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Myriad Pro Cond" pitchFamily="34" charset="0"/>
                <a:cs typeface="Times New Roman" panose="02020603050405020304" pitchFamily="18" charset="0"/>
              </a:rPr>
              <a:t>DHCP::</a:t>
            </a:r>
            <a:r>
              <a:rPr lang="ru-RU" sz="3500" dirty="0" smtClean="0">
                <a:latin typeface="Myriad Pro Cond" pitchFamily="34" charset="0"/>
                <a:cs typeface="Times New Roman" panose="02020603050405020304" pitchFamily="18" charset="0"/>
              </a:rPr>
              <a:t>Запросы и ответы</a:t>
            </a:r>
            <a:r>
              <a:rPr lang="en-US" sz="35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5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131" y="2060848"/>
            <a:ext cx="8640960" cy="255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DHCPDISCOVER</a:t>
            </a:r>
            <a:endParaRPr lang="ru-RU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DHCPOFFER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DHCPREQUEST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DHCPACK</a:t>
            </a:r>
            <a:endParaRPr lang="ru-RU" sz="3200" dirty="0" smtClean="0">
              <a:solidFill>
                <a:srgbClr val="000000"/>
              </a:solidFill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NTP(</a:t>
            </a:r>
            <a:r>
              <a:rPr lang="en-US" sz="3600" dirty="0">
                <a:latin typeface="Myriad Pro Cond" pitchFamily="34" charset="0"/>
                <a:cs typeface="Times New Roman" panose="02020603050405020304" pitchFamily="18" charset="0"/>
              </a:rPr>
              <a:t>Network Time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Protocol).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6" y="1484785"/>
            <a:ext cx="865507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4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3600" dirty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Протоколы с повышенной безопасностью</a:t>
            </a:r>
            <a:r>
              <a:rPr lang="ru-RU" sz="3600" dirty="0" smtClean="0">
                <a:solidFill>
                  <a:srgbClr val="000000"/>
                </a:solidFill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131" y="2060848"/>
            <a:ext cx="8640960" cy="121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Myriad Pro Cond" pitchFamily="34" charset="0"/>
                <a:cs typeface="Times New Roman" panose="02020603050405020304" pitchFamily="18" charset="0"/>
              </a:rPr>
              <a:t>SSH</a:t>
            </a:r>
            <a:endParaRPr lang="ru-RU" sz="3200" dirty="0" smtClean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TLS/SSL</a:t>
            </a:r>
          </a:p>
        </p:txBody>
      </p:sp>
    </p:spTree>
    <p:extLst>
      <p:ext uri="{BB962C8B-B14F-4D97-AF65-F5344CB8AC3E}">
        <p14:creationId xmlns:p14="http://schemas.microsoft.com/office/powerpoint/2010/main" val="33606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SSH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Myriad Pro Cond" pitchFamily="34" charset="0"/>
              </a:rPr>
              <a:t>Secure </a:t>
            </a:r>
            <a:r>
              <a:rPr lang="en-US" sz="3600" dirty="0" err="1" smtClean="0">
                <a:latin typeface="Myriad Pro Cond" pitchFamily="34" charset="0"/>
              </a:rPr>
              <a:t>S</a:t>
            </a:r>
            <a:r>
              <a:rPr lang="en-US" sz="3600" dirty="0" err="1">
                <a:latin typeface="Myriad Pro Cond" pitchFamily="34" charset="0"/>
              </a:rPr>
              <a:t>H</a:t>
            </a:r>
            <a:r>
              <a:rPr lang="en-US" sz="3600" dirty="0" err="1" smtClean="0">
                <a:latin typeface="Myriad Pro Cond" pitchFamily="34" charset="0"/>
              </a:rPr>
              <a:t>ell</a:t>
            </a:r>
            <a:r>
              <a:rPr lang="ru-RU" sz="3600" dirty="0" smtClean="0">
                <a:latin typeface="Myriad Pro Cond" pitchFamily="34" charset="0"/>
              </a:rPr>
              <a:t>)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44571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http://www.identitycloaker.com/images/how_it_works/connected_through_ssh_tu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84784"/>
            <a:ext cx="864096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SSH::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Соединение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0960" cy="4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8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SSH::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Возможности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131" y="2060848"/>
            <a:ext cx="8640960" cy="188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Защищённый туннель передачи 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Ключи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Работа поверх других протоколов</a:t>
            </a:r>
          </a:p>
        </p:txBody>
      </p:sp>
    </p:spTree>
    <p:extLst>
      <p:ext uri="{BB962C8B-B14F-4D97-AF65-F5344CB8AC3E}">
        <p14:creationId xmlns:p14="http://schemas.microsoft.com/office/powerpoint/2010/main" val="1736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TLS/SSL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latin typeface="Myriad Pro Cond" pitchFamily="34" charset="0"/>
              </a:rPr>
              <a:t>Transport  Layer  Security/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Secure  Sockets  Layer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)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www.vircom.com/security/wp-content/uploads/2012/09/tcp-ip_model_ssl-tls_protoc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6" y="1412776"/>
            <a:ext cx="861461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1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yriad Pro Cond" pitchFamily="34" charset="0"/>
                <a:cs typeface="Times New Roman" panose="02020603050405020304" pitchFamily="18" charset="0"/>
              </a:rPr>
              <a:t>TLS/SSL 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Формирование  соединения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14" name="Picture 2" descr="http://xbb.uz/files/illustrations/secure/s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0089"/>
            <a:ext cx="7200800" cy="476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1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yriad Pro Cond" pitchFamily="34" charset="0"/>
                <a:cs typeface="Times New Roman" panose="02020603050405020304" pitchFamily="18" charset="0"/>
              </a:rPr>
              <a:t>TLS/SSL 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Сертификаты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http://globalsign.tbs-certificats.com/images/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8" y="1484784"/>
            <a:ext cx="869381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Модель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OSI::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Принцип обмена данными.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129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Выводы</a:t>
            </a:r>
            <a:r>
              <a:rPr lang="en-GB" sz="3600" dirty="0" smtClean="0">
                <a:latin typeface="Myriad Pro Cond" pitchFamily="34" charset="0"/>
                <a:cs typeface="Times New Roman" panose="02020603050405020304" pitchFamily="18" charset="0"/>
              </a:rPr>
              <a:t>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Протоколы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131" y="2060848"/>
            <a:ext cx="8640960" cy="301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Является соглашением по взаимодействию объектов и описывает механизмы этого взаимодействия.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Работают только на своем уровне.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Могут работать «поверх» других протоколов</a:t>
            </a: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ru-RU" sz="3200" dirty="0" smtClean="0">
              <a:latin typeface="Myriad Pro Con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yriad Pro Cond" pitchFamily="34" charset="0"/>
              </a:rPr>
              <a:t>Вопросы, пожелания, комментарии</a:t>
            </a:r>
            <a:r>
              <a:rPr lang="ru-RU" sz="3600" dirty="0" smtClean="0">
                <a:latin typeface="Myriad Pro Cond" pitchFamily="34" charset="0"/>
              </a:rPr>
              <a:t>?</a:t>
            </a:r>
            <a:endParaRPr lang="ru-RU" sz="3600" dirty="0">
              <a:latin typeface="Myriad Pro Cond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56792"/>
            <a:ext cx="6877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7911" y="5288339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52A8EC"/>
                </a:solidFill>
                <a:latin typeface="Myriad Pro Cond" pitchFamily="34" charset="0"/>
              </a:rPr>
              <a:t>Виталий</a:t>
            </a:r>
            <a:br>
              <a:rPr lang="ru-RU" sz="3200" dirty="0" smtClean="0">
                <a:solidFill>
                  <a:srgbClr val="52A8EC"/>
                </a:solidFill>
                <a:latin typeface="Myriad Pro Cond" pitchFamily="34" charset="0"/>
              </a:rPr>
            </a:br>
            <a:r>
              <a:rPr lang="ru-RU" sz="3200" dirty="0" smtClean="0">
                <a:solidFill>
                  <a:srgbClr val="52A8EC"/>
                </a:solidFill>
                <a:latin typeface="Myriad Pro Cond" pitchFamily="34" charset="0"/>
              </a:rPr>
              <a:t>Сотников</a:t>
            </a:r>
            <a:endParaRPr lang="ru-RU" sz="3200" dirty="0">
              <a:solidFill>
                <a:srgbClr val="52A8EC"/>
              </a:solidFill>
              <a:latin typeface="Myriad Pro Con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7911" y="6365557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52A8EC"/>
                </a:solidFill>
                <a:latin typeface="Myriad Pro Cond" pitchFamily="34" charset="0"/>
              </a:rPr>
              <a:t>yozhkin.code@gmail.com</a:t>
            </a:r>
            <a:endParaRPr lang="ru-RU" sz="2600" dirty="0">
              <a:solidFill>
                <a:srgbClr val="52A8EC"/>
              </a:solidFill>
              <a:latin typeface="Myriad Pro Cond" pitchFamily="34" charset="0"/>
            </a:endParaRPr>
          </a:p>
        </p:txBody>
      </p:sp>
      <p:pic>
        <p:nvPicPr>
          <p:cNvPr id="1026" name="Picture 2" descr="C:\Users\VeeSot\Dropbox\Public\Lection1\Cloud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64096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Модель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OSI::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Принцип инкапсуляции.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4226"/>
            <a:ext cx="8640960" cy="497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Модель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OSI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::Уровни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36895"/>
              </p:ext>
            </p:extLst>
          </p:nvPr>
        </p:nvGraphicFramePr>
        <p:xfrm>
          <a:off x="251520" y="1412776"/>
          <a:ext cx="8640960" cy="5120640"/>
        </p:xfrm>
        <a:graphic>
          <a:graphicData uri="http://schemas.openxmlformats.org/drawingml/2006/table">
            <a:tbl>
              <a:tblPr firstRow="1" bandRow="1">
                <a:effectLst/>
                <a:tableStyleId>{D7AC3CCA-C797-4891-BE02-D94E43425B78}</a:tableStyleId>
              </a:tblPr>
              <a:tblGrid>
                <a:gridCol w="1584176"/>
                <a:gridCol w="3024336"/>
                <a:gridCol w="4032448"/>
              </a:tblGrid>
              <a:tr h="309368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Тип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 данных</a:t>
                      </a:r>
                      <a:endParaRPr lang="ru-RU" sz="2400" dirty="0">
                        <a:solidFill>
                          <a:schemeClr val="bg1"/>
                        </a:solidFill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6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Уровень(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Layer)</a:t>
                      </a:r>
                      <a:endParaRPr lang="ru-RU" sz="2400" dirty="0">
                        <a:solidFill>
                          <a:schemeClr val="bg1"/>
                        </a:solidFill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6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Применение</a:t>
                      </a:r>
                      <a:endParaRPr lang="ru-RU" sz="2400" dirty="0">
                        <a:solidFill>
                          <a:schemeClr val="bg1"/>
                        </a:solidFill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6299"/>
                    </a:solidFill>
                  </a:tcPr>
                </a:tc>
              </a:tr>
              <a:tr h="30936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Данные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7. Прикладной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Application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Доступ к сетевым службам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541393">
                <a:tc>
                  <a:txBody>
                    <a:bodyPr/>
                    <a:lstStyle/>
                    <a:p>
                      <a:r>
                        <a:rPr lang="ru-RU" sz="2400">
                          <a:latin typeface="Myriad Pro Cond" pitchFamily="34" charset="0"/>
                        </a:rPr>
                        <a:t>Поток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6. Уровень представления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Presentation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Представление и шифрование данных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309368">
                <a:tc>
                  <a:txBody>
                    <a:bodyPr/>
                    <a:lstStyle/>
                    <a:p>
                      <a:r>
                        <a:rPr lang="ru-RU" sz="2400">
                          <a:latin typeface="Myriad Pro Cond" pitchFamily="34" charset="0"/>
                        </a:rPr>
                        <a:t>Сеансы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5. Сеансовый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Session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Myriad Pro Cond" pitchFamily="34" charset="0"/>
                        </a:rPr>
                        <a:t>Управление сеансом связи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77341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Сегменты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4. Транспортный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Transport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Myriad Pro Cond" pitchFamily="34" charset="0"/>
                        </a:rPr>
                        <a:t>Прямая связь между конечными пунктами и надежность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541393">
                <a:tc>
                  <a:txBody>
                    <a:bodyPr/>
                    <a:lstStyle/>
                    <a:p>
                      <a:r>
                        <a:rPr lang="ru-RU" sz="2400">
                          <a:latin typeface="Myriad Pro Cond" pitchFamily="34" charset="0"/>
                        </a:rPr>
                        <a:t>Пакеты / Датаграммы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3. Сетевой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Network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Определение маршрута и логическая адресация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309368">
                <a:tc>
                  <a:txBody>
                    <a:bodyPr/>
                    <a:lstStyle/>
                    <a:p>
                      <a:r>
                        <a:rPr lang="ru-RU" sz="2400">
                          <a:latin typeface="Myriad Pro Cond" pitchFamily="34" charset="0"/>
                        </a:rPr>
                        <a:t>Кадры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2. Канальный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Data 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link)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Физическая адресация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77341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Биты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1. Физический </a:t>
                      </a:r>
                      <a:r>
                        <a:rPr lang="ru-RU" sz="240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400" dirty="0" smtClean="0">
                          <a:latin typeface="Myriad Pro Cond" pitchFamily="34" charset="0"/>
                        </a:rPr>
                        <a:t>Physical</a:t>
                      </a:r>
                      <a:r>
                        <a:rPr lang="en-US" sz="240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yriad Pro Cond" pitchFamily="34" charset="0"/>
                        </a:rPr>
                        <a:t>Работа со средой передачи, сигналами и двоичными данными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Модель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OSI::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Проекция в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TCP/IP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 (условная)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71318"/>
              </p:ext>
            </p:extLst>
          </p:nvPr>
        </p:nvGraphicFramePr>
        <p:xfrm>
          <a:off x="251520" y="1412777"/>
          <a:ext cx="8640960" cy="3532379"/>
        </p:xfrm>
        <a:graphic>
          <a:graphicData uri="http://schemas.openxmlformats.org/drawingml/2006/table">
            <a:tbl>
              <a:tblPr firstRow="1" bandRow="1">
                <a:effectLst/>
                <a:tableStyleId>{D7AC3CCA-C797-4891-BE02-D94E43425B78}</a:tableStyleId>
              </a:tblPr>
              <a:tblGrid>
                <a:gridCol w="4320480"/>
                <a:gridCol w="4320480"/>
              </a:tblGrid>
              <a:tr h="244501"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Модель</a:t>
                      </a:r>
                      <a:r>
                        <a:rPr lang="en-US" sz="2200" b="0" baseline="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 OSI</a:t>
                      </a:r>
                      <a:endParaRPr lang="ru-RU" sz="2200" b="0" dirty="0">
                        <a:solidFill>
                          <a:schemeClr val="bg1"/>
                        </a:solidFill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6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Стек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Myriad Pro Cond" pitchFamily="34" charset="0"/>
                        </a:rPr>
                        <a:t>TCP/IP</a:t>
                      </a:r>
                      <a:endParaRPr lang="ru-RU" sz="2200" b="0" dirty="0">
                        <a:solidFill>
                          <a:schemeClr val="bg1"/>
                        </a:solidFill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6299"/>
                    </a:solidFill>
                  </a:tcPr>
                </a:tc>
              </a:tr>
              <a:tr h="432579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Прикладной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Application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Прикладной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Application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432579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Уровень </a:t>
                      </a:r>
                      <a:r>
                        <a:rPr lang="ru-RU" sz="2200" b="0" dirty="0">
                          <a:latin typeface="Myriad Pro Cond" pitchFamily="34" charset="0"/>
                        </a:rPr>
                        <a:t>представления </a:t>
                      </a:r>
                      <a:r>
                        <a:rPr lang="ru-RU" sz="2200" b="0" dirty="0" smtClean="0">
                          <a:latin typeface="Myriad Pro Cond" pitchFamily="34" charset="0"/>
                        </a:rPr>
                        <a:t>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Presentation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Сеансовый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Session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477241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Транспортный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Transport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Транспортный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Transport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432579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Сетевой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Network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Межсетевой(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Internet)</a:t>
                      </a:r>
                      <a:endParaRPr lang="en-US" sz="2200" b="0" dirty="0">
                        <a:latin typeface="Myriad Pro Cond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355121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Канальный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Data 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link)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Уровень сетевого доступа(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Network</a:t>
                      </a:r>
                      <a:r>
                        <a:rPr lang="ru-RU" sz="2200" b="0" dirty="0" smtClean="0">
                          <a:latin typeface="Myriad Pro Cond" pitchFamily="34" charset="0"/>
                        </a:rPr>
                        <a:t>)</a:t>
                      </a:r>
                      <a:endParaRPr lang="en-US" sz="2200" b="0" dirty="0">
                        <a:latin typeface="Myriad Pro Cond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  <a:tr h="477241">
                <a:tc>
                  <a:txBody>
                    <a:bodyPr/>
                    <a:lstStyle/>
                    <a:p>
                      <a:r>
                        <a:rPr lang="ru-RU" sz="2200" b="0" dirty="0" smtClean="0">
                          <a:latin typeface="Myriad Pro Cond" pitchFamily="34" charset="0"/>
                        </a:rPr>
                        <a:t>Физический (</a:t>
                      </a:r>
                      <a:r>
                        <a:rPr lang="en-US" sz="2200" b="0" dirty="0" smtClean="0">
                          <a:latin typeface="Myriad Pro Cond" pitchFamily="34" charset="0"/>
                        </a:rPr>
                        <a:t>Physical</a:t>
                      </a:r>
                      <a:r>
                        <a:rPr lang="en-US" sz="2200" b="0" dirty="0">
                          <a:latin typeface="Myriad Pro Cond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8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Стек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TCP/IP::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Преимущества.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2024189"/>
            <a:ext cx="8640960" cy="188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>
                <a:latin typeface="Myriad Pro Cond" pitchFamily="34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редства восстановления после сбоев.</a:t>
            </a:r>
            <a:r>
              <a:rPr lang="en-US" sz="3200" dirty="0" smtClean="0">
                <a:latin typeface="Myriad Pro Cond" pitchFamily="34" charset="0"/>
                <a:cs typeface="Times New Roman" panose="02020603050405020304" pitchFamily="18" charset="0"/>
              </a:rPr>
              <a:t>(vs. </a:t>
            </a:r>
            <a:r>
              <a:rPr lang="en-US" sz="3200" dirty="0" smtClean="0">
                <a:latin typeface="Myriad Pro Cond" pitchFamily="34" charset="0"/>
              </a:rPr>
              <a:t>IPX/SPX)</a:t>
            </a: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Устойчивость к ошибкам. </a:t>
            </a:r>
            <a:endParaRPr lang="ru-RU" sz="3200" dirty="0">
              <a:latin typeface="Myriad Pro Cond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92000"/>
              </a:lnSpc>
              <a:spcAft>
                <a:spcPts val="17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Myriad Pro Cond" pitchFamily="34" charset="0"/>
                <a:cs typeface="Times New Roman" panose="02020603050405020304" pitchFamily="18" charset="0"/>
              </a:rPr>
              <a:t>Независимость от платформы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7213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Стек </a:t>
            </a:r>
            <a:r>
              <a:rPr lang="en-US" sz="3600" dirty="0" smtClean="0">
                <a:latin typeface="Myriad Pro Cond" pitchFamily="34" charset="0"/>
                <a:cs typeface="Times New Roman" panose="02020603050405020304" pitchFamily="18" charset="0"/>
              </a:rPr>
              <a:t>TCP/IP::</a:t>
            </a:r>
            <a:r>
              <a:rPr lang="ru-RU" sz="3600" dirty="0" smtClean="0">
                <a:latin typeface="Myriad Pro Cond" pitchFamily="34" charset="0"/>
                <a:cs typeface="Times New Roman" panose="02020603050405020304" pitchFamily="18" charset="0"/>
              </a:rPr>
              <a:t>Протоколы</a:t>
            </a:r>
            <a:endParaRPr lang="ru-RU" sz="3600" dirty="0">
              <a:latin typeface="Myriad Pro Cond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28575">
            <a:solidFill>
              <a:srgbClr val="52A8E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90363"/>
              </p:ext>
            </p:extLst>
          </p:nvPr>
        </p:nvGraphicFramePr>
        <p:xfrm>
          <a:off x="251520" y="1412776"/>
          <a:ext cx="863723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266"/>
                <a:gridCol w="737014"/>
                <a:gridCol w="835553"/>
                <a:gridCol w="132327"/>
                <a:gridCol w="544288"/>
                <a:gridCol w="936104"/>
                <a:gridCol w="1219059"/>
                <a:gridCol w="744733"/>
                <a:gridCol w="480080"/>
                <a:gridCol w="1224814"/>
              </a:tblGrid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Layer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62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Protocol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6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Application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HTTP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Telnet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FTP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SSH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DNS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DHCP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NTP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Transport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TCP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UDP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Internet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IP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ICMP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IGMP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ARP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Network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Myriad Pro Cond" pitchFamily="34" charset="0"/>
                        </a:rPr>
                        <a:t>Ethernet</a:t>
                      </a:r>
                      <a:endParaRPr lang="ru-RU" sz="2200" dirty="0">
                        <a:latin typeface="Myriad Pro Con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619</Words>
  <Application>Microsoft Office PowerPoint</Application>
  <PresentationFormat>Экран (4:3)</PresentationFormat>
  <Paragraphs>155</Paragraphs>
  <Slides>42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MetAvt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130</cp:revision>
  <dcterms:created xsi:type="dcterms:W3CDTF">2014-12-02T06:33:22Z</dcterms:created>
  <dcterms:modified xsi:type="dcterms:W3CDTF">2014-12-16T05:04:09Z</dcterms:modified>
</cp:coreProperties>
</file>