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302b79b1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302b79b1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302b79b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302b79b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302b79b1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302b79b1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302b79b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302b79b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88600" y="1250000"/>
            <a:ext cx="8200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DS2P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738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352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Science salary predictor. </a:t>
            </a:r>
            <a:endParaRPr sz="1900"/>
          </a:p>
        </p:txBody>
      </p:sp>
      <p:sp>
        <p:nvSpPr>
          <p:cNvPr id="88" name="Google Shape;88;p13"/>
          <p:cNvSpPr txBox="1"/>
          <p:nvPr/>
        </p:nvSpPr>
        <p:spPr>
          <a:xfrm>
            <a:off x="5478550" y="2227650"/>
            <a:ext cx="36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3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100">
                <a:solidFill>
                  <a:srgbClr val="E5E5E5"/>
                </a:solidFill>
                <a:highlight>
                  <a:srgbClr val="262A2F"/>
                </a:highlight>
                <a:latin typeface="Arial"/>
                <a:ea typeface="Arial"/>
                <a:cs typeface="Arial"/>
                <a:sym typeface="Arial"/>
              </a:rPr>
              <a:t>Минимальные требования к функциональности.</a:t>
            </a:r>
            <a:endParaRPr b="0" sz="2100">
              <a:solidFill>
                <a:srgbClr val="E5E5E5"/>
              </a:solidFill>
              <a:highlight>
                <a:srgbClr val="262A2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12650"/>
            <a:ext cx="76887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1. </a:t>
            </a:r>
            <a:r>
              <a:rPr lang="ru" sz="1305"/>
              <a:t>Ввод данных пользователем: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Форма для ввода информации о пользователе, включая: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Должность (например, Data Scientist, Data Analyst и т.д.)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Уровень опыта (например, Junior, Middle, Senior)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Образование (например, степень, специальность)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Географическое местоположение (город, страна)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Навыки и технологии (например, Python, R, машинное обучение и т.д.)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3. Модель предсказания: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Разработка и обучение модели машинного обучения для предсказания зарплаты на основе введенных данных.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- Использование различных алгоритмов (например, линейная регрессия, деревья решений, градиентный бустинг) и выбор наилучшей модели.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2.  Интерфейс для ввода данных и отображения результатов.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305"/>
              <a:t>4. Обеспечение безопасности данных пользователей и соблюдение норм конфиденциальности.</a:t>
            </a:r>
            <a:endParaRPr sz="1092">
              <a:solidFill>
                <a:schemeClr val="dk2"/>
              </a:solidFill>
              <a:highlight>
                <a:srgbClr val="F2F2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92">
              <a:solidFill>
                <a:schemeClr val="dk2"/>
              </a:solidFill>
              <a:highlight>
                <a:srgbClr val="F2F2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92">
              <a:solidFill>
                <a:schemeClr val="dk2"/>
              </a:solidFill>
              <a:highlight>
                <a:srgbClr val="F2F2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090">
                <a:solidFill>
                  <a:srgbClr val="E5E5E5"/>
                </a:solidFill>
                <a:highlight>
                  <a:srgbClr val="262A2F"/>
                </a:highlight>
                <a:latin typeface="Arial"/>
                <a:ea typeface="Arial"/>
                <a:cs typeface="Arial"/>
                <a:sym typeface="Arial"/>
              </a:rPr>
              <a:t>Ключевые конкурентные преимущества.</a:t>
            </a:r>
            <a:endParaRPr b="0" sz="2090">
              <a:solidFill>
                <a:srgbClr val="E5E5E5"/>
              </a:solidFill>
              <a:highlight>
                <a:srgbClr val="262A2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4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16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41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AutoNum type="arabicPeriod"/>
            </a:pPr>
            <a:r>
              <a:rPr lang="ru" sz="1505"/>
              <a:t>Безопасность и конфиденциальность.Обеспечение высокого уровня безопасности данных пользователей и соблюдение норм конфиденциальности, что может повысить доверие к сервису.</a:t>
            </a:r>
            <a:br>
              <a:rPr lang="ru" sz="1505"/>
            </a:br>
            <a:endParaRPr sz="1505"/>
          </a:p>
          <a:p>
            <a:pPr indent="-3241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AutoNum type="arabicPeriod"/>
            </a:pPr>
            <a:r>
              <a:rPr lang="ru" sz="1505"/>
              <a:t>Удобный и интуитивно понятный интерфейс, который позволяет пользователям легко вводить данные и получать результаты.</a:t>
            </a:r>
            <a:br>
              <a:rPr lang="ru" sz="1505"/>
            </a:br>
            <a:endParaRPr sz="1505"/>
          </a:p>
          <a:p>
            <a:pPr indent="-3241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AutoNum type="arabicPeriod"/>
            </a:pPr>
            <a:r>
              <a:rPr lang="ru" sz="1505"/>
              <a:t>Точность предсказаний.  Использование современных алгоритмов машинного обучения и регулярное обновление модели на основе новых данных для повышения точности предсказаний.</a:t>
            </a:r>
            <a:endParaRPr sz="15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3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1990">
                <a:solidFill>
                  <a:srgbClr val="E5E5E5"/>
                </a:solidFill>
                <a:highlight>
                  <a:srgbClr val="262A2F"/>
                </a:highlight>
                <a:latin typeface="Arial"/>
                <a:ea typeface="Arial"/>
                <a:cs typeface="Arial"/>
                <a:sym typeface="Arial"/>
              </a:rPr>
              <a:t>Модель ценообразования и монетизации.</a:t>
            </a:r>
            <a:endParaRPr b="0" sz="1990">
              <a:solidFill>
                <a:srgbClr val="E5E5E5"/>
              </a:solidFill>
              <a:highlight>
                <a:srgbClr val="262A2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9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85100"/>
            <a:ext cx="76887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200"/>
              <a:t>На первой стадии продукта такой сервис будет бесплатным. Это может дать проекту  несколько значительных преимуществ:</a:t>
            </a:r>
            <a:br>
              <a:rPr lang="ru" sz="1200"/>
            </a:br>
            <a:endParaRPr sz="1200"/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Привлечение широкой аудитории. Бесплатный  сервис может привлечь большое количество пользователей, включая студентов, начинающих специалистов и тех, кто просто интересуется рынком труда. Это может помочь создать активное сообщество вокруг сервиса.</a:t>
            </a:r>
            <a:br>
              <a:rPr lang="ru" sz="1200"/>
            </a:br>
            <a:endParaRPr sz="1200"/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Увеличение базы данных. Большое количество пользователей может привести к сбору более обширных и разнообразных данных о зарплатах, что в свою очередь повысит точность предсказаний и ценность сервиса.</a:t>
            </a:r>
            <a:br>
              <a:rPr lang="ru" sz="1200"/>
            </a:br>
            <a:endParaRPr sz="1200"/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Бесплатный сервис может создать положительный имидж и повысить доверие пользователей.</a:t>
            </a:r>
            <a:br>
              <a:rPr lang="ru" sz="1200"/>
            </a:br>
            <a:endParaRPr sz="1200"/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Бесплатный сервис может привлечь внимание компаний и организаций, заинтересованных в сотрудничестве, например, в виде спонсорства или партнерских программ, это может привести к дополнительным источникам дохода.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63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100">
                <a:solidFill>
                  <a:srgbClr val="E5E5E5"/>
                </a:solidFill>
                <a:highlight>
                  <a:srgbClr val="262A2F"/>
                </a:highlight>
                <a:latin typeface="Arial"/>
                <a:ea typeface="Arial"/>
                <a:cs typeface="Arial"/>
                <a:sym typeface="Arial"/>
              </a:rPr>
              <a:t>Минимальные показатели</a:t>
            </a:r>
            <a:endParaRPr b="0" sz="2100">
              <a:solidFill>
                <a:srgbClr val="E5E5E5"/>
              </a:solidFill>
              <a:highlight>
                <a:srgbClr val="262A2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4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12650"/>
            <a:ext cx="76887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lang="ru" sz="1210"/>
              <a:t>Скорость обработки запроса по предсказаниям. </a:t>
            </a:r>
            <a:br>
              <a:rPr lang="ru" sz="1210"/>
            </a:br>
            <a:r>
              <a:rPr lang="ru" sz="1210"/>
              <a:t>Время, необходимое для получения предсказания после ввода данных пользователем. Оптимальное время — менее 3х секунды, чтобы обеспечить хороший пользовательский опыт.</a:t>
            </a:r>
            <a:br>
              <a:rPr lang="ru" sz="1210"/>
            </a:br>
            <a:endParaRPr sz="1210"/>
          </a:p>
          <a:p>
            <a:pPr indent="-30543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lang="ru" sz="1210"/>
              <a:t>Точность предсказаний.</a:t>
            </a:r>
            <a:br>
              <a:rPr lang="ru" sz="1210"/>
            </a:br>
            <a:endParaRPr sz="1210"/>
          </a:p>
          <a:p>
            <a:pPr indent="-30543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lang="ru" sz="1210"/>
              <a:t>Доступность сервиса. Уровень доступности (uptime) сервиса, который должен составлять не менее 99% в месяц, чтобы обеспечить надежность.</a:t>
            </a:r>
            <a:br>
              <a:rPr lang="ru" sz="1210"/>
            </a:br>
            <a:endParaRPr sz="1210"/>
          </a:p>
          <a:p>
            <a:pPr indent="-30543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lang="ru" sz="1210"/>
              <a:t>Качество данных. Процент полноты и актуальности данных в базе. Например, стремиться к 90% полноты данных о зарплатах и 95% актуальности.</a:t>
            </a:r>
            <a:br>
              <a:rPr lang="ru" sz="1210"/>
            </a:br>
            <a:endParaRPr sz="1210"/>
          </a:p>
          <a:p>
            <a:pPr indent="-30543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lang="ru" sz="1210"/>
              <a:t>Опросы и отзывы. Регулярные опросы пользователей о качестве сервиса и их удовлетворенности.</a:t>
            </a:r>
            <a:endParaRPr sz="121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