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4"/>
  </p:notesMasterIdLst>
  <p:sldIdLst>
    <p:sldId id="256" r:id="rId5"/>
    <p:sldId id="261" r:id="rId6"/>
    <p:sldId id="258" r:id="rId7"/>
    <p:sldId id="260" r:id="rId8"/>
    <p:sldId id="276" r:id="rId9"/>
    <p:sldId id="259" r:id="rId10"/>
    <p:sldId id="274" r:id="rId11"/>
    <p:sldId id="275" r:id="rId12"/>
    <p:sldId id="277" r:id="rId13"/>
    <p:sldId id="281" r:id="rId14"/>
    <p:sldId id="278" r:id="rId15"/>
    <p:sldId id="282" r:id="rId16"/>
    <p:sldId id="283" r:id="rId17"/>
    <p:sldId id="271" r:id="rId18"/>
    <p:sldId id="285" r:id="rId19"/>
    <p:sldId id="262" r:id="rId20"/>
    <p:sldId id="263" r:id="rId21"/>
    <p:sldId id="272" r:id="rId22"/>
    <p:sldId id="265" r:id="rId23"/>
    <p:sldId id="264" r:id="rId24"/>
    <p:sldId id="266" r:id="rId25"/>
    <p:sldId id="267" r:id="rId26"/>
    <p:sldId id="268" r:id="rId27"/>
    <p:sldId id="269" r:id="rId28"/>
    <p:sldId id="270" r:id="rId29"/>
    <p:sldId id="286" r:id="rId30"/>
    <p:sldId id="280" r:id="rId31"/>
    <p:sldId id="273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26BA9-4D22-43B3-ABAC-174CB00ECA5D}" v="36" dt="2022-05-24T20:34:56.269"/>
    <p1510:client id="{86C03657-0854-122B-D9EA-14308413EE16}" v="16" dt="2022-05-23T23:37:29.300"/>
    <p1510:client id="{F2247DA3-2A40-97F9-EE1F-B265FE1F31A5}" v="38" dt="2022-05-23T23:30:5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C0D3D-6F0B-4DD9-8DC9-99F580EEEC2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59F44D-BDC5-43CE-B642-EFBA3B0BEAB4}">
      <dgm:prSet/>
      <dgm:spPr/>
      <dgm:t>
        <a:bodyPr/>
        <a:lstStyle/>
        <a:p>
          <a:pPr>
            <a:defRPr b="1"/>
          </a:pPr>
          <a:r>
            <a:rPr lang="pt-BR"/>
            <a:t>Podemos dizer que é um novo framework.</a:t>
          </a:r>
          <a:endParaRPr lang="en-US"/>
        </a:p>
      </dgm:t>
    </dgm:pt>
    <dgm:pt modelId="{01823F98-F856-43E2-AC72-B91117C7C8F0}" type="parTrans" cxnId="{B9D6D5EA-5A3B-4BE0-A6E7-E125CF9D901F}">
      <dgm:prSet/>
      <dgm:spPr/>
      <dgm:t>
        <a:bodyPr/>
        <a:lstStyle/>
        <a:p>
          <a:endParaRPr lang="en-US"/>
        </a:p>
      </dgm:t>
    </dgm:pt>
    <dgm:pt modelId="{239A8F04-7530-4709-BF71-9CCC4B6E8DD1}" type="sibTrans" cxnId="{B9D6D5EA-5A3B-4BE0-A6E7-E125CF9D901F}">
      <dgm:prSet/>
      <dgm:spPr/>
      <dgm:t>
        <a:bodyPr/>
        <a:lstStyle/>
        <a:p>
          <a:endParaRPr lang="en-US"/>
        </a:p>
      </dgm:t>
    </dgm:pt>
    <dgm:pt modelId="{523D5BC9-B504-441B-A00A-19BCD0F3EFBA}">
      <dgm:prSet/>
      <dgm:spPr/>
      <dgm:t>
        <a:bodyPr/>
        <a:lstStyle/>
        <a:p>
          <a:pPr>
            <a:defRPr b="1"/>
          </a:pPr>
          <a:r>
            <a:rPr lang="pt-BR"/>
            <a:t>Pode escolher três linguagens para desenvolvimento:</a:t>
          </a:r>
          <a:endParaRPr lang="en-US"/>
        </a:p>
      </dgm:t>
    </dgm:pt>
    <dgm:pt modelId="{FB992B8E-6D2B-4F10-AB99-5B2A9A0BACE3}" type="parTrans" cxnId="{9BC8A4BB-50BF-42FC-8491-FF4C200C9781}">
      <dgm:prSet/>
      <dgm:spPr/>
      <dgm:t>
        <a:bodyPr/>
        <a:lstStyle/>
        <a:p>
          <a:endParaRPr lang="en-US"/>
        </a:p>
      </dgm:t>
    </dgm:pt>
    <dgm:pt modelId="{F270CB15-BFF3-46BD-AA76-52D55434FDC4}" type="sibTrans" cxnId="{9BC8A4BB-50BF-42FC-8491-FF4C200C9781}">
      <dgm:prSet/>
      <dgm:spPr/>
      <dgm:t>
        <a:bodyPr/>
        <a:lstStyle/>
        <a:p>
          <a:endParaRPr lang="en-US"/>
        </a:p>
      </dgm:t>
    </dgm:pt>
    <dgm:pt modelId="{2FBA3DD8-3897-4127-857B-9D70697D8110}">
      <dgm:prSet/>
      <dgm:spPr/>
      <dgm:t>
        <a:bodyPr/>
        <a:lstStyle/>
        <a:p>
          <a:r>
            <a:rPr lang="pt-BR"/>
            <a:t>TypeScript (Padrao) - Microsoft</a:t>
          </a:r>
          <a:endParaRPr lang="en-US"/>
        </a:p>
      </dgm:t>
    </dgm:pt>
    <dgm:pt modelId="{5AA3E43F-BD74-43CB-ABA1-092412AEDDB1}" type="parTrans" cxnId="{A9FDE303-D57C-4ACE-935A-BE245E706B2F}">
      <dgm:prSet/>
      <dgm:spPr/>
      <dgm:t>
        <a:bodyPr/>
        <a:lstStyle/>
        <a:p>
          <a:endParaRPr lang="en-US"/>
        </a:p>
      </dgm:t>
    </dgm:pt>
    <dgm:pt modelId="{CFEBE8E4-0A31-4305-821C-74166F146A5A}" type="sibTrans" cxnId="{A9FDE303-D57C-4ACE-935A-BE245E706B2F}">
      <dgm:prSet/>
      <dgm:spPr/>
      <dgm:t>
        <a:bodyPr/>
        <a:lstStyle/>
        <a:p>
          <a:endParaRPr lang="en-US"/>
        </a:p>
      </dgm:t>
    </dgm:pt>
    <dgm:pt modelId="{E3BF6D60-786A-47F0-AA59-76DDC50E5493}">
      <dgm:prSet/>
      <dgm:spPr/>
      <dgm:t>
        <a:bodyPr/>
        <a:lstStyle/>
        <a:p>
          <a:r>
            <a:rPr lang="pt-BR"/>
            <a:t>Dart - Google</a:t>
          </a:r>
          <a:endParaRPr lang="en-US"/>
        </a:p>
      </dgm:t>
    </dgm:pt>
    <dgm:pt modelId="{B1266D4F-7C87-4690-9976-3A05378056F1}" type="parTrans" cxnId="{A5E0B676-2531-48E3-AE7D-60D46CA42C31}">
      <dgm:prSet/>
      <dgm:spPr/>
      <dgm:t>
        <a:bodyPr/>
        <a:lstStyle/>
        <a:p>
          <a:endParaRPr lang="en-US"/>
        </a:p>
      </dgm:t>
    </dgm:pt>
    <dgm:pt modelId="{3DD2EC48-5D2A-4208-9019-05625C5418EB}" type="sibTrans" cxnId="{A5E0B676-2531-48E3-AE7D-60D46CA42C31}">
      <dgm:prSet/>
      <dgm:spPr/>
      <dgm:t>
        <a:bodyPr/>
        <a:lstStyle/>
        <a:p>
          <a:endParaRPr lang="en-US"/>
        </a:p>
      </dgm:t>
    </dgm:pt>
    <dgm:pt modelId="{2D04C931-1BA9-4297-88DA-57D323A0C21C}">
      <dgm:prSet/>
      <dgm:spPr/>
      <dgm:t>
        <a:bodyPr/>
        <a:lstStyle/>
        <a:p>
          <a:r>
            <a:rPr lang="pt-BR"/>
            <a:t>JavaScript</a:t>
          </a:r>
          <a:endParaRPr lang="en-US"/>
        </a:p>
      </dgm:t>
    </dgm:pt>
    <dgm:pt modelId="{AF0244DC-0A93-4B6A-98E7-A8ED3FC2A638}" type="parTrans" cxnId="{99F0E0D2-B33C-49B1-8742-260701A36877}">
      <dgm:prSet/>
      <dgm:spPr/>
      <dgm:t>
        <a:bodyPr/>
        <a:lstStyle/>
        <a:p>
          <a:endParaRPr lang="en-US"/>
        </a:p>
      </dgm:t>
    </dgm:pt>
    <dgm:pt modelId="{2699F705-743E-4629-A8F6-216761814CE7}" type="sibTrans" cxnId="{99F0E0D2-B33C-49B1-8742-260701A36877}">
      <dgm:prSet/>
      <dgm:spPr/>
      <dgm:t>
        <a:bodyPr/>
        <a:lstStyle/>
        <a:p>
          <a:endParaRPr lang="en-US"/>
        </a:p>
      </dgm:t>
    </dgm:pt>
    <dgm:pt modelId="{E26B0C36-2167-47DD-BDB0-3FB9528E9FAD}" type="pres">
      <dgm:prSet presAssocID="{98FC0D3D-6F0B-4DD9-8DC9-99F580EEEC25}" presName="root" presStyleCnt="0">
        <dgm:presLayoutVars>
          <dgm:dir/>
          <dgm:resizeHandles val="exact"/>
        </dgm:presLayoutVars>
      </dgm:prSet>
      <dgm:spPr/>
    </dgm:pt>
    <dgm:pt modelId="{585B5304-807C-4D5E-A566-74B1578EDC6C}" type="pres">
      <dgm:prSet presAssocID="{B959F44D-BDC5-43CE-B642-EFBA3B0BEAB4}" presName="compNode" presStyleCnt="0"/>
      <dgm:spPr/>
    </dgm:pt>
    <dgm:pt modelId="{61261DD7-5198-469B-B6DF-E8A4DC75C19C}" type="pres">
      <dgm:prSet presAssocID="{B959F44D-BDC5-43CE-B642-EFBA3B0BEA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806CF546-173F-4513-80FF-55F9D0018CFE}" type="pres">
      <dgm:prSet presAssocID="{B959F44D-BDC5-43CE-B642-EFBA3B0BEAB4}" presName="iconSpace" presStyleCnt="0"/>
      <dgm:spPr/>
    </dgm:pt>
    <dgm:pt modelId="{05FF92CF-D3E7-4368-93CF-522C3C3B6B08}" type="pres">
      <dgm:prSet presAssocID="{B959F44D-BDC5-43CE-B642-EFBA3B0BEAB4}" presName="parTx" presStyleLbl="revTx" presStyleIdx="0" presStyleCnt="4">
        <dgm:presLayoutVars>
          <dgm:chMax val="0"/>
          <dgm:chPref val="0"/>
        </dgm:presLayoutVars>
      </dgm:prSet>
      <dgm:spPr/>
    </dgm:pt>
    <dgm:pt modelId="{DD9B7048-9851-4560-8ADA-1A6E91563DCE}" type="pres">
      <dgm:prSet presAssocID="{B959F44D-BDC5-43CE-B642-EFBA3B0BEAB4}" presName="txSpace" presStyleCnt="0"/>
      <dgm:spPr/>
    </dgm:pt>
    <dgm:pt modelId="{1D8685EA-2DC0-4EE4-9BF1-062824267467}" type="pres">
      <dgm:prSet presAssocID="{B959F44D-BDC5-43CE-B642-EFBA3B0BEAB4}" presName="desTx" presStyleLbl="revTx" presStyleIdx="1" presStyleCnt="4">
        <dgm:presLayoutVars/>
      </dgm:prSet>
      <dgm:spPr/>
    </dgm:pt>
    <dgm:pt modelId="{41E9D17A-D5F2-4F00-8EC8-F9D45D971151}" type="pres">
      <dgm:prSet presAssocID="{239A8F04-7530-4709-BF71-9CCC4B6E8DD1}" presName="sibTrans" presStyleCnt="0"/>
      <dgm:spPr/>
    </dgm:pt>
    <dgm:pt modelId="{E5AE4945-F524-4DFF-8A6A-5B767F07E366}" type="pres">
      <dgm:prSet presAssocID="{523D5BC9-B504-441B-A00A-19BCD0F3EFBA}" presName="compNode" presStyleCnt="0"/>
      <dgm:spPr/>
    </dgm:pt>
    <dgm:pt modelId="{C256931D-DE10-4B20-84FD-ED1756D10277}" type="pres">
      <dgm:prSet presAssocID="{523D5BC9-B504-441B-A00A-19BCD0F3EF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5B7A83-20CF-42D6-9637-47F7A0116AA2}" type="pres">
      <dgm:prSet presAssocID="{523D5BC9-B504-441B-A00A-19BCD0F3EFBA}" presName="iconSpace" presStyleCnt="0"/>
      <dgm:spPr/>
    </dgm:pt>
    <dgm:pt modelId="{EB81E980-C751-48BA-93FA-D2FD5B08C1E6}" type="pres">
      <dgm:prSet presAssocID="{523D5BC9-B504-441B-A00A-19BCD0F3EFBA}" presName="parTx" presStyleLbl="revTx" presStyleIdx="2" presStyleCnt="4">
        <dgm:presLayoutVars>
          <dgm:chMax val="0"/>
          <dgm:chPref val="0"/>
        </dgm:presLayoutVars>
      </dgm:prSet>
      <dgm:spPr/>
    </dgm:pt>
    <dgm:pt modelId="{18CA9247-043E-4209-A95E-3A783DF730A0}" type="pres">
      <dgm:prSet presAssocID="{523D5BC9-B504-441B-A00A-19BCD0F3EFBA}" presName="txSpace" presStyleCnt="0"/>
      <dgm:spPr/>
    </dgm:pt>
    <dgm:pt modelId="{B4524073-5B4F-41EB-A3CC-D1A01910CA0F}" type="pres">
      <dgm:prSet presAssocID="{523D5BC9-B504-441B-A00A-19BCD0F3EFBA}" presName="desTx" presStyleLbl="revTx" presStyleIdx="3" presStyleCnt="4">
        <dgm:presLayoutVars/>
      </dgm:prSet>
      <dgm:spPr/>
    </dgm:pt>
  </dgm:ptLst>
  <dgm:cxnLst>
    <dgm:cxn modelId="{A9FDE303-D57C-4ACE-935A-BE245E706B2F}" srcId="{523D5BC9-B504-441B-A00A-19BCD0F3EFBA}" destId="{2FBA3DD8-3897-4127-857B-9D70697D8110}" srcOrd="0" destOrd="0" parTransId="{5AA3E43F-BD74-43CB-ABA1-092412AEDDB1}" sibTransId="{CFEBE8E4-0A31-4305-821C-74166F146A5A}"/>
    <dgm:cxn modelId="{F1339018-8160-425E-851C-C009D7948801}" type="presOf" srcId="{E3BF6D60-786A-47F0-AA59-76DDC50E5493}" destId="{B4524073-5B4F-41EB-A3CC-D1A01910CA0F}" srcOrd="0" destOrd="1" presId="urn:microsoft.com/office/officeart/2018/2/layout/IconLabelDescriptionList"/>
    <dgm:cxn modelId="{32702A2C-83A7-404D-A0E1-919F04EDC187}" type="presOf" srcId="{98FC0D3D-6F0B-4DD9-8DC9-99F580EEEC25}" destId="{E26B0C36-2167-47DD-BDB0-3FB9528E9FAD}" srcOrd="0" destOrd="0" presId="urn:microsoft.com/office/officeart/2018/2/layout/IconLabelDescriptionList"/>
    <dgm:cxn modelId="{6EB2E338-697D-461B-A360-CB1A6333CD83}" type="presOf" srcId="{2FBA3DD8-3897-4127-857B-9D70697D8110}" destId="{B4524073-5B4F-41EB-A3CC-D1A01910CA0F}" srcOrd="0" destOrd="0" presId="urn:microsoft.com/office/officeart/2018/2/layout/IconLabelDescriptionList"/>
    <dgm:cxn modelId="{A5E0B676-2531-48E3-AE7D-60D46CA42C31}" srcId="{523D5BC9-B504-441B-A00A-19BCD0F3EFBA}" destId="{E3BF6D60-786A-47F0-AA59-76DDC50E5493}" srcOrd="1" destOrd="0" parTransId="{B1266D4F-7C87-4690-9976-3A05378056F1}" sibTransId="{3DD2EC48-5D2A-4208-9019-05625C5418EB}"/>
    <dgm:cxn modelId="{52CC7E80-4DA7-4726-ABF0-346EBF2038D9}" type="presOf" srcId="{2D04C931-1BA9-4297-88DA-57D323A0C21C}" destId="{B4524073-5B4F-41EB-A3CC-D1A01910CA0F}" srcOrd="0" destOrd="2" presId="urn:microsoft.com/office/officeart/2018/2/layout/IconLabelDescriptionList"/>
    <dgm:cxn modelId="{92FBBDAC-CBD8-4545-9E57-E1D2E3C40CDD}" type="presOf" srcId="{523D5BC9-B504-441B-A00A-19BCD0F3EFBA}" destId="{EB81E980-C751-48BA-93FA-D2FD5B08C1E6}" srcOrd="0" destOrd="0" presId="urn:microsoft.com/office/officeart/2018/2/layout/IconLabelDescriptionList"/>
    <dgm:cxn modelId="{9BC8A4BB-50BF-42FC-8491-FF4C200C9781}" srcId="{98FC0D3D-6F0B-4DD9-8DC9-99F580EEEC25}" destId="{523D5BC9-B504-441B-A00A-19BCD0F3EFBA}" srcOrd="1" destOrd="0" parTransId="{FB992B8E-6D2B-4F10-AB99-5B2A9A0BACE3}" sibTransId="{F270CB15-BFF3-46BD-AA76-52D55434FDC4}"/>
    <dgm:cxn modelId="{99F0E0D2-B33C-49B1-8742-260701A36877}" srcId="{523D5BC9-B504-441B-A00A-19BCD0F3EFBA}" destId="{2D04C931-1BA9-4297-88DA-57D323A0C21C}" srcOrd="2" destOrd="0" parTransId="{AF0244DC-0A93-4B6A-98E7-A8ED3FC2A638}" sibTransId="{2699F705-743E-4629-A8F6-216761814CE7}"/>
    <dgm:cxn modelId="{88E242E3-EC24-43F2-A6B5-8DCB6F344037}" type="presOf" srcId="{B959F44D-BDC5-43CE-B642-EFBA3B0BEAB4}" destId="{05FF92CF-D3E7-4368-93CF-522C3C3B6B08}" srcOrd="0" destOrd="0" presId="urn:microsoft.com/office/officeart/2018/2/layout/IconLabelDescriptionList"/>
    <dgm:cxn modelId="{B9D6D5EA-5A3B-4BE0-A6E7-E125CF9D901F}" srcId="{98FC0D3D-6F0B-4DD9-8DC9-99F580EEEC25}" destId="{B959F44D-BDC5-43CE-B642-EFBA3B0BEAB4}" srcOrd="0" destOrd="0" parTransId="{01823F98-F856-43E2-AC72-B91117C7C8F0}" sibTransId="{239A8F04-7530-4709-BF71-9CCC4B6E8DD1}"/>
    <dgm:cxn modelId="{4B25DC01-265C-44DB-BDC8-CBAB22EAFA07}" type="presParOf" srcId="{E26B0C36-2167-47DD-BDB0-3FB9528E9FAD}" destId="{585B5304-807C-4D5E-A566-74B1578EDC6C}" srcOrd="0" destOrd="0" presId="urn:microsoft.com/office/officeart/2018/2/layout/IconLabelDescriptionList"/>
    <dgm:cxn modelId="{E2CF03A4-20E5-46E1-B2F9-52005DA206B8}" type="presParOf" srcId="{585B5304-807C-4D5E-A566-74B1578EDC6C}" destId="{61261DD7-5198-469B-B6DF-E8A4DC75C19C}" srcOrd="0" destOrd="0" presId="urn:microsoft.com/office/officeart/2018/2/layout/IconLabelDescriptionList"/>
    <dgm:cxn modelId="{A8FA2B11-0319-4392-B62C-A464D2A38D8C}" type="presParOf" srcId="{585B5304-807C-4D5E-A566-74B1578EDC6C}" destId="{806CF546-173F-4513-80FF-55F9D0018CFE}" srcOrd="1" destOrd="0" presId="urn:microsoft.com/office/officeart/2018/2/layout/IconLabelDescriptionList"/>
    <dgm:cxn modelId="{BEA24292-593E-45E0-85D0-CFE50A1D4861}" type="presParOf" srcId="{585B5304-807C-4D5E-A566-74B1578EDC6C}" destId="{05FF92CF-D3E7-4368-93CF-522C3C3B6B08}" srcOrd="2" destOrd="0" presId="urn:microsoft.com/office/officeart/2018/2/layout/IconLabelDescriptionList"/>
    <dgm:cxn modelId="{2DA97081-1839-47FC-8CE8-1DDC79923528}" type="presParOf" srcId="{585B5304-807C-4D5E-A566-74B1578EDC6C}" destId="{DD9B7048-9851-4560-8ADA-1A6E91563DCE}" srcOrd="3" destOrd="0" presId="urn:microsoft.com/office/officeart/2018/2/layout/IconLabelDescriptionList"/>
    <dgm:cxn modelId="{93CF98C4-6DB0-4A92-B116-CB1C4678B1E3}" type="presParOf" srcId="{585B5304-807C-4D5E-A566-74B1578EDC6C}" destId="{1D8685EA-2DC0-4EE4-9BF1-062824267467}" srcOrd="4" destOrd="0" presId="urn:microsoft.com/office/officeart/2018/2/layout/IconLabelDescriptionList"/>
    <dgm:cxn modelId="{76853069-030E-4118-BC97-BEC4CA1D9E57}" type="presParOf" srcId="{E26B0C36-2167-47DD-BDB0-3FB9528E9FAD}" destId="{41E9D17A-D5F2-4F00-8EC8-F9D45D971151}" srcOrd="1" destOrd="0" presId="urn:microsoft.com/office/officeart/2018/2/layout/IconLabelDescriptionList"/>
    <dgm:cxn modelId="{B73759FE-E75A-4BCD-A1C3-AEF44C292EA1}" type="presParOf" srcId="{E26B0C36-2167-47DD-BDB0-3FB9528E9FAD}" destId="{E5AE4945-F524-4DFF-8A6A-5B767F07E366}" srcOrd="2" destOrd="0" presId="urn:microsoft.com/office/officeart/2018/2/layout/IconLabelDescriptionList"/>
    <dgm:cxn modelId="{3517F33A-D829-4956-8411-8FD605293E10}" type="presParOf" srcId="{E5AE4945-F524-4DFF-8A6A-5B767F07E366}" destId="{C256931D-DE10-4B20-84FD-ED1756D10277}" srcOrd="0" destOrd="0" presId="urn:microsoft.com/office/officeart/2018/2/layout/IconLabelDescriptionList"/>
    <dgm:cxn modelId="{4411C7EA-73C3-43B5-9FD3-97759339FE08}" type="presParOf" srcId="{E5AE4945-F524-4DFF-8A6A-5B767F07E366}" destId="{FA5B7A83-20CF-42D6-9637-47F7A0116AA2}" srcOrd="1" destOrd="0" presId="urn:microsoft.com/office/officeart/2018/2/layout/IconLabelDescriptionList"/>
    <dgm:cxn modelId="{1FF6E72F-A713-479A-853D-1E75A7913A17}" type="presParOf" srcId="{E5AE4945-F524-4DFF-8A6A-5B767F07E366}" destId="{EB81E980-C751-48BA-93FA-D2FD5B08C1E6}" srcOrd="2" destOrd="0" presId="urn:microsoft.com/office/officeart/2018/2/layout/IconLabelDescriptionList"/>
    <dgm:cxn modelId="{626B34A5-A257-46BB-A60B-E7CCC7D004E9}" type="presParOf" srcId="{E5AE4945-F524-4DFF-8A6A-5B767F07E366}" destId="{18CA9247-043E-4209-A95E-3A783DF730A0}" srcOrd="3" destOrd="0" presId="urn:microsoft.com/office/officeart/2018/2/layout/IconLabelDescriptionList"/>
    <dgm:cxn modelId="{F7C7EC9B-039A-47D5-9E22-0505E037567E}" type="presParOf" srcId="{E5AE4945-F524-4DFF-8A6A-5B767F07E366}" destId="{B4524073-5B4F-41EB-A3CC-D1A01910CA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Componentes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363448B1-01D3-4600-81B8-7B12CFB2033C}">
      <dgm:prSet/>
      <dgm:spPr/>
      <dgm:t>
        <a:bodyPr/>
        <a:lstStyle/>
        <a:p>
          <a:r>
            <a:rPr lang="pt-BR"/>
            <a:t>Rotas </a:t>
          </a:r>
          <a:endParaRPr lang="en-US"/>
        </a:p>
      </dgm:t>
    </dgm:pt>
    <dgm:pt modelId="{63AA9F44-60FB-4D99-9419-725CAA94444A}" type="parTrans" cxnId="{2518C41F-8C30-425C-A0F0-816CB223BB2B}">
      <dgm:prSet/>
      <dgm:spPr/>
      <dgm:t>
        <a:bodyPr/>
        <a:lstStyle/>
        <a:p>
          <a:endParaRPr lang="en-US"/>
        </a:p>
      </dgm:t>
    </dgm:pt>
    <dgm:pt modelId="{90CEF08F-EABC-4091-B0A2-154BF738BC91}" type="sibTrans" cxnId="{2518C41F-8C30-425C-A0F0-816CB223BB2B}">
      <dgm:prSet/>
      <dgm:spPr/>
      <dgm:t>
        <a:bodyPr/>
        <a:lstStyle/>
        <a:p>
          <a:endParaRPr lang="en-US"/>
        </a:p>
      </dgm:t>
    </dgm:pt>
    <dgm:pt modelId="{22730C6F-DA01-4E40-9762-25B032E87524}">
      <dgm:prSet/>
      <dgm:spPr/>
      <dgm:t>
        <a:bodyPr/>
        <a:lstStyle/>
        <a:p>
          <a:r>
            <a:rPr lang="pt-BR"/>
            <a:t>Diretivas </a:t>
          </a:r>
          <a:endParaRPr lang="en-US"/>
        </a:p>
      </dgm:t>
    </dgm:pt>
    <dgm:pt modelId="{539AE07D-D1FD-4989-9732-CB3DF6310E2C}" type="parTrans" cxnId="{929C1BF7-10CD-41F3-80B0-B2C93ED4B85C}">
      <dgm:prSet/>
      <dgm:spPr/>
      <dgm:t>
        <a:bodyPr/>
        <a:lstStyle/>
        <a:p>
          <a:endParaRPr lang="en-US"/>
        </a:p>
      </dgm:t>
    </dgm:pt>
    <dgm:pt modelId="{94DCF9AE-BC28-409A-AC68-31C7B5597214}" type="sibTrans" cxnId="{929C1BF7-10CD-41F3-80B0-B2C93ED4B85C}">
      <dgm:prSet/>
      <dgm:spPr/>
      <dgm:t>
        <a:bodyPr/>
        <a:lstStyle/>
        <a:p>
          <a:endParaRPr lang="en-US"/>
        </a:p>
      </dgm:t>
    </dgm:pt>
    <dgm:pt modelId="{AE01C17B-52D2-413F-A79F-B039DE0F8E74}">
      <dgm:prSet/>
      <dgm:spPr/>
      <dgm:t>
        <a:bodyPr/>
        <a:lstStyle/>
        <a:p>
          <a:r>
            <a:rPr lang="pt-BR"/>
            <a:t>serviços</a:t>
          </a:r>
          <a:endParaRPr lang="en-US"/>
        </a:p>
      </dgm:t>
    </dgm:pt>
    <dgm:pt modelId="{EC05DEFC-A83D-4303-A17E-676A582FE153}" type="parTrans" cxnId="{F9363BDF-0E5F-465C-9F86-23022366309E}">
      <dgm:prSet/>
      <dgm:spPr/>
      <dgm:t>
        <a:bodyPr/>
        <a:lstStyle/>
        <a:p>
          <a:endParaRPr lang="en-US"/>
        </a:p>
      </dgm:t>
    </dgm:pt>
    <dgm:pt modelId="{6DC82732-3AB4-4DCD-8613-639913039DF9}" type="sibTrans" cxnId="{F9363BDF-0E5F-465C-9F86-23022366309E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ED492D-CDBC-4452-A39F-2F5DBE42476D}" type="pres">
      <dgm:prSet presAssocID="{DDCF195C-1C28-41E7-A033-1B2C0AA76155}" presName="spacer" presStyleCnt="0"/>
      <dgm:spPr/>
    </dgm:pt>
    <dgm:pt modelId="{7D05ADBB-BE10-4079-BE44-E9B547E346C4}" type="pres">
      <dgm:prSet presAssocID="{363448B1-01D3-4600-81B8-7B12CFB203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147848-85F5-4E83-91F9-2E1B0CA47B0E}" type="pres">
      <dgm:prSet presAssocID="{90CEF08F-EABC-4091-B0A2-154BF738BC91}" presName="spacer" presStyleCnt="0"/>
      <dgm:spPr/>
    </dgm:pt>
    <dgm:pt modelId="{1D8A5C21-FED5-4D2E-91A0-0030FB61FB72}" type="pres">
      <dgm:prSet presAssocID="{22730C6F-DA01-4E40-9762-25B032E875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41BA1-16E4-4763-A1AA-51CD2449978E}" type="pres">
      <dgm:prSet presAssocID="{94DCF9AE-BC28-409A-AC68-31C7B5597214}" presName="spacer" presStyleCnt="0"/>
      <dgm:spPr/>
    </dgm:pt>
    <dgm:pt modelId="{31C130BE-7DA8-4789-9DD3-6E84BCA3E089}" type="pres">
      <dgm:prSet presAssocID="{AE01C17B-52D2-413F-A79F-B039DE0F8E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18C41F-8C30-425C-A0F0-816CB223BB2B}" srcId="{39246429-3CEA-447D-BB47-B647CDC6DB39}" destId="{363448B1-01D3-4600-81B8-7B12CFB2033C}" srcOrd="1" destOrd="0" parTransId="{63AA9F44-60FB-4D99-9419-725CAA94444A}" sibTransId="{90CEF08F-EABC-4091-B0A2-154BF738BC91}"/>
    <dgm:cxn modelId="{A8D12237-89F8-4E5B-8606-A9A56A58AD0F}" type="presOf" srcId="{22730C6F-DA01-4E40-9762-25B032E87524}" destId="{1D8A5C21-FED5-4D2E-91A0-0030FB61FB72}" srcOrd="0" destOrd="0" presId="urn:microsoft.com/office/officeart/2005/8/layout/vList2"/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FEA7A294-EFD1-40E1-BC4B-36C5D31A59AB}" type="presOf" srcId="{AE01C17B-52D2-413F-A79F-B039DE0F8E74}" destId="{31C130BE-7DA8-4789-9DD3-6E84BCA3E089}" srcOrd="0" destOrd="0" presId="urn:microsoft.com/office/officeart/2005/8/layout/vList2"/>
    <dgm:cxn modelId="{F9363BDF-0E5F-465C-9F86-23022366309E}" srcId="{39246429-3CEA-447D-BB47-B647CDC6DB39}" destId="{AE01C17B-52D2-413F-A79F-B039DE0F8E74}" srcOrd="3" destOrd="0" parTransId="{EC05DEFC-A83D-4303-A17E-676A582FE153}" sibTransId="{6DC82732-3AB4-4DCD-8613-639913039DF9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929C1BF7-10CD-41F3-80B0-B2C93ED4B85C}" srcId="{39246429-3CEA-447D-BB47-B647CDC6DB39}" destId="{22730C6F-DA01-4E40-9762-25B032E87524}" srcOrd="2" destOrd="0" parTransId="{539AE07D-D1FD-4989-9732-CB3DF6310E2C}" sibTransId="{94DCF9AE-BC28-409A-AC68-31C7B5597214}"/>
    <dgm:cxn modelId="{636EA9FF-F2A1-4BCD-9133-FED8E9C5F8A9}" type="presOf" srcId="{363448B1-01D3-4600-81B8-7B12CFB2033C}" destId="{7D05ADBB-BE10-4079-BE44-E9B547E346C4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  <dgm:cxn modelId="{091747CE-1FCA-47ED-B66E-AF9C165468B5}" type="presParOf" srcId="{2301CE4A-FF99-44FC-AAD1-D3073D05D8F7}" destId="{4AED492D-CDBC-4452-A39F-2F5DBE42476D}" srcOrd="1" destOrd="0" presId="urn:microsoft.com/office/officeart/2005/8/layout/vList2"/>
    <dgm:cxn modelId="{F9656EC8-9178-44E6-B889-DC09910833A8}" type="presParOf" srcId="{2301CE4A-FF99-44FC-AAD1-D3073D05D8F7}" destId="{7D05ADBB-BE10-4079-BE44-E9B547E346C4}" srcOrd="2" destOrd="0" presId="urn:microsoft.com/office/officeart/2005/8/layout/vList2"/>
    <dgm:cxn modelId="{1E15D270-37F7-490F-BB32-34DD82866F78}" type="presParOf" srcId="{2301CE4A-FF99-44FC-AAD1-D3073D05D8F7}" destId="{FF147848-85F5-4E83-91F9-2E1B0CA47B0E}" srcOrd="3" destOrd="0" presId="urn:microsoft.com/office/officeart/2005/8/layout/vList2"/>
    <dgm:cxn modelId="{FE8A7E89-D958-4F60-AEB1-675F77EF6730}" type="presParOf" srcId="{2301CE4A-FF99-44FC-AAD1-D3073D05D8F7}" destId="{1D8A5C21-FED5-4D2E-91A0-0030FB61FB72}" srcOrd="4" destOrd="0" presId="urn:microsoft.com/office/officeart/2005/8/layout/vList2"/>
    <dgm:cxn modelId="{4C7886C0-098F-46A9-B989-5F07A3EBB633}" type="presParOf" srcId="{2301CE4A-FF99-44FC-AAD1-D3073D05D8F7}" destId="{6A241BA1-16E4-4763-A1AA-51CD2449978E}" srcOrd="5" destOrd="0" presId="urn:microsoft.com/office/officeart/2005/8/layout/vList2"/>
    <dgm:cxn modelId="{EF2E92DF-59A9-4A8A-82F7-EC85CD01F7B1}" type="presParOf" srcId="{2301CE4A-FF99-44FC-AAD1-D3073D05D8F7}" destId="{31C130BE-7DA8-4789-9DD3-6E84BCA3E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Componentes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Componentes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Estrutural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Atributo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 custLinFactNeighborY="-14163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en-US" err="1"/>
            <a:t>Serviços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 custLinFactNeighborX="-27413" custLinFactNeighborY="1578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1DD7-5198-469B-B6DF-E8A4DC75C19C}">
      <dsp:nvSpPr>
        <dsp:cNvPr id="0" name=""/>
        <dsp:cNvSpPr/>
      </dsp:nvSpPr>
      <dsp:spPr>
        <a:xfrm>
          <a:off x="712199" y="270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F92CF-D3E7-4368-93CF-522C3C3B6B08}">
      <dsp:nvSpPr>
        <dsp:cNvPr id="0" name=""/>
        <dsp:cNvSpPr/>
      </dsp:nvSpPr>
      <dsp:spPr>
        <a:xfrm>
          <a:off x="712199" y="19219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300" kern="1200"/>
            <a:t>Podemos dizer que é um novo framework.</a:t>
          </a:r>
          <a:endParaRPr lang="en-US" sz="2300" kern="1200"/>
        </a:p>
      </dsp:txBody>
      <dsp:txXfrm>
        <a:off x="712199" y="1921992"/>
        <a:ext cx="4320000" cy="648000"/>
      </dsp:txXfrm>
    </dsp:sp>
    <dsp:sp modelId="{1D8685EA-2DC0-4EE4-9BF1-062824267467}">
      <dsp:nvSpPr>
        <dsp:cNvPr id="0" name=""/>
        <dsp:cNvSpPr/>
      </dsp:nvSpPr>
      <dsp:spPr>
        <a:xfrm>
          <a:off x="712199" y="2634906"/>
          <a:ext cx="4320000" cy="88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6931D-DE10-4B20-84FD-ED1756D10277}">
      <dsp:nvSpPr>
        <dsp:cNvPr id="0" name=""/>
        <dsp:cNvSpPr/>
      </dsp:nvSpPr>
      <dsp:spPr>
        <a:xfrm>
          <a:off x="5788200" y="270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1E980-C751-48BA-93FA-D2FD5B08C1E6}">
      <dsp:nvSpPr>
        <dsp:cNvPr id="0" name=""/>
        <dsp:cNvSpPr/>
      </dsp:nvSpPr>
      <dsp:spPr>
        <a:xfrm>
          <a:off x="5788200" y="19219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300" kern="1200"/>
            <a:t>Pode escolher três linguagens para desenvolvimento:</a:t>
          </a:r>
          <a:endParaRPr lang="en-US" sz="2300" kern="1200"/>
        </a:p>
      </dsp:txBody>
      <dsp:txXfrm>
        <a:off x="5788200" y="1921992"/>
        <a:ext cx="4320000" cy="648000"/>
      </dsp:txXfrm>
    </dsp:sp>
    <dsp:sp modelId="{B4524073-5B4F-41EB-A3CC-D1A01910CA0F}">
      <dsp:nvSpPr>
        <dsp:cNvPr id="0" name=""/>
        <dsp:cNvSpPr/>
      </dsp:nvSpPr>
      <dsp:spPr>
        <a:xfrm>
          <a:off x="5788200" y="2634906"/>
          <a:ext cx="4320000" cy="88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TypeScript (Padrao) - Microsoft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Dart - Google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JavaScript</a:t>
          </a:r>
          <a:endParaRPr lang="en-US" sz="1700" kern="1200"/>
        </a:p>
      </dsp:txBody>
      <dsp:txXfrm>
        <a:off x="5788200" y="2634906"/>
        <a:ext cx="4320000" cy="88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2504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Componentes </a:t>
          </a:r>
          <a:endParaRPr lang="en-US" sz="3800" kern="1200"/>
        </a:p>
      </dsp:txBody>
      <dsp:txXfrm>
        <a:off x="44492" y="69534"/>
        <a:ext cx="10731416" cy="822446"/>
      </dsp:txXfrm>
    </dsp:sp>
    <dsp:sp modelId="{7D05ADBB-BE10-4079-BE44-E9B547E346C4}">
      <dsp:nvSpPr>
        <dsp:cNvPr id="0" name=""/>
        <dsp:cNvSpPr/>
      </dsp:nvSpPr>
      <dsp:spPr>
        <a:xfrm>
          <a:off x="0" y="104591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Rotas </a:t>
          </a:r>
          <a:endParaRPr lang="en-US" sz="3800" kern="1200"/>
        </a:p>
      </dsp:txBody>
      <dsp:txXfrm>
        <a:off x="44492" y="1090404"/>
        <a:ext cx="10731416" cy="822446"/>
      </dsp:txXfrm>
    </dsp:sp>
    <dsp:sp modelId="{1D8A5C21-FED5-4D2E-91A0-0030FB61FB72}">
      <dsp:nvSpPr>
        <dsp:cNvPr id="0" name=""/>
        <dsp:cNvSpPr/>
      </dsp:nvSpPr>
      <dsp:spPr>
        <a:xfrm>
          <a:off x="0" y="206678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Diretivas </a:t>
          </a:r>
          <a:endParaRPr lang="en-US" sz="3800" kern="1200"/>
        </a:p>
      </dsp:txBody>
      <dsp:txXfrm>
        <a:off x="44492" y="2111274"/>
        <a:ext cx="10731416" cy="822446"/>
      </dsp:txXfrm>
    </dsp:sp>
    <dsp:sp modelId="{31C130BE-7DA8-4789-9DD3-6E84BCA3E089}">
      <dsp:nvSpPr>
        <dsp:cNvPr id="0" name=""/>
        <dsp:cNvSpPr/>
      </dsp:nvSpPr>
      <dsp:spPr>
        <a:xfrm>
          <a:off x="0" y="308765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serviços</a:t>
          </a:r>
          <a:endParaRPr lang="en-US" sz="3800" kern="1200"/>
        </a:p>
      </dsp:txBody>
      <dsp:txXfrm>
        <a:off x="44492" y="3132144"/>
        <a:ext cx="10731416" cy="82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Componentes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Componentes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Estrutural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0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Atributo </a:t>
          </a:r>
          <a:endParaRPr lang="en-US" sz="5100" kern="1200"/>
        </a:p>
      </dsp:txBody>
      <dsp:txXfrm>
        <a:off x="59713" y="59713"/>
        <a:ext cx="8367956" cy="11038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11205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err="1"/>
            <a:t>Serviços</a:t>
          </a:r>
          <a:endParaRPr lang="en-US" sz="5100" kern="1200"/>
        </a:p>
      </dsp:txBody>
      <dsp:txXfrm>
        <a:off x="59713" y="70918"/>
        <a:ext cx="8367956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8E58B-724B-4CB8-8387-10952E1AB5D6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41390-F0AC-4CA0-A560-0171FBA45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0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 código </a:t>
            </a:r>
            <a:r>
              <a:rPr lang="pt-BR" err="1"/>
              <a:t>Html</a:t>
            </a:r>
            <a:r>
              <a:rPr lang="pt-BR"/>
              <a:t>  dever informar qual será o nome da diretiva. Ira ser usado em um elemento já existente, onde você quer alterar seu comportamento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41390-F0AC-4CA0-A560-0171FBA45ED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0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41390-F0AC-4CA0-A560-0171FBA45ED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up.com.br/blog/angular-cli-aprenda-comando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up.com.br/blog/angular-2-o-que-e" TargetMode="External"/><Relationship Id="rId2" Type="http://schemas.openxmlformats.org/officeDocument/2006/relationships/hyperlink" Target="https://www.devmedia.com.br/implementando-servicos-com-angularjs/32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einaweb.com.br/blog/o-que-e-o-angular-e-para-que-serve" TargetMode="External"/><Relationship Id="rId5" Type="http://schemas.openxmlformats.org/officeDocument/2006/relationships/hyperlink" Target="https://blog.geekhunter.com.br/um-overview-sobre-o-framework-angular/" TargetMode="External"/><Relationship Id="rId4" Type="http://schemas.openxmlformats.org/officeDocument/2006/relationships/hyperlink" Target="https://www.zup.com.br/blog/angular-versoes-e-releas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up.com.br/blog/cli-interface-de-linha-de-comand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up.com.br/blog/angular-2-o-que-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n AngularJS to Angular Migration Case Study">
            <a:extLst>
              <a:ext uri="{FF2B5EF4-FFF2-40B4-BE49-F238E27FC236}">
                <a16:creationId xmlns:a16="http://schemas.microsoft.com/office/drawing/2014/main" id="{EEC09FBC-9D3B-F8D3-7088-6B9D6983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926431"/>
            <a:ext cx="6865381" cy="353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72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-270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96" y="655381"/>
            <a:ext cx="11109960" cy="58826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pt-BR" sz="2400" b="1" i="0">
                <a:effectLst/>
                <a:latin typeface="Montserrat"/>
              </a:rPr>
              <a:t>Março/Abril de 2019 – Angular 8</a:t>
            </a:r>
            <a:endParaRPr lang="pt-BR" sz="2400" b="0" i="0">
              <a:effectLst/>
              <a:latin typeface="Montserra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Menor, além disso, mais rápido e fácil de usar.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Suporte a </a:t>
            </a:r>
            <a:r>
              <a:rPr lang="pt-BR" sz="2400" b="0" i="0" err="1">
                <a:effectLst/>
                <a:latin typeface="Montserrat"/>
              </a:rPr>
              <a:t>Sass</a:t>
            </a:r>
            <a:r>
              <a:rPr lang="pt-BR" sz="2400" b="0" i="0">
                <a:effectLst/>
                <a:latin typeface="Montserra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Arquivos </a:t>
            </a:r>
            <a:r>
              <a:rPr lang="pt-BR" sz="2400" b="0" i="0" err="1">
                <a:effectLst/>
                <a:latin typeface="Montserrat"/>
              </a:rPr>
              <a:t>Sass</a:t>
            </a:r>
            <a:r>
              <a:rPr lang="pt-BR" sz="2400" b="0" i="0">
                <a:effectLst/>
                <a:latin typeface="Montserrat"/>
              </a:rPr>
              <a:t>/</a:t>
            </a:r>
            <a:r>
              <a:rPr lang="pt-BR" sz="2400" b="0" i="0" err="1">
                <a:effectLst/>
                <a:latin typeface="Montserrat"/>
              </a:rPr>
              <a:t>Less</a:t>
            </a:r>
            <a:r>
              <a:rPr lang="pt-BR" sz="2400" b="0" i="0">
                <a:effectLst/>
                <a:latin typeface="Montserrat"/>
              </a:rPr>
              <a:t> para .</a:t>
            </a:r>
            <a:r>
              <a:rPr lang="pt-BR" sz="2400" b="0" i="0" err="1">
                <a:effectLst/>
                <a:latin typeface="Montserrat"/>
              </a:rPr>
              <a:t>css</a:t>
            </a:r>
            <a:endParaRPr lang="pt-BR" sz="2400" b="0" i="0">
              <a:effectLst/>
              <a:latin typeface="Montserra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Migração do </a:t>
            </a:r>
            <a:r>
              <a:rPr lang="pt-BR" sz="2400" b="0" i="0" err="1">
                <a:effectLst/>
                <a:latin typeface="Montserrat"/>
              </a:rPr>
              <a:t>Renderer</a:t>
            </a:r>
            <a:r>
              <a:rPr lang="pt-BR" sz="2400" b="0" i="0">
                <a:effectLst/>
                <a:latin typeface="Montserrat"/>
              </a:rPr>
              <a:t> para </a:t>
            </a:r>
            <a:r>
              <a:rPr lang="pt-BR" sz="2400" b="0" i="0" err="1">
                <a:effectLst/>
                <a:latin typeface="Montserrat"/>
              </a:rPr>
              <a:t>Renderer</a:t>
            </a:r>
            <a:r>
              <a:rPr lang="pt-BR" sz="2400" b="0" i="0">
                <a:effectLst/>
                <a:latin typeface="Montserrat"/>
              </a:rPr>
              <a:t> 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Ivy: renderização de nova geração do Angular, com, por exemplo, </a:t>
            </a:r>
            <a:r>
              <a:rPr lang="pt-BR" sz="2400" b="0" i="0" err="1">
                <a:effectLst/>
                <a:latin typeface="Montserrat"/>
              </a:rPr>
              <a:t>bundles</a:t>
            </a:r>
            <a:r>
              <a:rPr lang="pt-BR" sz="2400" b="0" i="0">
                <a:effectLst/>
                <a:latin typeface="Montserrat"/>
              </a:rPr>
              <a:t> e pacotes muito menores.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Uso de </a:t>
            </a:r>
            <a:r>
              <a:rPr lang="pt-BR" sz="2400" b="0" i="0" err="1">
                <a:effectLst/>
                <a:latin typeface="Montserrat"/>
              </a:rPr>
              <a:t>Dart-Sass</a:t>
            </a:r>
            <a:r>
              <a:rPr lang="pt-BR" sz="2400" b="0" i="0">
                <a:effectLst/>
                <a:latin typeface="Montserrat"/>
              </a:rPr>
              <a:t> substituindo o Ruby para criar arquivos </a:t>
            </a:r>
            <a:r>
              <a:rPr lang="pt-BR" sz="2400" b="0" i="0" err="1">
                <a:effectLst/>
                <a:latin typeface="Montserrat"/>
              </a:rPr>
              <a:t>Sass</a:t>
            </a:r>
            <a:r>
              <a:rPr lang="pt-BR" sz="2400" b="0" i="0">
                <a:effectLst/>
                <a:latin typeface="Montserra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Melhora no suporte de </a:t>
            </a:r>
            <a:r>
              <a:rPr lang="pt-BR" sz="2400" b="0" i="0" err="1">
                <a:effectLst/>
                <a:latin typeface="Montserrat"/>
              </a:rPr>
              <a:t>webworkers</a:t>
            </a:r>
            <a:r>
              <a:rPr lang="pt-BR" sz="2400" b="0" i="0">
                <a:effectLst/>
                <a:latin typeface="Montserra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Melhora na migração de apps Angular.js para Angular 8.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/>
              </a:rPr>
              <a:t>Apis</a:t>
            </a:r>
            <a:r>
              <a:rPr lang="pt-BR" sz="2400" b="0" i="0">
                <a:effectLst/>
                <a:latin typeface="Montserrat"/>
              </a:rPr>
              <a:t> de Build no CLI: com essa </a:t>
            </a:r>
            <a:r>
              <a:rPr lang="pt-BR" sz="2400" b="0" i="0" err="1">
                <a:effectLst/>
                <a:latin typeface="Montserrat"/>
              </a:rPr>
              <a:t>feature</a:t>
            </a:r>
            <a:r>
              <a:rPr lang="pt-BR" sz="2400" b="0" i="0">
                <a:effectLst/>
                <a:latin typeface="Montserrat"/>
              </a:rPr>
              <a:t> nova conseguimos customizar comandos do Angular CLI como </a:t>
            </a:r>
            <a:r>
              <a:rPr lang="pt-BR" sz="2400" b="0" i="0" err="1">
                <a:effectLst/>
                <a:latin typeface="Montserrat"/>
              </a:rPr>
              <a:t>ng</a:t>
            </a:r>
            <a:r>
              <a:rPr lang="pt-BR" sz="2400" b="0" i="0">
                <a:effectLst/>
                <a:latin typeface="Montserrat"/>
              </a:rPr>
              <a:t> build, </a:t>
            </a:r>
            <a:r>
              <a:rPr lang="pt-BR" sz="2400" b="0" i="0" err="1">
                <a:effectLst/>
                <a:latin typeface="Montserrat"/>
              </a:rPr>
              <a:t>ng</a:t>
            </a:r>
            <a:r>
              <a:rPr lang="pt-BR" sz="2400" b="0" i="0">
                <a:effectLst/>
                <a:latin typeface="Montserrat"/>
              </a:rPr>
              <a:t> </a:t>
            </a:r>
            <a:r>
              <a:rPr lang="pt-BR" sz="2400" b="0" i="0" err="1">
                <a:effectLst/>
                <a:latin typeface="Montserrat"/>
              </a:rPr>
              <a:t>test</a:t>
            </a:r>
            <a:r>
              <a:rPr lang="pt-BR" sz="2400" b="0" i="0">
                <a:effectLst/>
                <a:latin typeface="Montserrat"/>
              </a:rPr>
              <a:t> e </a:t>
            </a:r>
            <a:r>
              <a:rPr lang="pt-BR" sz="2400" b="0" i="0" err="1">
                <a:effectLst/>
                <a:latin typeface="Montserrat"/>
              </a:rPr>
              <a:t>ng</a:t>
            </a:r>
            <a:r>
              <a:rPr lang="pt-BR" sz="2400" b="0" i="0">
                <a:effectLst/>
                <a:latin typeface="Montserrat"/>
              </a:rPr>
              <a:t> </a:t>
            </a:r>
            <a:r>
              <a:rPr lang="pt-BR" sz="2400" b="0" i="0" err="1">
                <a:effectLst/>
                <a:latin typeface="Montserrat"/>
              </a:rPr>
              <a:t>run</a:t>
            </a:r>
            <a:r>
              <a:rPr lang="pt-BR" sz="2400" b="0" i="0">
                <a:effectLst/>
                <a:latin typeface="Montserra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/>
              </a:rPr>
              <a:t>Imports</a:t>
            </a:r>
            <a:r>
              <a:rPr lang="pt-BR" sz="2400" b="0" i="0">
                <a:effectLst/>
                <a:latin typeface="Montserrat"/>
              </a:rPr>
              <a:t> dinâmicos nas configurações de rotas.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/>
              </a:rPr>
              <a:t>ng</a:t>
            </a:r>
            <a:r>
              <a:rPr lang="pt-BR" sz="2400" b="0" i="0">
                <a:effectLst/>
                <a:latin typeface="Montserrat"/>
              </a:rPr>
              <a:t> </a:t>
            </a:r>
            <a:r>
              <a:rPr lang="pt-BR" sz="2400" b="0" i="0" err="1">
                <a:effectLst/>
                <a:latin typeface="Montserrat"/>
              </a:rPr>
              <a:t>deploy</a:t>
            </a:r>
            <a:r>
              <a:rPr lang="pt-BR" sz="2400" b="0" i="0">
                <a:effectLst/>
                <a:latin typeface="Montserrat"/>
              </a:rPr>
              <a:t> adicionado ao </a:t>
            </a:r>
            <a:r>
              <a:rPr lang="pt-BR" sz="2400" b="1" i="0" u="sng"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 CLI</a:t>
            </a:r>
            <a:r>
              <a:rPr lang="pt-BR" sz="2400" b="0" i="0">
                <a:effectLst/>
                <a:latin typeface="Montserra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Suporte a Node 10.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1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76" y="970341"/>
            <a:ext cx="11109960" cy="5882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2400" b="1" i="0">
                <a:effectLst/>
                <a:latin typeface="Montserrat"/>
              </a:rPr>
              <a:t>Outubro/Novembro de 2019 – Angular 9</a:t>
            </a:r>
            <a:endParaRPr lang="pt-BR" sz="2400" b="0" i="0">
              <a:effectLst/>
              <a:latin typeface="Montserrat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Melhoras no compilador Ivy.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/>
              </a:rPr>
              <a:t>formControlName</a:t>
            </a:r>
            <a:r>
              <a:rPr lang="pt-BR" sz="2400" b="0" i="0">
                <a:effectLst/>
                <a:latin typeface="Montserrat"/>
              </a:rPr>
              <a:t> também aceita número no form.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/>
              </a:rPr>
              <a:t>TestBed.get</a:t>
            </a:r>
            <a:r>
              <a:rPr lang="pt-BR" sz="2400" b="0" i="0">
                <a:effectLst/>
                <a:latin typeface="Montserrat"/>
              </a:rPr>
              <a:t> depreciado.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Suporte </a:t>
            </a:r>
            <a:r>
              <a:rPr lang="pt-BR" sz="2400" b="0" i="0" err="1">
                <a:effectLst/>
                <a:latin typeface="Montserrat"/>
              </a:rPr>
              <a:t>ng-add</a:t>
            </a:r>
            <a:r>
              <a:rPr lang="pt-BR" sz="2400" b="0" i="0">
                <a:effectLst/>
                <a:latin typeface="Montserrat"/>
              </a:rPr>
              <a:t> no pacote de localização.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Adicionado o </a:t>
            </a:r>
            <a:r>
              <a:rPr lang="pt-BR" sz="2400" b="0" i="0" err="1">
                <a:effectLst/>
                <a:latin typeface="Montserrat"/>
              </a:rPr>
              <a:t>ivy</a:t>
            </a:r>
            <a:r>
              <a:rPr lang="pt-BR" sz="2400" b="0" i="0">
                <a:effectLst/>
                <a:latin typeface="Montserrat"/>
              </a:rPr>
              <a:t>- </a:t>
            </a:r>
            <a:r>
              <a:rPr lang="pt-BR" sz="2400" b="0" i="0" err="1">
                <a:effectLst/>
                <a:latin typeface="Montserrat"/>
              </a:rPr>
              <a:t>expose</a:t>
            </a:r>
            <a:r>
              <a:rPr lang="pt-BR" sz="2400" b="0" i="0">
                <a:effectLst/>
                <a:latin typeface="Montserrat"/>
              </a:rPr>
              <a:t> </a:t>
            </a:r>
            <a:r>
              <a:rPr lang="pt-BR" sz="2400" b="0" i="0" err="1">
                <a:effectLst/>
                <a:latin typeface="Montserrat"/>
              </a:rPr>
              <a:t>window.ng.getDebugNode</a:t>
            </a:r>
            <a:r>
              <a:rPr lang="pt-BR" sz="2400" b="0" i="0">
                <a:effectLst/>
                <a:latin typeface="Montserrat"/>
              </a:rPr>
              <a:t> </a:t>
            </a:r>
            <a:r>
              <a:rPr lang="pt-BR" sz="2400" b="0" i="0" err="1">
                <a:effectLst/>
                <a:latin typeface="Montserrat"/>
              </a:rPr>
              <a:t>helper</a:t>
            </a:r>
            <a:r>
              <a:rPr lang="pt-BR" sz="2400" b="0" i="0">
                <a:effectLst/>
                <a:latin typeface="Montserrat"/>
              </a:rPr>
              <a:t> e também suporta </a:t>
            </a:r>
            <a:r>
              <a:rPr lang="pt-BR" sz="2400" b="0" i="0" err="1">
                <a:effectLst/>
                <a:latin typeface="Montserrat"/>
              </a:rPr>
              <a:t>ng-add</a:t>
            </a:r>
            <a:r>
              <a:rPr lang="pt-BR" sz="2400" b="0" i="0">
                <a:effectLst/>
                <a:latin typeface="Montserrat"/>
              </a:rPr>
              <a:t> no pacote de localização.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/>
              </a:rPr>
              <a:t>Permite diretivas sem seletor como classes base no </a:t>
            </a:r>
            <a:r>
              <a:rPr lang="pt-BR" sz="2400" b="0" i="0" err="1">
                <a:effectLst/>
                <a:latin typeface="Montserrat"/>
              </a:rPr>
              <a:t>View</a:t>
            </a:r>
            <a:r>
              <a:rPr lang="pt-BR" sz="2400" b="0" i="0">
                <a:effectLst/>
                <a:latin typeface="Montserrat"/>
              </a:rPr>
              <a:t> </a:t>
            </a:r>
            <a:r>
              <a:rPr lang="pt-BR" sz="2400" b="0" i="0" err="1">
                <a:effectLst/>
                <a:latin typeface="Montserrat"/>
              </a:rPr>
              <a:t>Engine</a:t>
            </a:r>
            <a:r>
              <a:rPr lang="pt-BR" sz="2400" b="0" i="0">
                <a:effectLst/>
                <a:latin typeface="Montserrat"/>
              </a:rPr>
              <a:t> no compilador.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E341AB-49CA-C2A5-7333-CC13A7621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469" y="3286274"/>
            <a:ext cx="10441021" cy="25955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/>
              <a:t>Um grande lançamento a cada 6 meses</a:t>
            </a:r>
            <a:br>
              <a:rPr lang="pt-BR" altLang="pt-BR" sz="2000"/>
            </a:br>
            <a:endParaRPr lang="pt-BR" altLang="pt-BR" sz="20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/>
              <a:t>1-3 versões secundárias para cada versão principal</a:t>
            </a:r>
            <a:br>
              <a:rPr lang="pt-BR" altLang="pt-BR" sz="2000"/>
            </a:br>
            <a:endParaRPr lang="pt-BR" altLang="pt-BR" sz="20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/>
              <a:t>Uma versão de patch e uma compilação de pré-lançamento ( </a:t>
            </a:r>
            <a:r>
              <a:rPr lang="pt-BR" altLang="pt-BR" sz="2000" err="1"/>
              <a:t>nextou</a:t>
            </a:r>
            <a:r>
              <a:rPr lang="pt-BR" altLang="pt-BR" sz="2000"/>
              <a:t> </a:t>
            </a:r>
            <a:r>
              <a:rPr lang="pt-BR" altLang="pt-BR" sz="2000" err="1"/>
              <a:t>rc</a:t>
            </a:r>
            <a:r>
              <a:rPr lang="pt-BR" altLang="pt-BR" sz="2000"/>
              <a:t>) quase toda semana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557F48-D8EE-D46D-4882-D11B3951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09" y="2574926"/>
            <a:ext cx="9730902" cy="461665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Os números de versão angular têm três partes: </a:t>
            </a:r>
            <a:r>
              <a:rPr kumimoji="0" lang="pt-BR" altLang="pt-BR" sz="2400" b="1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major.minor.patch</a:t>
            </a: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9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Suporte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BE82B7-297E-F8B7-D6F4-10E9D5BE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6" y="801602"/>
            <a:ext cx="9852059" cy="29149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294387-AAD8-CA11-C4EB-094F2448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5" y="3879346"/>
            <a:ext cx="9852059" cy="24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6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08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Angular CLI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FE5B76-2231-8BE3-0190-B6A5382B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3686"/>
            <a:ext cx="10820400" cy="4024125"/>
          </a:xfrm>
        </p:spPr>
        <p:txBody>
          <a:bodyPr/>
          <a:lstStyle/>
          <a:p>
            <a:r>
              <a:rPr lang="pt-BR"/>
              <a:t>Angular CLI é uma ferramenta de interface da linha de comandos que você usa para inicializar, desenvolver e manter aplicativos Angular.</a:t>
            </a:r>
            <a:br>
              <a:rPr lang="pt-BR"/>
            </a:br>
            <a:endParaRPr lang="pt-BR"/>
          </a:p>
          <a:p>
            <a:r>
              <a:rPr lang="pt-BR"/>
              <a:t>Automatiza diversas tarefas cotidianas no ciclo de desenvolvimento, como </a:t>
            </a:r>
          </a:p>
          <a:p>
            <a:pPr lvl="1"/>
            <a:r>
              <a:rPr lang="pt-BR"/>
              <a:t>criação de arquivo, </a:t>
            </a:r>
          </a:p>
          <a:p>
            <a:pPr lvl="1"/>
            <a:r>
              <a:rPr lang="pt-BR"/>
              <a:t>componentes, diretivas, serviços e módulos, </a:t>
            </a:r>
          </a:p>
          <a:p>
            <a:pPr lvl="1"/>
            <a:r>
              <a:rPr lang="pt-BR"/>
              <a:t>incorporeamente de plugins e bibliotecas,</a:t>
            </a:r>
          </a:p>
          <a:p>
            <a:pPr lvl="1"/>
            <a:r>
              <a:rPr lang="pt-BR"/>
              <a:t> configuração da aplicação, </a:t>
            </a:r>
          </a:p>
          <a:p>
            <a:pPr lvl="1"/>
            <a:r>
              <a:rPr lang="pt-BR"/>
              <a:t>iniciação do servidor </a:t>
            </a:r>
          </a:p>
          <a:p>
            <a:pPr lvl="1"/>
            <a:endParaRPr lang="pt-BR"/>
          </a:p>
          <a:p>
            <a:pPr marL="228600" lvl="1"/>
            <a:r>
              <a:rPr lang="pt-BR"/>
              <a:t>Podemos Utilizar o Angular CLI utilizando o NPM ou YARN</a:t>
            </a:r>
          </a:p>
        </p:txBody>
      </p:sp>
    </p:spTree>
    <p:extLst>
      <p:ext uri="{BB962C8B-B14F-4D97-AF65-F5344CB8AC3E}">
        <p14:creationId xmlns:p14="http://schemas.microsoft.com/office/powerpoint/2010/main" val="267761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Angular CLI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FDD616B-16BF-68CE-6C0F-975D9759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737933"/>
            <a:ext cx="6177937" cy="35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A588B-812C-AE22-2DAB-46C34DD7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Quatro ideias principais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15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216589"/>
              </p:ext>
            </p:extLst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716604" y="3249038"/>
            <a:ext cx="1075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Aplicações em Angular2, são na verdade, uma composição de componentes. Um componente é formado por uma </a:t>
            </a:r>
            <a:r>
              <a:rPr lang="pt-BR" sz="2400" b="1"/>
              <a:t>classe em</a:t>
            </a:r>
            <a:r>
              <a:rPr lang="pt-BR" sz="2400"/>
              <a:t> </a:t>
            </a:r>
            <a:r>
              <a:rPr lang="pt-BR" sz="2400" b="1" err="1"/>
              <a:t>typescript</a:t>
            </a:r>
            <a:r>
              <a:rPr lang="pt-BR" sz="2400" b="1"/>
              <a:t> </a:t>
            </a:r>
            <a:r>
              <a:rPr lang="pt-BR" sz="2400"/>
              <a:t>e </a:t>
            </a:r>
            <a:r>
              <a:rPr lang="pt-BR" sz="2400" b="1"/>
              <a:t>um </a:t>
            </a:r>
            <a:r>
              <a:rPr lang="pt-BR" sz="2400" b="1" err="1"/>
              <a:t>tamplate</a:t>
            </a:r>
            <a:r>
              <a:rPr lang="pt-BR" sz="2400" b="1"/>
              <a:t>  escrito em HTML </a:t>
            </a:r>
            <a:r>
              <a:rPr lang="pt-BR" sz="2400"/>
              <a:t>que são responsáveis por parte da tela</a:t>
            </a:r>
          </a:p>
        </p:txBody>
      </p:sp>
    </p:spTree>
    <p:extLst>
      <p:ext uri="{BB962C8B-B14F-4D97-AF65-F5344CB8AC3E}">
        <p14:creationId xmlns:p14="http://schemas.microsoft.com/office/powerpoint/2010/main" val="347873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716604" y="3249038"/>
            <a:ext cx="1075879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/>
              <a:t>Podemos ter uma Composição de componentes, onde dentro de um componente podemos ter outros componentes</a:t>
            </a:r>
          </a:p>
        </p:txBody>
      </p:sp>
    </p:spTree>
    <p:extLst>
      <p:ext uri="{BB962C8B-B14F-4D97-AF65-F5344CB8AC3E}">
        <p14:creationId xmlns:p14="http://schemas.microsoft.com/office/powerpoint/2010/main" val="69550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6E6D66-B8E1-F931-4B34-22AFA101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342632"/>
            <a:ext cx="9533446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BD09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upload.wikimedia.org/wikipedia/commons/thumb/c/...">
            <a:extLst>
              <a:ext uri="{FF2B5EF4-FFF2-40B4-BE49-F238E27FC236}">
                <a16:creationId xmlns:a16="http://schemas.microsoft.com/office/drawing/2014/main" id="{1EEFC7BB-BC83-3142-FAE0-A4C89AA6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2031100"/>
            <a:ext cx="10451592" cy="2795800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155519"/>
              </p:ext>
            </p:extLst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716604" y="3249038"/>
            <a:ext cx="1075879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Muito parecido com componente, pois um componente é uma  diretiva que contém um </a:t>
            </a:r>
            <a:r>
              <a:rPr lang="pt-BR" sz="2400" err="1"/>
              <a:t>template</a:t>
            </a:r>
            <a:r>
              <a:rPr lang="pt-BR" sz="2400"/>
              <a:t> HTML</a:t>
            </a:r>
            <a:br>
              <a:rPr lang="pt-BR" sz="2400"/>
            </a:br>
            <a:endParaRPr lang="pt-B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As Diretivas são usadas para alterar o Dom, estendendo as funcionalidades de um elemento</a:t>
            </a:r>
            <a:br>
              <a:rPr lang="pt-BR" sz="2400"/>
            </a:br>
            <a:endParaRPr lang="pt-B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Podem ser de dois tipos: </a:t>
            </a:r>
            <a:r>
              <a:rPr lang="pt-BR" sz="2400" b="1"/>
              <a:t>Estruturais</a:t>
            </a:r>
            <a:r>
              <a:rPr lang="pt-BR" sz="2400"/>
              <a:t> e </a:t>
            </a:r>
            <a:r>
              <a:rPr lang="pt-BR" sz="2400" b="1"/>
              <a:t>Atributo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4189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595951" y="2155038"/>
            <a:ext cx="1075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Exemplo: um campo de busca que se expande ao ser clicado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2A2B76-D5E3-9A37-A42A-EFBE9AC255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741" y="2864060"/>
            <a:ext cx="5571419" cy="19737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885D99-09D5-D0C3-EA53-DC57610C2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9471" y="4937800"/>
            <a:ext cx="6157609" cy="17830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18D1C3-292C-3CC5-2D0C-9B3FB4F986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5550" y="2911686"/>
            <a:ext cx="4669193" cy="13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05551"/>
              </p:ext>
            </p:extLst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612843" y="2363821"/>
            <a:ext cx="1085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São diretivas que alteram o Layout através da adição, remoção ou substituição de elementos na tela</a:t>
            </a:r>
          </a:p>
          <a:p>
            <a:endParaRPr lang="pt-BR" sz="2400"/>
          </a:p>
          <a:p>
            <a:endParaRPr lang="pt-BR" sz="2400"/>
          </a:p>
          <a:p>
            <a:r>
              <a:rPr lang="pt-BR" sz="2400"/>
              <a:t>Exemplo de Diretivas são </a:t>
            </a:r>
            <a:r>
              <a:rPr lang="pt-BR" sz="2400" err="1"/>
              <a:t>Ngif</a:t>
            </a:r>
            <a:r>
              <a:rPr lang="pt-BR" sz="2400"/>
              <a:t> e </a:t>
            </a:r>
            <a:r>
              <a:rPr lang="pt-BR" sz="2400" err="1"/>
              <a:t>NgFor</a:t>
            </a:r>
            <a:r>
              <a:rPr lang="pt-BR" sz="2400"/>
              <a:t>, nativas do Angular 2</a:t>
            </a:r>
          </a:p>
        </p:txBody>
      </p:sp>
    </p:spTree>
    <p:extLst>
      <p:ext uri="{BB962C8B-B14F-4D97-AF65-F5344CB8AC3E}">
        <p14:creationId xmlns:p14="http://schemas.microsoft.com/office/powerpoint/2010/main" val="76042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271333"/>
              </p:ext>
            </p:extLst>
          </p:nvPr>
        </p:nvGraphicFramePr>
        <p:xfrm>
          <a:off x="530159" y="44001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530159" y="2274838"/>
            <a:ext cx="1085606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/>
              <a:t>São diretivas que alteram o comportamento ou aparência apenas do elemento no qual ela foi declarada.</a:t>
            </a:r>
          </a:p>
          <a:p>
            <a:endParaRPr lang="pt-BR" sz="2400"/>
          </a:p>
          <a:p>
            <a:endParaRPr lang="pt-BR" sz="2400"/>
          </a:p>
          <a:p>
            <a:r>
              <a:rPr lang="pt-BR" sz="2400"/>
              <a:t>Exemplo de Diretivas é </a:t>
            </a:r>
            <a:r>
              <a:rPr lang="pt-BR" sz="2400" err="1"/>
              <a:t>NgModelo</a:t>
            </a:r>
            <a:r>
              <a:rPr lang="pt-BR" sz="2400"/>
              <a:t> faz um </a:t>
            </a:r>
            <a:r>
              <a:rPr lang="pt-BR" sz="2400" err="1"/>
              <a:t>databind</a:t>
            </a:r>
            <a:r>
              <a:rPr lang="pt-BR" sz="2400"/>
              <a:t> de um campo ou de um model que está no componente para um campo da tela</a:t>
            </a:r>
          </a:p>
        </p:txBody>
      </p:sp>
    </p:spTree>
    <p:extLst>
      <p:ext uri="{BB962C8B-B14F-4D97-AF65-F5344CB8AC3E}">
        <p14:creationId xmlns:p14="http://schemas.microsoft.com/office/powerpoint/2010/main" val="316104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048484"/>
              </p:ext>
            </p:extLst>
          </p:nvPr>
        </p:nvGraphicFramePr>
        <p:xfrm>
          <a:off x="1261679" y="38667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453959" y="2831181"/>
            <a:ext cx="10856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Encapsula toda logica que pode não estar diretamente envolvida com a parte visual das telas. </a:t>
            </a:r>
          </a:p>
          <a:p>
            <a:endParaRPr lang="pt-BR" sz="2400"/>
          </a:p>
          <a:p>
            <a:r>
              <a:rPr lang="pt-BR" sz="2400"/>
              <a:t>Por exemplo, serviços de </a:t>
            </a:r>
            <a:r>
              <a:rPr lang="pt-BR" sz="2400" err="1"/>
              <a:t>loggin</a:t>
            </a:r>
            <a:r>
              <a:rPr lang="pt-BR" sz="2400"/>
              <a:t>, acesso API e etc.</a:t>
            </a:r>
          </a:p>
        </p:txBody>
      </p:sp>
    </p:spTree>
    <p:extLst>
      <p:ext uri="{BB962C8B-B14F-4D97-AF65-F5344CB8AC3E}">
        <p14:creationId xmlns:p14="http://schemas.microsoft.com/office/powerpoint/2010/main" val="408417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685800" y="764373"/>
            <a:ext cx="3306744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INSTALAÇÃO DO ANGULAR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26E50D9-20BC-4557-559D-C3F855A0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install -g @angular/cli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https://stackblitz.com/run?file=src%2Fapp%2Fhero.service.ts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103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talação do angular cli pelo npm">
            <a:extLst>
              <a:ext uri="{FF2B5EF4-FFF2-40B4-BE49-F238E27FC236}">
                <a16:creationId xmlns:a16="http://schemas.microsoft.com/office/drawing/2014/main" id="{B2D53CAB-E93E-9135-628F-088E44FD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0" y="1498090"/>
            <a:ext cx="6430878" cy="386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530159" y="3196941"/>
            <a:ext cx="1085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Responsável pela navegação entre </a:t>
            </a:r>
            <a:r>
              <a:rPr lang="pt-BR" sz="2400" err="1"/>
              <a:t>views</a:t>
            </a:r>
            <a:r>
              <a:rPr lang="pt-BR" sz="2400"/>
              <a:t> de uma aplicação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38C36F-45AB-80A0-016B-2B7995B1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0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58523-2FA5-57D6-FCFF-E718C905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3FA8D-5BAF-5557-617F-B055B6F5B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AngularJs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E13CE8-68AF-0118-B703-2C710855B4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É menos gerenciável e estável do que o Angular</a:t>
            </a:r>
          </a:p>
          <a:p>
            <a:r>
              <a:rPr lang="pt-BR"/>
              <a:t>Segue Arquitetura MVC</a:t>
            </a:r>
          </a:p>
          <a:p>
            <a:r>
              <a:rPr lang="pt-BR"/>
              <a:t>É baseado em escopo e </a:t>
            </a:r>
            <a:r>
              <a:rPr lang="pt-BR" err="1"/>
              <a:t>controllers</a:t>
            </a:r>
            <a:r>
              <a:rPr lang="pt-BR"/>
              <a:t> que são menos reutilizáveis</a:t>
            </a:r>
          </a:p>
          <a:p>
            <a:r>
              <a:rPr lang="pt-BR"/>
              <a:t>facilita a manutenção e o teste do aplicativo do lado do cliente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E1C323-E375-E069-CA58-D0D3609B3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/>
              <a:t>Angular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9B014C-6886-FD2F-CE5B-24D141388E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Mais flexível e gerenciável do que </a:t>
            </a:r>
            <a:r>
              <a:rPr lang="pt-BR" err="1"/>
              <a:t>Angularjs</a:t>
            </a:r>
            <a:endParaRPr lang="pt-BR"/>
          </a:p>
          <a:p>
            <a:r>
              <a:rPr lang="pt-BR"/>
              <a:t>Utiliza arquitetura de Services/</a:t>
            </a:r>
            <a:r>
              <a:rPr lang="pt-BR" err="1"/>
              <a:t>controllers</a:t>
            </a:r>
            <a:endParaRPr lang="pt-BR"/>
          </a:p>
          <a:p>
            <a:r>
              <a:rPr lang="pt-BR"/>
              <a:t>o aplicativo depende do </a:t>
            </a:r>
            <a:r>
              <a:rPr lang="pt-BR" err="1"/>
              <a:t>controller</a:t>
            </a:r>
            <a:r>
              <a:rPr lang="pt-BR"/>
              <a:t> para gerenciar o fluxo de dados que passa pela </a:t>
            </a:r>
            <a:r>
              <a:rPr lang="pt-BR" err="1"/>
              <a:t>view</a:t>
            </a:r>
            <a:endParaRPr lang="pt-BR"/>
          </a:p>
          <a:p>
            <a:r>
              <a:rPr lang="pt-BR"/>
              <a:t>Angular se destaca em aplicativos de página única e particularmente em aplicativos complexos de ida e volta</a:t>
            </a:r>
          </a:p>
        </p:txBody>
      </p:sp>
    </p:spTree>
    <p:extLst>
      <p:ext uri="{BB962C8B-B14F-4D97-AF65-F5344CB8AC3E}">
        <p14:creationId xmlns:p14="http://schemas.microsoft.com/office/powerpoint/2010/main" val="3085351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19317-103B-1674-56C4-2D41863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7889D-9D5B-A973-3E98-9DBC0B4D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linkClick r:id="rId2"/>
              </a:rPr>
              <a:t>https://www.devmedia.com.br/implementando-servicos-com-angularjs/32715</a:t>
            </a:r>
            <a:endParaRPr lang="pt-BR"/>
          </a:p>
          <a:p>
            <a:r>
              <a:rPr lang="pt-BR">
                <a:hlinkClick r:id="rId3"/>
              </a:rPr>
              <a:t>https://www.zup.com.br/blog/angular-2-o-que-e</a:t>
            </a:r>
            <a:endParaRPr lang="pt-BR"/>
          </a:p>
          <a:p>
            <a:r>
              <a:rPr lang="pt-BR">
                <a:hlinkClick r:id="rId4"/>
              </a:rPr>
              <a:t>https://www.zup.com.br/blog/angular-versoes-e-releases</a:t>
            </a:r>
            <a:endParaRPr lang="pt-BR"/>
          </a:p>
          <a:p>
            <a:r>
              <a:rPr lang="pt-BR">
                <a:hlinkClick r:id="rId5"/>
              </a:rPr>
              <a:t>https://blog.geekhunter.com.br/um-overview-sobre-o-framework-angular/</a:t>
            </a:r>
            <a:endParaRPr lang="pt-BR"/>
          </a:p>
          <a:p>
            <a:r>
              <a:rPr lang="pt-BR">
                <a:hlinkClick r:id="rId6"/>
              </a:rPr>
              <a:t>https://www.treinaweb.com.br/blog/o-que-e-o-angular-e-para-que-serve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2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602F38-703E-0B55-902D-310002037141}"/>
              </a:ext>
            </a:extLst>
          </p:cNvPr>
          <p:cNvSpPr txBox="1"/>
          <p:nvPr/>
        </p:nvSpPr>
        <p:spPr>
          <a:xfrm>
            <a:off x="3748314" y="2530929"/>
            <a:ext cx="656408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6000"/>
              <a:t>DÚVIDAS?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5FD222-B12E-47F5-78A0-5DE4A20C91BA}"/>
              </a:ext>
            </a:extLst>
          </p:cNvPr>
          <p:cNvSpPr txBox="1"/>
          <p:nvPr/>
        </p:nvSpPr>
        <p:spPr>
          <a:xfrm>
            <a:off x="9006114" y="518704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Igor </a:t>
            </a:r>
            <a:r>
              <a:rPr lang="pt-BR" err="1"/>
              <a:t>Kazuhiko</a:t>
            </a:r>
            <a:r>
              <a:rPr lang="pt-BR"/>
              <a:t> </a:t>
            </a:r>
            <a:r>
              <a:rPr lang="pt-BR" err="1"/>
              <a:t>Ujiie</a:t>
            </a:r>
            <a:endParaRPr lang="en-US" err="1"/>
          </a:p>
          <a:p>
            <a:r>
              <a:rPr lang="pt-BR"/>
              <a:t>SP3061973</a:t>
            </a:r>
          </a:p>
        </p:txBody>
      </p:sp>
    </p:spTree>
    <p:extLst>
      <p:ext uri="{BB962C8B-B14F-4D97-AF65-F5344CB8AC3E}">
        <p14:creationId xmlns:p14="http://schemas.microsoft.com/office/powerpoint/2010/main" val="34243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2759B-8C9A-07AA-A73D-9F9E122E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pt-BR" sz="1800">
                <a:latin typeface="Source Serif Pro" panose="020B0604020202020204" pitchFamily="18" charset="0"/>
              </a:rPr>
              <a:t>É um framework </a:t>
            </a:r>
            <a:r>
              <a:rPr lang="pt-BR" sz="1800" err="1">
                <a:latin typeface="Source Serif Pro" panose="020B0604020202020204" pitchFamily="18" charset="0"/>
              </a:rPr>
              <a:t>JavaScript</a:t>
            </a:r>
            <a:r>
              <a:rPr lang="pt-BR" sz="1800">
                <a:latin typeface="Source Serif Pro" panose="020B0604020202020204" pitchFamily="18" charset="0"/>
              </a:rPr>
              <a:t> criado pela Google em 2009.</a:t>
            </a:r>
          </a:p>
          <a:p>
            <a:pPr marL="0" indent="0">
              <a:buNone/>
            </a:pPr>
            <a:endParaRPr lang="pt-BR" sz="1800">
              <a:latin typeface="Source Serif Pro" panose="020B0604020202020204" pitchFamily="18" charset="0"/>
            </a:endParaRPr>
          </a:p>
          <a:p>
            <a:r>
              <a:rPr lang="pt-BR" sz="1800">
                <a:latin typeface="Source Serif Pro" panose="020B0604020202020204" pitchFamily="18" charset="0"/>
              </a:rPr>
              <a:t>A primeira versão do Angular ou </a:t>
            </a:r>
            <a:r>
              <a:rPr lang="pt-BR" sz="1800" err="1">
                <a:latin typeface="Source Serif Pro" panose="020B0604020202020204" pitchFamily="18" charset="0"/>
              </a:rPr>
              <a:t>AngularJS</a:t>
            </a:r>
            <a:r>
              <a:rPr lang="pt-BR" sz="1800">
                <a:latin typeface="Source Serif Pro" panose="020B0604020202020204" pitchFamily="18" charset="0"/>
              </a:rPr>
              <a:t>, foi disruptiva para o desenvolvimento front-end. Isso porque, foi o primeiro framework que começou a popularizar o conceito de </a:t>
            </a:r>
            <a:r>
              <a:rPr lang="pt-BR" sz="1800" b="1">
                <a:latin typeface="Source Serif Pro" panose="020B0604020202020204" pitchFamily="18" charset="0"/>
              </a:rPr>
              <a:t>SPA na web</a:t>
            </a:r>
            <a:r>
              <a:rPr lang="pt-BR" sz="1800">
                <a:latin typeface="Source Serif Pro" panose="020B0604020202020204" pitchFamily="18" charset="0"/>
              </a:rPr>
              <a:t>.</a:t>
            </a:r>
          </a:p>
          <a:p>
            <a:pPr marL="0" indent="0">
              <a:buNone/>
            </a:pPr>
            <a:endParaRPr lang="pt-BR" sz="1800" i="0">
              <a:effectLst/>
              <a:latin typeface="Source Serif Pro" panose="020B0604020202020204" pitchFamily="18" charset="0"/>
            </a:endParaRPr>
          </a:p>
          <a:p>
            <a:r>
              <a:rPr lang="pt-BR" sz="1800" i="0" err="1">
                <a:effectLst/>
                <a:latin typeface="Source Serif Pro" panose="020B0604020202020204" pitchFamily="18" charset="0"/>
              </a:rPr>
              <a:t>AngularJS</a:t>
            </a:r>
            <a:r>
              <a:rPr lang="pt-BR" sz="1800" i="0">
                <a:effectLst/>
                <a:latin typeface="Source Serif Pro" panose="020B0604020202020204" pitchFamily="18" charset="0"/>
              </a:rPr>
              <a:t> é um framework open-</a:t>
            </a:r>
            <a:r>
              <a:rPr lang="pt-BR" sz="1800" i="0" err="1">
                <a:effectLst/>
                <a:latin typeface="Source Serif Pro" panose="020B0604020202020204" pitchFamily="18" charset="0"/>
              </a:rPr>
              <a:t>source</a:t>
            </a:r>
            <a:r>
              <a:rPr lang="pt-BR" sz="1800" i="0">
                <a:effectLst/>
                <a:latin typeface="Source Serif Pro" panose="020B0604020202020204" pitchFamily="18" charset="0"/>
              </a:rPr>
              <a:t> de desenvolvimento front-</a:t>
            </a:r>
            <a:r>
              <a:rPr lang="pt-BR" sz="1800" i="0" err="1">
                <a:effectLst/>
                <a:latin typeface="Source Serif Pro" panose="020B0604020202020204" pitchFamily="18" charset="0"/>
              </a:rPr>
              <a:t>end</a:t>
            </a:r>
            <a:r>
              <a:rPr lang="pt-BR" sz="1800" i="0">
                <a:effectLst/>
                <a:latin typeface="Source Serif Pro" panose="020B0604020202020204" pitchFamily="18" charset="0"/>
              </a:rPr>
              <a:t> que possibilita o desenvolvimento de aplicações web</a:t>
            </a:r>
          </a:p>
          <a:p>
            <a:pPr marL="0" indent="0">
              <a:buNone/>
            </a:pPr>
            <a:endParaRPr lang="pt-BR" sz="1800" i="0">
              <a:effectLst/>
              <a:latin typeface="Source Serif Pro" panose="020B0604020202020204" pitchFamily="18" charset="0"/>
            </a:endParaRPr>
          </a:p>
          <a:p>
            <a:r>
              <a:rPr lang="pt-BR" sz="1800" err="1">
                <a:latin typeface="Source Serif Pro" panose="020B0604020202020204" pitchFamily="18" charset="0"/>
              </a:rPr>
              <a:t>Possivel</a:t>
            </a:r>
            <a:r>
              <a:rPr lang="pt-BR" sz="1800">
                <a:latin typeface="Source Serif Pro" panose="020B0604020202020204" pitchFamily="18" charset="0"/>
              </a:rPr>
              <a:t> integrar a bibliotecas como </a:t>
            </a:r>
            <a:r>
              <a:rPr lang="pt-BR" sz="1800" b="1" err="1">
                <a:latin typeface="Source Serif Pro" panose="020B0604020202020204" pitchFamily="18" charset="0"/>
              </a:rPr>
              <a:t>booststrap</a:t>
            </a:r>
            <a:r>
              <a:rPr lang="pt-BR" sz="1800" b="1">
                <a:latin typeface="Source Serif Pro" panose="020B0604020202020204" pitchFamily="18" charset="0"/>
              </a:rPr>
              <a:t>, D3.js, Apache </a:t>
            </a:r>
            <a:r>
              <a:rPr lang="pt-BR" sz="1800" b="1" err="1">
                <a:latin typeface="Source Serif Pro" panose="020B0604020202020204" pitchFamily="18" charset="0"/>
              </a:rPr>
              <a:t>Cordova</a:t>
            </a:r>
            <a:r>
              <a:rPr lang="pt-BR" sz="1800" b="1">
                <a:latin typeface="Source Serif Pro" panose="020B0604020202020204" pitchFamily="18" charset="0"/>
              </a:rPr>
              <a:t>.</a:t>
            </a:r>
            <a:br>
              <a:rPr lang="pt-BR" sz="1800" b="1">
                <a:latin typeface="Source Serif Pro" panose="020B0604020202020204" pitchFamily="18" charset="0"/>
              </a:rPr>
            </a:br>
            <a:endParaRPr lang="pt-BR" sz="1800" b="1">
              <a:latin typeface="Source Serif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Angular.JS SVG Vector Logos - Vector Logo Zone">
            <a:extLst>
              <a:ext uri="{FF2B5EF4-FFF2-40B4-BE49-F238E27FC236}">
                <a16:creationId xmlns:a16="http://schemas.microsoft.com/office/drawing/2014/main" id="{C1437EF2-7B6D-F856-E24A-9636C219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77" y="1981517"/>
            <a:ext cx="6624637" cy="33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2759B-8C9A-07AA-A73D-9F9E122E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18680"/>
            <a:ext cx="6900495" cy="469789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1">
                <a:latin typeface="Source Serif Pro" panose="02040603050405020204" pitchFamily="18" charset="0"/>
              </a:rPr>
              <a:t>2016 - Criada uma atualização totalmente diferente.</a:t>
            </a:r>
            <a:endParaRPr lang="pt-BR" sz="1800" b="1" i="0">
              <a:effectLst/>
              <a:latin typeface="Source Serif Pro" panose="02040603050405020204" pitchFamily="18" charset="0"/>
            </a:endParaRPr>
          </a:p>
          <a:p>
            <a:pPr>
              <a:lnSpc>
                <a:spcPct val="100000"/>
              </a:lnSpc>
            </a:pPr>
            <a:r>
              <a:rPr lang="pt-BR" sz="1800" b="1" i="0">
                <a:effectLst/>
                <a:latin typeface="Source Serif Pro" panose="02040603050405020204" pitchFamily="18" charset="0"/>
              </a:rPr>
              <a:t>O Angular é um framework </a:t>
            </a:r>
            <a:r>
              <a:rPr lang="pt-BR" sz="1800" b="1" i="0" err="1">
                <a:effectLst/>
                <a:latin typeface="Source Serif Pro" panose="02040603050405020204" pitchFamily="18" charset="0"/>
              </a:rPr>
              <a:t>JavaScript</a:t>
            </a:r>
            <a:r>
              <a:rPr lang="pt-BR" sz="1800" b="1" i="0">
                <a:effectLst/>
                <a:latin typeface="Source Serif Pro" panose="02040603050405020204" pitchFamily="18" charset="0"/>
              </a:rPr>
              <a:t> que simplifica não apenas a construção da interface de usuário</a:t>
            </a:r>
            <a:r>
              <a:rPr lang="pt-BR" sz="1800" b="0" i="0">
                <a:effectLst/>
                <a:latin typeface="Source Serif Pro" panose="02040603050405020204" pitchFamily="18" charset="0"/>
              </a:rPr>
              <a:t>, mas também o desenvolvimento de aplicações </a:t>
            </a:r>
            <a:r>
              <a:rPr lang="pt-BR" sz="1800" b="0" i="0" err="1">
                <a:effectLst/>
                <a:latin typeface="Source Serif Pro" panose="02040603050405020204" pitchFamily="18" charset="0"/>
              </a:rPr>
              <a:t>client-side</a:t>
            </a:r>
            <a:r>
              <a:rPr lang="pt-BR" sz="1800" b="0" i="0">
                <a:effectLst/>
                <a:latin typeface="Source Serif Pro" panose="02040603050405020204" pitchFamily="18" charset="0"/>
              </a:rPr>
              <a:t> diferenciadas, sejam elas para a web, mobile ou desktop</a:t>
            </a:r>
            <a:br>
              <a:rPr lang="pt-BR" sz="1800" b="1">
                <a:latin typeface="Source Serif Pro" panose="020B0604020202020204" pitchFamily="18" charset="0"/>
              </a:rPr>
            </a:br>
            <a:endParaRPr lang="pt-BR" sz="1800" b="1">
              <a:latin typeface="Source Serif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08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49739F9-9D8F-1BB4-97E8-757ED98D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903944"/>
              </p:ext>
            </p:extLst>
          </p:nvPr>
        </p:nvGraphicFramePr>
        <p:xfrm>
          <a:off x="390832" y="1535718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74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O Angular 2+ utiliza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b="0" i="0">
                <a:effectLst/>
                <a:latin typeface="Montserrat" panose="00000500000000000000" pitchFamily="2" charset="0"/>
              </a:rPr>
              <a:t>,.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O Angular agora é feito de componentes. Assim, não tem mais necessidade de criar um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controller</a:t>
            </a:r>
            <a:r>
              <a:rPr lang="pt-BR" b="0" i="0">
                <a:effectLst/>
                <a:latin typeface="Montserrat" panose="00000500000000000000" pitchFamily="2" charset="0"/>
              </a:rPr>
              <a:t> e trabalhar com $</a:t>
            </a:r>
            <a:r>
              <a:rPr lang="pt-BR" b="0" i="0" err="1">
                <a:effectLst/>
                <a:latin typeface="Montserrat" panose="00000500000000000000" pitchFamily="2" charset="0"/>
              </a:rPr>
              <a:t>scope</a:t>
            </a:r>
            <a:r>
              <a:rPr lang="pt-BR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o Angular 2+ é totalmente orientado ao mobile.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A sintaxe é totalmente diferente, agora o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ng</a:t>
            </a:r>
            <a:r>
              <a:rPr lang="pt-BR" b="0" i="0">
                <a:effectLst/>
                <a:latin typeface="Montserrat" panose="00000500000000000000" pitchFamily="2" charset="0"/>
              </a:rPr>
              <a:t>-for, por exemplo, é *</a:t>
            </a:r>
            <a:r>
              <a:rPr lang="pt-BR" b="0" i="0" err="1">
                <a:effectLst/>
                <a:latin typeface="Montserrat" panose="00000500000000000000" pitchFamily="2" charset="0"/>
              </a:rPr>
              <a:t>ngFor</a:t>
            </a:r>
            <a:r>
              <a:rPr lang="pt-BR" b="0" i="0">
                <a:effectLst/>
                <a:latin typeface="Montserrat" panose="00000500000000000000" pitchFamily="2" charset="0"/>
              </a:rPr>
              <a:t>, o padrão da sintaxe é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camelcase</a:t>
            </a:r>
            <a:r>
              <a:rPr lang="pt-BR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Angular 2+ possui um </a:t>
            </a:r>
            <a:r>
              <a:rPr lang="pt-BR" b="1" i="0" u="sng">
                <a:effectLst/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</a:t>
            </a:r>
            <a:r>
              <a:rPr lang="pt-BR" b="0" i="0">
                <a:effectLst/>
                <a:latin typeface="Montserrat" panose="00000500000000000000" pitchFamily="2" charset="0"/>
              </a:rPr>
              <a:t>, para criação fácil de novos projetos, componentes e serviços.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como o Angular 2+ é baseado em classes, essa é a única maneira de definir um serviço.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70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60" y="17612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332740"/>
            <a:ext cx="11109960" cy="58826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pt-BR" sz="1600" b="1" i="0">
                <a:effectLst/>
                <a:latin typeface="Montserrat"/>
              </a:rPr>
              <a:t>2016 – Angular 2</a:t>
            </a:r>
            <a:endParaRPr lang="pt-BR" sz="1600" b="0" i="0">
              <a:effectLst/>
              <a:latin typeface="Montserra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Completa </a:t>
            </a:r>
            <a:r>
              <a:rPr lang="pt-BR" sz="1600" b="0" i="0" err="1">
                <a:effectLst/>
                <a:latin typeface="Montserrat"/>
              </a:rPr>
              <a:t>re-escrita</a:t>
            </a:r>
            <a:r>
              <a:rPr lang="pt-BR" sz="1600" b="0" i="0">
                <a:effectLst/>
                <a:latin typeface="Montserrat"/>
              </a:rPr>
              <a:t> do Angular.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Escrito completo em </a:t>
            </a:r>
            <a:r>
              <a:rPr lang="pt-BR" sz="1600" b="0" i="0" err="1">
                <a:effectLst/>
                <a:latin typeface="Montserrat"/>
              </a:rPr>
              <a:t>TypeScript</a:t>
            </a:r>
            <a:r>
              <a:rPr lang="pt-BR" sz="1600" b="0" i="0">
                <a:effectLst/>
                <a:latin typeface="Montserrat"/>
              </a:rPr>
              <a:t>.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Suporte de </a:t>
            </a:r>
            <a:r>
              <a:rPr lang="pt-BR" sz="1600" b="0" i="0" err="1">
                <a:effectLst/>
                <a:latin typeface="Montserrat"/>
              </a:rPr>
              <a:t>TypeScript</a:t>
            </a:r>
            <a:r>
              <a:rPr lang="pt-BR" sz="1600" b="0" i="0">
                <a:effectLst/>
                <a:latin typeface="Montserrat"/>
              </a:rPr>
              <a:t> 1.8+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Suporte à Mobile.</a:t>
            </a:r>
          </a:p>
          <a:p>
            <a:pPr algn="l">
              <a:lnSpc>
                <a:spcPct val="100000"/>
              </a:lnSpc>
            </a:pPr>
            <a:r>
              <a:rPr lang="pt-BR" sz="1600" b="0" i="0">
                <a:effectLst/>
                <a:latin typeface="Montserrat"/>
              </a:rPr>
              <a:t>Falamos mais sobre o</a:t>
            </a:r>
            <a:r>
              <a:rPr lang="pt-BR" sz="1600" b="1" i="0" u="sng"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Angular 2 </a:t>
            </a:r>
            <a:r>
              <a:rPr lang="pt-BR" sz="1600" b="0" i="0">
                <a:effectLst/>
                <a:latin typeface="Montserrat"/>
              </a:rPr>
              <a:t>. Lembrando que a partir dessa versão ele é um framework totalmente novo. </a:t>
            </a:r>
          </a:p>
          <a:p>
            <a:pPr algn="l">
              <a:lnSpc>
                <a:spcPct val="120000"/>
              </a:lnSpc>
            </a:pPr>
            <a:r>
              <a:rPr lang="pt-BR" sz="1600" b="1" i="0">
                <a:effectLst/>
                <a:latin typeface="Montserrat"/>
              </a:rPr>
              <a:t>Angular 3</a:t>
            </a:r>
            <a:endParaRPr lang="pt-BR" sz="1600" b="0" i="0">
              <a:effectLst/>
              <a:latin typeface="Montserrat"/>
            </a:endParaRPr>
          </a:p>
          <a:p>
            <a:pPr algn="l">
              <a:lnSpc>
                <a:spcPct val="120000"/>
              </a:lnSpc>
            </a:pPr>
            <a:r>
              <a:rPr lang="pt-BR" sz="1600" b="0" i="0">
                <a:effectLst/>
                <a:latin typeface="Montserrat"/>
              </a:rPr>
              <a:t>O release do Angular 3, não aconteceu. Por isso, o @angular/router já estava na versão 3 e lançar a versão 4 do </a:t>
            </a:r>
            <a:r>
              <a:rPr lang="pt-BR" sz="1600" b="0" i="0" err="1">
                <a:effectLst/>
                <a:latin typeface="Montserrat"/>
              </a:rPr>
              <a:t>router</a:t>
            </a:r>
            <a:r>
              <a:rPr lang="pt-BR" sz="1600" b="0" i="0">
                <a:effectLst/>
                <a:latin typeface="Montserrat"/>
              </a:rPr>
              <a:t> com o Angular na versão 3 iria criar bastante confusão.‍</a:t>
            </a:r>
          </a:p>
          <a:p>
            <a:pPr algn="l">
              <a:lnSpc>
                <a:spcPct val="120000"/>
              </a:lnSpc>
            </a:pPr>
            <a:r>
              <a:rPr lang="pt-BR" sz="1600" b="1" i="0">
                <a:effectLst/>
                <a:latin typeface="Montserrat"/>
              </a:rPr>
              <a:t>2017 – Angular 4</a:t>
            </a:r>
            <a:endParaRPr lang="pt-BR" sz="1600" b="0" i="0">
              <a:effectLst/>
              <a:latin typeface="Montserra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Mudanças no core do Angular.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Compatível com </a:t>
            </a:r>
            <a:r>
              <a:rPr lang="pt-BR" sz="1600" b="0" i="0" err="1">
                <a:effectLst/>
                <a:latin typeface="Montserrat"/>
              </a:rPr>
              <a:t>TypeScript</a:t>
            </a:r>
            <a:r>
              <a:rPr lang="pt-BR" sz="1600" b="0" i="0">
                <a:effectLst/>
                <a:latin typeface="Montserrat"/>
              </a:rPr>
              <a:t> 2.1 e 2.2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Animações foram separadas do @angular/core para @angular/animation.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Else introduzido no *</a:t>
            </a:r>
            <a:r>
              <a:rPr lang="pt-BR" sz="1600" b="0" i="0" err="1">
                <a:effectLst/>
                <a:latin typeface="Montserrat"/>
              </a:rPr>
              <a:t>ngIf</a:t>
            </a:r>
            <a:r>
              <a:rPr lang="pt-BR" sz="1600" b="0" i="0">
                <a:effectLst/>
                <a:latin typeface="Montserrat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pt-BR" sz="1600" b="1" i="0">
                <a:effectLst/>
                <a:latin typeface="Montserrat"/>
              </a:rPr>
              <a:t>Novembro de 2017 – Angular 5</a:t>
            </a:r>
            <a:endParaRPr lang="pt-BR" sz="1600" b="0" i="0">
              <a:effectLst/>
              <a:latin typeface="Montserra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 err="1">
                <a:effectLst/>
                <a:latin typeface="Montserrat"/>
              </a:rPr>
              <a:t>HttpClient</a:t>
            </a:r>
            <a:r>
              <a:rPr lang="pt-BR" sz="1600" b="0" i="0">
                <a:effectLst/>
                <a:latin typeface="Montserrat"/>
              </a:rPr>
              <a:t>: Até a versão do Angular 4.3, era usado @angular/HTTP , e foi depreciado, e no Angular 5 o novo módulo foi chamado de </a:t>
            </a:r>
            <a:r>
              <a:rPr lang="pt-BR" sz="1600" b="0" i="0" err="1">
                <a:effectLst/>
                <a:latin typeface="Montserrat"/>
              </a:rPr>
              <a:t>HttpClientModule</a:t>
            </a:r>
            <a:r>
              <a:rPr lang="pt-BR" sz="1600" b="0" i="0">
                <a:effectLst/>
                <a:latin typeface="Montserrat"/>
              </a:rPr>
              <a:t> e vem no </a:t>
            </a:r>
            <a:r>
              <a:rPr lang="pt-BR" sz="1600" b="0" i="0" err="1">
                <a:effectLst/>
                <a:latin typeface="Montserrat"/>
              </a:rPr>
              <a:t>package</a:t>
            </a:r>
            <a:r>
              <a:rPr lang="pt-BR" sz="1600" b="0" i="0">
                <a:effectLst/>
                <a:latin typeface="Montserrat"/>
              </a:rPr>
              <a:t> novo @angular/common/http</a:t>
            </a: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Montserrat"/>
              </a:rPr>
              <a:t>Por fim, a compilação também foi melhorada.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2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7382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56" y="1497246"/>
            <a:ext cx="11109960" cy="5882640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algn="l"/>
            <a:r>
              <a:rPr lang="pt-BR" sz="4500" b="1" i="0">
                <a:effectLst/>
                <a:latin typeface="Montserrat"/>
              </a:rPr>
              <a:t>Abril de 2018 – Angular 6</a:t>
            </a:r>
            <a:endParaRPr lang="pt-BR" sz="4500" b="0" i="0">
              <a:effectLst/>
              <a:latin typeface="Montserrat"/>
            </a:endParaRPr>
          </a:p>
          <a:p>
            <a:pPr algn="just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/>
              </a:rPr>
              <a:t>Release mais focado nas ferramentas do Angular do que no framework em si.</a:t>
            </a:r>
          </a:p>
          <a:p>
            <a:pPr algn="just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/>
              </a:rPr>
              <a:t>Consegue, da mesma forma, usar o </a:t>
            </a:r>
            <a:r>
              <a:rPr lang="pt-BR" sz="4000" b="0" i="0" err="1">
                <a:effectLst/>
                <a:latin typeface="Montserrat"/>
              </a:rPr>
              <a:t>providedIn:root</a:t>
            </a:r>
            <a:r>
              <a:rPr lang="pt-BR" sz="4000" b="0" i="0">
                <a:effectLst/>
                <a:latin typeface="Montserrat"/>
              </a:rPr>
              <a:t>, nos serviços com </a:t>
            </a:r>
            <a:r>
              <a:rPr lang="pt-BR" sz="4000" b="0" i="0" err="1">
                <a:effectLst/>
                <a:latin typeface="Montserrat"/>
              </a:rPr>
              <a:t>Injectable</a:t>
            </a:r>
            <a:r>
              <a:rPr lang="pt-BR" sz="4000" b="0" i="0">
                <a:effectLst/>
                <a:latin typeface="Montserrat"/>
              </a:rPr>
              <a:t> </a:t>
            </a:r>
            <a:r>
              <a:rPr lang="pt-BR" sz="4000" b="0" i="0" err="1">
                <a:effectLst/>
                <a:latin typeface="Montserrat"/>
              </a:rPr>
              <a:t>decorator</a:t>
            </a:r>
            <a:r>
              <a:rPr lang="pt-BR" sz="4000" b="0" i="0">
                <a:effectLst/>
                <a:latin typeface="Montserrat"/>
              </a:rPr>
              <a:t>.</a:t>
            </a:r>
          </a:p>
          <a:p>
            <a:pPr algn="just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/>
              </a:rPr>
              <a:t>Uso de </a:t>
            </a:r>
            <a:r>
              <a:rPr lang="pt-BR" sz="4000" b="0" i="0" err="1">
                <a:effectLst/>
                <a:latin typeface="Montserrat"/>
              </a:rPr>
              <a:t>angular.json</a:t>
            </a:r>
            <a:r>
              <a:rPr lang="pt-BR" sz="4000" b="0" i="0">
                <a:effectLst/>
                <a:latin typeface="Montserrat"/>
              </a:rPr>
              <a:t> ao invés de angular-</a:t>
            </a:r>
            <a:r>
              <a:rPr lang="pt-BR" sz="4000" b="0" i="0" err="1">
                <a:effectLst/>
                <a:latin typeface="Montserrat"/>
              </a:rPr>
              <a:t>cli.json</a:t>
            </a:r>
            <a:r>
              <a:rPr lang="pt-BR" sz="4000" b="0" i="0">
                <a:effectLst/>
                <a:latin typeface="Montserrat"/>
              </a:rPr>
              <a:t>.</a:t>
            </a:r>
          </a:p>
          <a:p>
            <a:pPr algn="just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/>
              </a:rPr>
              <a:t>Suporte à múltiplos projetos, por exemplo, podendo adicionar vários no </a:t>
            </a:r>
            <a:r>
              <a:rPr lang="pt-BR" sz="4000" b="0" i="0" err="1">
                <a:effectLst/>
                <a:latin typeface="Montserrat"/>
              </a:rPr>
              <a:t>angular.json</a:t>
            </a:r>
            <a:r>
              <a:rPr lang="pt-BR" sz="4000" b="0" i="0">
                <a:effectLst/>
                <a:latin typeface="Montserrat"/>
              </a:rPr>
              <a:t>.</a:t>
            </a:r>
          </a:p>
          <a:p>
            <a:pPr algn="just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/>
              </a:rPr>
              <a:t>Release inicial do Angular </a:t>
            </a:r>
            <a:r>
              <a:rPr lang="pt-BR" sz="4000" b="0" i="0" err="1">
                <a:effectLst/>
                <a:latin typeface="Montserrat"/>
              </a:rPr>
              <a:t>Elements</a:t>
            </a:r>
            <a:r>
              <a:rPr lang="pt-BR" sz="4000" b="0" i="0">
                <a:effectLst/>
                <a:latin typeface="Montserrat"/>
              </a:rPr>
              <a:t>, para usar componentes Angular em outros ambientes, por exemplo, </a:t>
            </a:r>
            <a:r>
              <a:rPr lang="pt-BR" sz="4000" b="0" i="0" err="1">
                <a:effectLst/>
                <a:latin typeface="Montserrat"/>
              </a:rPr>
              <a:t>Vue</a:t>
            </a:r>
            <a:r>
              <a:rPr lang="pt-BR" sz="4000" b="0" i="0">
                <a:effectLst/>
                <a:latin typeface="Montserrat"/>
              </a:rPr>
              <a:t> e </a:t>
            </a:r>
            <a:r>
              <a:rPr lang="pt-BR" sz="4000" b="0" i="0" err="1">
                <a:effectLst/>
                <a:latin typeface="Montserrat"/>
              </a:rPr>
              <a:t>React</a:t>
            </a:r>
            <a:r>
              <a:rPr lang="pt-BR" sz="4000" b="0" i="0">
                <a:effectLst/>
                <a:latin typeface="Montserrat"/>
              </a:rPr>
              <a:t>.‍</a:t>
            </a:r>
          </a:p>
          <a:p>
            <a:pPr algn="just">
              <a:lnSpc>
                <a:spcPct val="170000"/>
              </a:lnSpc>
            </a:pPr>
            <a:r>
              <a:rPr lang="pt-BR" sz="4500" b="1" i="0">
                <a:effectLst/>
                <a:latin typeface="Montserrat"/>
              </a:rPr>
              <a:t>Outubro de 2018 – Angular 7</a:t>
            </a:r>
            <a:endParaRPr lang="pt-BR" sz="4500" b="0" i="0">
              <a:effectLst/>
              <a:latin typeface="Montserrat"/>
            </a:endParaRPr>
          </a:p>
          <a:p>
            <a:pPr algn="just">
              <a:lnSpc>
                <a:spcPct val="170000"/>
              </a:lnSpc>
            </a:pPr>
            <a:r>
              <a:rPr lang="pt-BR" sz="4000" b="0" i="0">
                <a:effectLst/>
                <a:latin typeface="Montserrat"/>
              </a:rPr>
              <a:t>Esse é um Release Major que expande todo framework no core, Angular Material e no CLI.</a:t>
            </a:r>
          </a:p>
          <a:p>
            <a:pPr algn="just" fontAlgn="base">
              <a:lnSpc>
                <a:spcPct val="170000"/>
              </a:lnSpc>
            </a:pPr>
            <a:r>
              <a:rPr lang="pt-BR" sz="4000" b="0" i="0">
                <a:effectLst/>
                <a:latin typeface="Montserrat"/>
              </a:rPr>
              <a:t>Nova interface: </a:t>
            </a:r>
            <a:r>
              <a:rPr lang="pt-BR" sz="4000" err="1">
                <a:latin typeface="Montserrat"/>
              </a:rPr>
              <a:t>DoBootstrap</a:t>
            </a:r>
            <a:r>
              <a:rPr lang="pt-BR" sz="4000">
                <a:latin typeface="Montserrat"/>
              </a:rPr>
              <a:t>, </a:t>
            </a:r>
            <a:r>
              <a:rPr lang="pt-BR" sz="4000" b="0" i="0" err="1">
                <a:effectLst/>
                <a:latin typeface="Montserrat"/>
              </a:rPr>
              <a:t>UrlSegment</a:t>
            </a:r>
            <a:r>
              <a:rPr lang="pt-BR" sz="4000" b="0" i="0">
                <a:effectLst/>
                <a:latin typeface="Montserrat"/>
              </a:rPr>
              <a:t>[], para </a:t>
            </a:r>
            <a:r>
              <a:rPr lang="pt-BR" sz="4000" b="0" i="0" err="1">
                <a:effectLst/>
                <a:latin typeface="Montserrat"/>
              </a:rPr>
              <a:t>CanLoad</a:t>
            </a:r>
            <a:r>
              <a:rPr lang="pt-BR" sz="4000" b="0" i="0">
                <a:effectLst/>
                <a:latin typeface="Montserrat"/>
              </a:rPr>
              <a:t>.</a:t>
            </a:r>
          </a:p>
          <a:p>
            <a:pPr algn="just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/>
              </a:rPr>
              <a:t> CLI: Pode iniciar um projeto com SCSS, </a:t>
            </a:r>
            <a:r>
              <a:rPr lang="pt-BR" sz="4000" b="0" i="0" err="1">
                <a:effectLst/>
                <a:latin typeface="Montserrat"/>
              </a:rPr>
              <a:t>Stylus</a:t>
            </a:r>
            <a:r>
              <a:rPr lang="pt-BR" sz="4000" b="0" i="0">
                <a:effectLst/>
                <a:latin typeface="Montserrat"/>
              </a:rPr>
              <a:t> ou </a:t>
            </a:r>
            <a:r>
              <a:rPr lang="pt-BR" sz="4000" b="0" i="0" err="1">
                <a:effectLst/>
                <a:latin typeface="Montserrat"/>
              </a:rPr>
              <a:t>Less</a:t>
            </a:r>
            <a:r>
              <a:rPr lang="pt-BR" sz="4000" b="0" i="0">
                <a:effectLst/>
                <a:latin typeface="Montserrat"/>
              </a:rPr>
              <a:t>‍.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3006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DA0362E8E63C499782BB747F27AD70" ma:contentTypeVersion="5" ma:contentTypeDescription="Crie um novo documento." ma:contentTypeScope="" ma:versionID="d04965c9861381d87192de1d3dbfe385">
  <xsd:schema xmlns:xsd="http://www.w3.org/2001/XMLSchema" xmlns:xs="http://www.w3.org/2001/XMLSchema" xmlns:p="http://schemas.microsoft.com/office/2006/metadata/properties" xmlns:ns3="da8a0601-5668-481d-9065-79f2bd1ea78f" xmlns:ns4="d0e47921-631a-4ad5-a725-d34509a26180" targetNamespace="http://schemas.microsoft.com/office/2006/metadata/properties" ma:root="true" ma:fieldsID="502182ceac27225186556bf8c1c32f90" ns3:_="" ns4:_="">
    <xsd:import namespace="da8a0601-5668-481d-9065-79f2bd1ea78f"/>
    <xsd:import namespace="d0e47921-631a-4ad5-a725-d34509a261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a0601-5668-481d-9065-79f2bd1ea7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47921-631a-4ad5-a725-d34509a26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AC12C2-420D-4CDF-B2BF-85433DEF5468}">
  <ds:schemaRefs>
    <ds:schemaRef ds:uri="d0e47921-631a-4ad5-a725-d34509a26180"/>
    <ds:schemaRef ds:uri="da8a0601-5668-481d-9065-79f2bd1ea7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E0562B-AE94-462A-8A6E-B1361CF06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C39B40-2BFA-4966-834A-451AF7336815}">
  <ds:schemaRefs>
    <ds:schemaRef ds:uri="d0e47921-631a-4ad5-a725-d34509a26180"/>
    <ds:schemaRef ds:uri="da8a0601-5668-481d-9065-79f2bd1ea78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0</TotalTime>
  <Words>1327</Words>
  <Application>Microsoft Office PowerPoint</Application>
  <PresentationFormat>Widescreen</PresentationFormat>
  <Paragraphs>148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Trilha de Vapor</vt:lpstr>
      <vt:lpstr>Apresentação do PowerPoint</vt:lpstr>
      <vt:lpstr>Apresentação do PowerPoint</vt:lpstr>
      <vt:lpstr>AngularJS</vt:lpstr>
      <vt:lpstr>Apresentação do PowerPoint</vt:lpstr>
      <vt:lpstr>Angular</vt:lpstr>
      <vt:lpstr>Angular</vt:lpstr>
      <vt:lpstr>Angular</vt:lpstr>
      <vt:lpstr>Versões</vt:lpstr>
      <vt:lpstr>Versões</vt:lpstr>
      <vt:lpstr>Versões</vt:lpstr>
      <vt:lpstr>Versões</vt:lpstr>
      <vt:lpstr>Versões</vt:lpstr>
      <vt:lpstr>Suporte</vt:lpstr>
      <vt:lpstr>Angular CLI</vt:lpstr>
      <vt:lpstr>Angular CLI</vt:lpstr>
      <vt:lpstr>Quatro ideias principais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Comparação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kazuhiko ujiie</dc:creator>
  <cp:lastModifiedBy>igor kazuhiko ujiie</cp:lastModifiedBy>
  <cp:revision>2</cp:revision>
  <cp:lastPrinted>2022-05-10T18:39:21Z</cp:lastPrinted>
  <dcterms:created xsi:type="dcterms:W3CDTF">2022-05-10T00:00:51Z</dcterms:created>
  <dcterms:modified xsi:type="dcterms:W3CDTF">2022-05-29T20:44:26Z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0x010100AFDA0362E8E63C499782BB747F27AD70</vt:lpwstr>
  </property>
</Properties>
</file>