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62" r:id="rId4"/>
    <p:sldId id="263" r:id="rId5"/>
    <p:sldId id="269" r:id="rId6"/>
    <p:sldId id="272" r:id="rId7"/>
    <p:sldId id="274" r:id="rId8"/>
    <p:sldId id="276" r:id="rId9"/>
    <p:sldId id="275" r:id="rId10"/>
    <p:sldId id="267" r:id="rId11"/>
    <p:sldId id="273" r:id="rId12"/>
    <p:sldId id="277" r:id="rId13"/>
    <p:sldId id="271" r:id="rId14"/>
    <p:sldId id="258" r:id="rId15"/>
    <p:sldId id="264" r:id="rId16"/>
    <p:sldId id="265" r:id="rId17"/>
    <p:sldId id="266" r:id="rId18"/>
    <p:sldId id="268" r:id="rId1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87A6C8CA-5731-42DE-AC5F-0430F1061767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87A6C8CA-5731-42DE-AC5F-0430F1061767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A6C8CA-5731-42DE-AC5F-0430F1061767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7754"/>
            <a:ext cx="7560840" cy="205222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600" b="1" dirty="0"/>
              <a:t>R</a:t>
            </a:r>
            <a:r>
              <a:rPr lang="en-CA" sz="3600" b="1" dirty="0" smtClean="0">
                <a:effectLst/>
              </a:rPr>
              <a:t>isk </a:t>
            </a:r>
            <a:r>
              <a:rPr lang="en-CA" sz="3600" b="1" dirty="0" smtClean="0"/>
              <a:t>Prediction</a:t>
            </a:r>
            <a:r>
              <a:rPr lang="en-CA" sz="3600" b="1" dirty="0" smtClean="0">
                <a:effectLst/>
              </a:rPr>
              <a:t> and Diagnostics </a:t>
            </a:r>
            <a:r>
              <a:rPr lang="en-CA" sz="3600" b="1" dirty="0" smtClean="0"/>
              <a:t>of </a:t>
            </a:r>
            <a:r>
              <a:rPr lang="en-CA" sz="3600" b="1" dirty="0"/>
              <a:t>C</a:t>
            </a:r>
            <a:r>
              <a:rPr lang="en-CA" sz="3600" b="1" dirty="0" smtClean="0">
                <a:effectLst/>
              </a:rPr>
              <a:t>ardiovascular </a:t>
            </a:r>
            <a:r>
              <a:rPr lang="en-CA" sz="3600" b="1" dirty="0"/>
              <a:t>D</a:t>
            </a:r>
            <a:r>
              <a:rPr lang="en-CA" sz="3600" b="1" dirty="0" smtClean="0">
                <a:effectLst/>
              </a:rPr>
              <a:t>iseases</a:t>
            </a:r>
            <a:br>
              <a:rPr lang="en-CA" sz="3600" b="1" dirty="0" smtClean="0">
                <a:effectLst/>
              </a:rPr>
            </a:br>
            <a:r>
              <a:rPr lang="en-CA" sz="3600" dirty="0" smtClean="0">
                <a:effectLst/>
              </a:rPr>
              <a:t> </a:t>
            </a:r>
            <a:br>
              <a:rPr lang="en-CA" sz="3600" dirty="0" smtClean="0">
                <a:effectLst/>
              </a:rPr>
            </a:br>
            <a:r>
              <a:rPr lang="en-CA" sz="3100" dirty="0" smtClean="0">
                <a:effectLst/>
              </a:rPr>
              <a:t>Igor </a:t>
            </a:r>
            <a:r>
              <a:rPr lang="en-CA" sz="3100" dirty="0" smtClean="0">
                <a:effectLst/>
              </a:rPr>
              <a:t>Putrenko, Ph.D.</a:t>
            </a:r>
            <a:r>
              <a:rPr lang="en-CA" sz="2400" dirty="0" smtClean="0">
                <a:effectLst/>
              </a:rPr>
              <a:t/>
            </a:r>
            <a:br>
              <a:rPr lang="en-CA" sz="2400" dirty="0" smtClean="0">
                <a:effectLst/>
              </a:rPr>
            </a:br>
            <a:r>
              <a:rPr lang="en-CA" sz="3100" dirty="0" smtClean="0">
                <a:effectLst/>
              </a:rPr>
              <a:t/>
            </a:r>
            <a:br>
              <a:rPr lang="en-CA" sz="3100" dirty="0" smtClean="0">
                <a:effectLst/>
              </a:rPr>
            </a:br>
            <a:r>
              <a:rPr lang="en-CA" sz="2700" dirty="0" smtClean="0"/>
              <a:t>Insight Heath Data Science Program</a:t>
            </a:r>
            <a:r>
              <a:rPr lang="en-CA" sz="2200" dirty="0" smtClean="0"/>
              <a:t/>
            </a:r>
            <a:br>
              <a:rPr lang="en-CA" sz="2200" dirty="0" smtClean="0"/>
            </a:br>
            <a:r>
              <a:rPr lang="en-CA" sz="2200" dirty="0"/>
              <a:t/>
            </a:r>
            <a:br>
              <a:rPr lang="en-CA" sz="2200" dirty="0"/>
            </a:br>
            <a:r>
              <a:rPr lang="en-CA" sz="2200" dirty="0" smtClean="0"/>
              <a:t>San Francisco, CA</a:t>
            </a:r>
            <a:br>
              <a:rPr lang="en-CA" sz="2200" dirty="0" smtClean="0"/>
            </a:br>
            <a:r>
              <a:rPr lang="en-CA" sz="2200" dirty="0" smtClean="0"/>
              <a:t>September </a:t>
            </a:r>
            <a:r>
              <a:rPr lang="en-CA" sz="2200" dirty="0" smtClean="0"/>
              <a:t>2017</a:t>
            </a:r>
            <a:r>
              <a:rPr lang="en-CA" sz="2200" dirty="0" smtClean="0">
                <a:effectLst/>
              </a:rPr>
              <a:t/>
            </a:r>
            <a:br>
              <a:rPr lang="en-CA" sz="2200" dirty="0" smtClean="0">
                <a:effectLst/>
              </a:rPr>
            </a:br>
            <a:r>
              <a:rPr lang="en-CA" sz="2400" dirty="0" smtClean="0">
                <a:effectLst/>
              </a:rPr>
              <a:t> 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103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362" y="141480"/>
            <a:ext cx="7620000" cy="486053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800" b="1" dirty="0">
                <a:solidFill>
                  <a:srgbClr val="2F2B20"/>
                </a:solidFill>
              </a:rPr>
              <a:t>R</a:t>
            </a:r>
            <a:r>
              <a:rPr lang="en-CA" sz="2800" b="1" dirty="0" smtClean="0">
                <a:solidFill>
                  <a:srgbClr val="2F2B20"/>
                </a:solidFill>
              </a:rPr>
              <a:t>andom Forest Model</a:t>
            </a:r>
          </a:p>
        </p:txBody>
      </p:sp>
      <p:pic>
        <p:nvPicPr>
          <p:cNvPr id="2050" name="Picture 2" descr="random-fores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03107"/>
            <a:ext cx="3063610" cy="134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6056" y="1238438"/>
            <a:ext cx="24128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1603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23 (20+3)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6 CVD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Grid search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756350" y="3507854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Best Score: 44% (vs 16.7% chance)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39505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362" y="141480"/>
            <a:ext cx="7620000" cy="486053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800" b="1" dirty="0" smtClean="0">
                <a:solidFill>
                  <a:srgbClr val="2F2B20"/>
                </a:solidFill>
              </a:rPr>
              <a:t>Feature Importance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18473"/>
            <a:ext cx="5158348" cy="376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6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362" y="141480"/>
            <a:ext cx="7620000" cy="486053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800" b="1" dirty="0" smtClean="0">
                <a:solidFill>
                  <a:srgbClr val="2F2B20"/>
                </a:solidFill>
              </a:rPr>
              <a:t>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6932" y="1059582"/>
            <a:ext cx="6264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The developed model can be used to </a:t>
            </a:r>
            <a:r>
              <a:rPr lang="en-CA" sz="2000" dirty="0"/>
              <a:t>create a tool </a:t>
            </a:r>
            <a:r>
              <a:rPr lang="en-CA" sz="2000" dirty="0" smtClean="0"/>
              <a:t>for</a:t>
            </a:r>
            <a:r>
              <a:rPr lang="en-CA" sz="2000" dirty="0" smtClean="0"/>
              <a:t> risk assessment </a:t>
            </a:r>
            <a:r>
              <a:rPr lang="en-CA" sz="2000" dirty="0" smtClean="0"/>
              <a:t>and early detection </a:t>
            </a:r>
            <a:r>
              <a:rPr lang="en-CA" sz="2000" dirty="0" smtClean="0"/>
              <a:t>of </a:t>
            </a:r>
            <a:r>
              <a:rPr lang="en-CA" sz="2000" dirty="0"/>
              <a:t>specific </a:t>
            </a:r>
            <a:r>
              <a:rPr lang="en-CA" sz="2000" dirty="0" smtClean="0"/>
              <a:t>CVD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It will simplify, </a:t>
            </a:r>
            <a:r>
              <a:rPr lang="en-CA" sz="2000" dirty="0"/>
              <a:t>speed up </a:t>
            </a:r>
            <a:r>
              <a:rPr lang="en-CA" sz="2000" dirty="0" smtClean="0"/>
              <a:t>and decrease the cost of clinical assessment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358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362" y="141481"/>
            <a:ext cx="7620000" cy="378042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800" b="1" dirty="0" smtClean="0">
                <a:solidFill>
                  <a:srgbClr val="2F2B20"/>
                </a:solidFill>
              </a:rPr>
              <a:t>About Me</a:t>
            </a:r>
          </a:p>
        </p:txBody>
      </p:sp>
      <p:pic>
        <p:nvPicPr>
          <p:cNvPr id="10244" name="Picture 4" descr="Image result for water oxidation photosynthe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37682"/>
            <a:ext cx="2232248" cy="162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42" y="1070728"/>
            <a:ext cx="1750057" cy="175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Image result for ion channel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1070727"/>
            <a:ext cx="2039509" cy="175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77687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Photosynthesis</a:t>
            </a:r>
            <a:r>
              <a:rPr lang="en-CA" dirty="0" smtClean="0"/>
              <a:t>, Electrophysiology (Ion </a:t>
            </a:r>
            <a:r>
              <a:rPr lang="en-CA" dirty="0"/>
              <a:t>C</a:t>
            </a:r>
            <a:r>
              <a:rPr lang="en-CA" dirty="0" smtClean="0"/>
              <a:t>hannels</a:t>
            </a:r>
            <a:r>
              <a:rPr lang="en-CA" dirty="0" smtClean="0"/>
              <a:t>), Pain Drug Development </a:t>
            </a:r>
            <a:endParaRPr lang="en-CA" dirty="0"/>
          </a:p>
        </p:txBody>
      </p:sp>
      <p:pic>
        <p:nvPicPr>
          <p:cNvPr id="10250" name="Picture 10" descr="Image result for ski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10" y="3075806"/>
            <a:ext cx="3319462" cy="184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Image result for bik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75368"/>
            <a:ext cx="1935065" cy="184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5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504"/>
            <a:ext cx="7620000" cy="4536504"/>
          </a:xfrm>
        </p:spPr>
        <p:txBody>
          <a:bodyPr>
            <a:norm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3800" b="1" dirty="0" smtClean="0">
                <a:solidFill>
                  <a:srgbClr val="2F2B20"/>
                </a:solidFill>
              </a:rPr>
              <a:t>CVD categories</a:t>
            </a:r>
            <a:endParaRPr lang="en-CA" sz="1000" dirty="0" smtClean="0"/>
          </a:p>
          <a:p>
            <a:pPr marL="114300" indent="0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200" dirty="0" smtClean="0"/>
              <a:t>Patients selected with the following Diagnosis </a:t>
            </a:r>
            <a:r>
              <a:rPr lang="en-CA" sz="2200" dirty="0"/>
              <a:t>R</a:t>
            </a:r>
            <a:r>
              <a:rPr lang="en-CA" sz="2200" dirty="0" smtClean="0"/>
              <a:t>elated </a:t>
            </a:r>
            <a:r>
              <a:rPr lang="en-CA" sz="2200" dirty="0"/>
              <a:t>G</a:t>
            </a:r>
            <a:r>
              <a:rPr lang="en-CA" sz="2200" dirty="0" smtClean="0"/>
              <a:t>roups (DRGCODES) used by the hospital for billing purposes</a:t>
            </a:r>
          </a:p>
          <a:p>
            <a:r>
              <a:rPr lang="en-CA" sz="1800" dirty="0"/>
              <a:t>ACUTE ISCHEMIC STROKE</a:t>
            </a:r>
          </a:p>
          <a:p>
            <a:r>
              <a:rPr lang="en-CA" sz="1800" dirty="0"/>
              <a:t>ACUTE MYOCARDIAL INFARCTION (AMI)</a:t>
            </a:r>
          </a:p>
          <a:p>
            <a:r>
              <a:rPr lang="en-CA" sz="1800" dirty="0"/>
              <a:t>CARDIAC ARRHYTHMIA &amp; CONDUCTION DISORDERS</a:t>
            </a:r>
          </a:p>
          <a:p>
            <a:r>
              <a:rPr lang="en-CA" sz="1800" dirty="0" smtClean="0"/>
              <a:t>HEART FAILURE</a:t>
            </a:r>
            <a:endParaRPr lang="en-CA" sz="1800" dirty="0"/>
          </a:p>
          <a:p>
            <a:r>
              <a:rPr lang="en-CA" sz="1800" dirty="0" smtClean="0"/>
              <a:t>CIRCULATORY </a:t>
            </a:r>
            <a:r>
              <a:rPr lang="en-CA" sz="1800" dirty="0"/>
              <a:t>DISORDERS EXCEPT </a:t>
            </a:r>
            <a:r>
              <a:rPr lang="en-CA" sz="1800" dirty="0" smtClean="0"/>
              <a:t>AMI</a:t>
            </a:r>
          </a:p>
          <a:p>
            <a:r>
              <a:rPr lang="en-CA" sz="1800" dirty="0" smtClean="0"/>
              <a:t>CIRCULATORY </a:t>
            </a:r>
            <a:r>
              <a:rPr lang="en-CA" sz="1800" dirty="0"/>
              <a:t>DISORDERS WITH </a:t>
            </a:r>
            <a:r>
              <a:rPr lang="en-CA" sz="1800" dirty="0" smtClean="0"/>
              <a:t>AMI</a:t>
            </a:r>
            <a:endParaRPr lang="en-CA" sz="1800" dirty="0"/>
          </a:p>
          <a:p>
            <a:pPr marL="11430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189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7620000" cy="529568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Demographic Data</a:t>
            </a:r>
            <a:endParaRPr lang="en-CA" sz="2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45536"/>
            <a:ext cx="2606726" cy="221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631325"/>
            <a:ext cx="2808313" cy="222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25757"/>
            <a:ext cx="2448272" cy="247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3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362" y="141481"/>
            <a:ext cx="7620000" cy="378042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600" b="1" dirty="0" smtClean="0">
                <a:solidFill>
                  <a:srgbClr val="2F2B20"/>
                </a:solidFill>
              </a:rPr>
              <a:t>Feature Engineering – Selecting Patients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08942"/>
            <a:ext cx="3672408" cy="20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76326"/>
            <a:ext cx="3744416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766092"/>
            <a:ext cx="3600399" cy="202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36491"/>
              </p:ext>
            </p:extLst>
          </p:nvPr>
        </p:nvGraphicFramePr>
        <p:xfrm>
          <a:off x="4444422" y="3111813"/>
          <a:ext cx="3806056" cy="159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4248"/>
                <a:gridCol w="451808"/>
              </a:tblGrid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Total number of CVD patients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</a:rPr>
                        <a:t>2455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Feature selection threshold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</a:rPr>
                        <a:t>1955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18545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Features passed the threshold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</a:rPr>
                        <a:t>35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Number of patients with the same features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</a:rPr>
                        <a:t>1544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Final number of selected patients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</a:rPr>
                        <a:t>1363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2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362" y="141481"/>
            <a:ext cx="7620000" cy="378042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600" b="1" dirty="0" smtClean="0">
                <a:solidFill>
                  <a:srgbClr val="2F2B20"/>
                </a:solidFill>
              </a:rPr>
              <a:t>Feature Engineering - Selecting Features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68" y="699542"/>
            <a:ext cx="5515130" cy="432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5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362" y="213489"/>
            <a:ext cx="7620000" cy="486053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800" b="1" dirty="0" smtClean="0">
                <a:solidFill>
                  <a:srgbClr val="2F2B20"/>
                </a:solidFill>
              </a:rPr>
              <a:t>ML Models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77527"/>
              </p:ext>
            </p:extLst>
          </p:nvPr>
        </p:nvGraphicFramePr>
        <p:xfrm>
          <a:off x="1043608" y="1167595"/>
          <a:ext cx="6192688" cy="2263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551"/>
                <a:gridCol w="1622137"/>
              </a:tblGrid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Model (with cross-validation)</a:t>
                      </a:r>
                      <a:endParaRPr lang="en-CA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>
                          <a:effectLst/>
                        </a:rPr>
                        <a:t>Accuracy</a:t>
                      </a:r>
                      <a:endParaRPr lang="en-CA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3532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Logistic Regression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31.8 ± 1.8%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3532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 err="1" smtClean="0">
                          <a:effectLst/>
                        </a:rPr>
                        <a:t>AdaBoost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31.8 ± 1.8%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3532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Gradient Boosting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36.3 ± 3.5%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3532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Artificial Neural </a:t>
                      </a:r>
                      <a:r>
                        <a:rPr lang="en-CA" sz="1500" u="none" strike="noStrike" dirty="0" smtClean="0">
                          <a:effectLst/>
                        </a:rPr>
                        <a:t>Network </a:t>
                      </a:r>
                      <a:r>
                        <a:rPr lang="en-CA" sz="1500" u="none" strike="noStrike" dirty="0">
                          <a:effectLst/>
                        </a:rPr>
                        <a:t>(MLP)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41.9 ± 2.5%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3532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Random Forest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41.1 ± 2.6%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Random Forest (Grid Search best score)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44.2%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3532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Random Chance (6 categories)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16.7%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5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249492"/>
            <a:ext cx="7560840" cy="1836204"/>
          </a:xfrm>
        </p:spPr>
        <p:txBody>
          <a:bodyPr>
            <a:normAutofit fontScale="77500" lnSpcReduction="20000"/>
          </a:bodyPr>
          <a:lstStyle/>
          <a:p>
            <a:pPr marL="114300" indent="0" algn="ctr">
              <a:spcAft>
                <a:spcPts val="1200"/>
              </a:spcAft>
              <a:buNone/>
            </a:pPr>
            <a:r>
              <a:rPr lang="en-CA" sz="3600" b="1" dirty="0" smtClean="0"/>
              <a:t>Problem / Motivation</a:t>
            </a:r>
          </a:p>
          <a:p>
            <a:pPr>
              <a:spcAft>
                <a:spcPts val="1200"/>
              </a:spcAft>
            </a:pPr>
            <a:r>
              <a:rPr lang="en-CA" sz="2400" dirty="0" smtClean="0"/>
              <a:t>By 2030, annual direct medical costs associated with CVD are projected to rise to 818 billion US$</a:t>
            </a:r>
          </a:p>
          <a:p>
            <a:pPr>
              <a:spcAft>
                <a:spcPts val="1200"/>
              </a:spcAft>
            </a:pPr>
            <a:r>
              <a:rPr lang="en-CA" sz="2400" dirty="0" smtClean="0"/>
              <a:t>There </a:t>
            </a:r>
            <a:r>
              <a:rPr lang="en-CA" sz="2400" dirty="0"/>
              <a:t>is an urgent need for </a:t>
            </a:r>
            <a:r>
              <a:rPr lang="en-CA" sz="2400" dirty="0" smtClean="0"/>
              <a:t>tools used in </a:t>
            </a:r>
            <a:r>
              <a:rPr lang="en-CA" dirty="0" smtClean="0"/>
              <a:t>risk</a:t>
            </a:r>
            <a:r>
              <a:rPr lang="en-CA" sz="2400" dirty="0" smtClean="0"/>
              <a:t> </a:t>
            </a:r>
            <a:r>
              <a:rPr lang="en-CA" sz="2400" dirty="0" smtClean="0"/>
              <a:t>assessment and early </a:t>
            </a:r>
            <a:r>
              <a:rPr lang="en-CA" sz="2400" dirty="0"/>
              <a:t>detection </a:t>
            </a:r>
            <a:r>
              <a:rPr lang="en-CA" sz="2400" dirty="0" smtClean="0"/>
              <a:t>of CVD</a:t>
            </a:r>
            <a:endParaRPr lang="en-CA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47718"/>
            <a:ext cx="4104456" cy="2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8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08520" y="123478"/>
            <a:ext cx="9073008" cy="558061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None/>
            </a:pPr>
            <a:r>
              <a:rPr lang="en-CA" b="1" dirty="0" smtClean="0"/>
              <a:t>Goal: Prediction of CVD Types </a:t>
            </a:r>
            <a:r>
              <a:rPr lang="en-CA" b="1" dirty="0"/>
              <a:t>B</a:t>
            </a:r>
            <a:r>
              <a:rPr lang="en-CA" b="1" dirty="0" smtClean="0"/>
              <a:t>ased </a:t>
            </a:r>
            <a:r>
              <a:rPr lang="en-CA" b="1" dirty="0"/>
              <a:t>O</a:t>
            </a:r>
            <a:r>
              <a:rPr lang="en-CA" b="1" dirty="0" smtClean="0"/>
              <a:t>n </a:t>
            </a:r>
            <a:r>
              <a:rPr lang="en-CA" b="1" dirty="0"/>
              <a:t>L</a:t>
            </a:r>
            <a:r>
              <a:rPr lang="en-CA" b="1" dirty="0" smtClean="0"/>
              <a:t>ab </a:t>
            </a:r>
            <a:r>
              <a:rPr lang="en-CA" b="1" dirty="0"/>
              <a:t>T</a:t>
            </a:r>
            <a:r>
              <a:rPr lang="en-CA" b="1" dirty="0" smtClean="0"/>
              <a:t>ests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70" y="699543"/>
            <a:ext cx="266429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44008" y="1437657"/>
            <a:ext cx="2952328" cy="293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800" dirty="0" smtClean="0"/>
              <a:t>Physical assessment</a:t>
            </a:r>
            <a:endParaRPr lang="en-CA" sz="1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800" dirty="0" smtClean="0"/>
              <a:t>ECG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800" dirty="0" smtClean="0"/>
              <a:t>Stress Test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800" dirty="0" smtClean="0"/>
              <a:t>Ultrasound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800" dirty="0" smtClean="0"/>
              <a:t>X-ray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800" dirty="0" smtClean="0"/>
              <a:t>MRI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800" b="1" dirty="0" smtClean="0">
                <a:solidFill>
                  <a:srgbClr val="FF0000"/>
                </a:solidFill>
              </a:rPr>
              <a:t>Lab Tests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800" dirty="0" smtClean="0"/>
              <a:t>Angiography</a:t>
            </a:r>
            <a:endParaRPr lang="en-CA" sz="2400" dirty="0"/>
          </a:p>
          <a:p>
            <a:pPr marL="114300" indent="0" algn="ctr">
              <a:spcAft>
                <a:spcPts val="1200"/>
              </a:spcAft>
              <a:buFont typeface="Arial" pitchFamily="34" charset="0"/>
              <a:buNone/>
            </a:pPr>
            <a:endParaRPr lang="en-CA" sz="24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67" y="2859814"/>
            <a:ext cx="1628877" cy="165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148064" y="825556"/>
            <a:ext cx="1368152" cy="5940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Patient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5436096" y="4371950"/>
            <a:ext cx="695706" cy="5940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Dx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827584" y="3417844"/>
            <a:ext cx="720080" cy="5940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Dx</a:t>
            </a:r>
            <a:endParaRPr lang="en-CA" dirty="0"/>
          </a:p>
        </p:txBody>
      </p:sp>
      <p:sp>
        <p:nvSpPr>
          <p:cNvPr id="10" name="Left Arrow 9"/>
          <p:cNvSpPr/>
          <p:nvPr/>
        </p:nvSpPr>
        <p:spPr>
          <a:xfrm>
            <a:off x="1720028" y="3619721"/>
            <a:ext cx="547716" cy="248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Left Arrow 10"/>
          <p:cNvSpPr/>
          <p:nvPr/>
        </p:nvSpPr>
        <p:spPr>
          <a:xfrm>
            <a:off x="4211960" y="3617829"/>
            <a:ext cx="547716" cy="248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4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4408" y="465521"/>
            <a:ext cx="7620000" cy="2106233"/>
          </a:xfrm>
        </p:spPr>
        <p:txBody>
          <a:bodyPr>
            <a:normAutofit fontScale="92500" lnSpcReduction="10000"/>
          </a:bodyPr>
          <a:lstStyle/>
          <a:p>
            <a:pPr marL="114300" indent="0" algn="ctr">
              <a:spcAft>
                <a:spcPts val="1200"/>
              </a:spcAft>
              <a:buNone/>
            </a:pPr>
            <a:r>
              <a:rPr lang="en-CA" sz="3000" b="1" dirty="0" smtClean="0"/>
              <a:t>Data Source</a:t>
            </a:r>
          </a:p>
          <a:p>
            <a:pPr>
              <a:spcAft>
                <a:spcPts val="1200"/>
              </a:spcAft>
            </a:pPr>
            <a:r>
              <a:rPr lang="en-CA" sz="2400" dirty="0" smtClean="0"/>
              <a:t>MIMIC-III, critical </a:t>
            </a:r>
            <a:r>
              <a:rPr lang="en-CA" sz="2400" dirty="0"/>
              <a:t>care </a:t>
            </a:r>
            <a:r>
              <a:rPr lang="en-CA" dirty="0" smtClean="0"/>
              <a:t>database</a:t>
            </a:r>
          </a:p>
          <a:p>
            <a:pPr>
              <a:spcAft>
                <a:spcPts val="1200"/>
              </a:spcAft>
            </a:pPr>
            <a:r>
              <a:rPr lang="en-CA" dirty="0" smtClean="0"/>
              <a:t>38,597 patients</a:t>
            </a:r>
          </a:p>
          <a:p>
            <a:pPr>
              <a:spcAft>
                <a:spcPts val="1200"/>
              </a:spcAft>
            </a:pPr>
            <a:r>
              <a:rPr lang="en-CA" dirty="0"/>
              <a:t>Median age is 65.8 years (52.8–77.8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9502"/>
            <a:ext cx="1578254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Process 1"/>
          <p:cNvSpPr/>
          <p:nvPr/>
        </p:nvSpPr>
        <p:spPr>
          <a:xfrm>
            <a:off x="2915823" y="3298871"/>
            <a:ext cx="1598515" cy="4970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915823" y="335454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Archive</a:t>
            </a:r>
            <a:endParaRPr lang="en-CA" dirty="0"/>
          </a:p>
        </p:txBody>
      </p:sp>
      <p:sp>
        <p:nvSpPr>
          <p:cNvPr id="7" name="Flowchart: Process 6"/>
          <p:cNvSpPr/>
          <p:nvPr/>
        </p:nvSpPr>
        <p:spPr>
          <a:xfrm>
            <a:off x="467544" y="2895785"/>
            <a:ext cx="2161170" cy="151333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67545" y="2894622"/>
            <a:ext cx="2161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Recordings</a:t>
            </a:r>
          </a:p>
          <a:p>
            <a:r>
              <a:rPr lang="en-CA" dirty="0" smtClean="0"/>
              <a:t>Images</a:t>
            </a:r>
          </a:p>
          <a:p>
            <a:r>
              <a:rPr lang="en-CA" dirty="0" smtClean="0"/>
              <a:t>Lab Tests</a:t>
            </a:r>
          </a:p>
          <a:p>
            <a:r>
              <a:rPr lang="en-CA" dirty="0" smtClean="0"/>
              <a:t>Demographics</a:t>
            </a:r>
          </a:p>
          <a:p>
            <a:r>
              <a:rPr lang="en-CA" dirty="0" smtClean="0"/>
              <a:t>Notes and Reports</a:t>
            </a:r>
            <a:endParaRPr lang="en-CA" dirty="0"/>
          </a:p>
        </p:txBody>
      </p:sp>
      <p:sp>
        <p:nvSpPr>
          <p:cNvPr id="5" name="Right Arrow 4"/>
          <p:cNvSpPr/>
          <p:nvPr/>
        </p:nvSpPr>
        <p:spPr>
          <a:xfrm>
            <a:off x="4724734" y="2787774"/>
            <a:ext cx="2367546" cy="15841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788025" y="3147814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De-identification</a:t>
            </a:r>
          </a:p>
          <a:p>
            <a:r>
              <a:rPr lang="en-CA" sz="1600" dirty="0" smtClean="0"/>
              <a:t>Date shifting</a:t>
            </a:r>
          </a:p>
          <a:p>
            <a:r>
              <a:rPr lang="en-CA" sz="1600" dirty="0" smtClean="0"/>
              <a:t>Format conversion</a:t>
            </a:r>
            <a:endParaRPr lang="en-CA" sz="16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79" y="2895790"/>
            <a:ext cx="1062337" cy="131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13200" y="257175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MIMIC-III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70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267494"/>
            <a:ext cx="7620000" cy="486053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800" b="1" dirty="0" smtClean="0">
                <a:solidFill>
                  <a:srgbClr val="2F2B20"/>
                </a:solidFill>
              </a:rPr>
              <a:t>Workflow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81113"/>
            <a:ext cx="69246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1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267494"/>
            <a:ext cx="7620000" cy="486053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800" b="1" dirty="0" smtClean="0">
                <a:solidFill>
                  <a:srgbClr val="2F2B20"/>
                </a:solidFill>
              </a:rPr>
              <a:t>Data Pipeline</a:t>
            </a:r>
          </a:p>
        </p:txBody>
      </p:sp>
      <p:sp>
        <p:nvSpPr>
          <p:cNvPr id="5" name="Oval 4"/>
          <p:cNvSpPr/>
          <p:nvPr/>
        </p:nvSpPr>
        <p:spPr>
          <a:xfrm>
            <a:off x="251520" y="1707654"/>
            <a:ext cx="2632476" cy="273630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~ 28 M records</a:t>
            </a:r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115616" y="2652442"/>
            <a:ext cx="1526246" cy="148163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~ 2.4 M CVD </a:t>
            </a:r>
            <a:r>
              <a:rPr lang="en-CA" dirty="0" smtClean="0"/>
              <a:t>records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47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267494"/>
            <a:ext cx="7620000" cy="486053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800" b="1" dirty="0" smtClean="0">
                <a:solidFill>
                  <a:srgbClr val="2F2B20"/>
                </a:solidFill>
              </a:rPr>
              <a:t>Data Pipeline</a:t>
            </a:r>
          </a:p>
        </p:txBody>
      </p:sp>
      <p:sp>
        <p:nvSpPr>
          <p:cNvPr id="5" name="Oval 4"/>
          <p:cNvSpPr/>
          <p:nvPr/>
        </p:nvSpPr>
        <p:spPr>
          <a:xfrm>
            <a:off x="251520" y="1707654"/>
            <a:ext cx="2632476" cy="273630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~ 28 M records</a:t>
            </a:r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115616" y="2652442"/>
            <a:ext cx="1526246" cy="148163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~ 2.4 M CVD </a:t>
            </a:r>
            <a:r>
              <a:rPr lang="en-CA" dirty="0" smtClean="0"/>
              <a:t>records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Right Arrow 3"/>
          <p:cNvSpPr/>
          <p:nvPr/>
        </p:nvSpPr>
        <p:spPr>
          <a:xfrm>
            <a:off x="2987824" y="2796458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563888" y="2427734"/>
            <a:ext cx="1368152" cy="1296144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2455 patients</a:t>
            </a:r>
          </a:p>
          <a:p>
            <a:pPr algn="ctr"/>
            <a:endParaRPr lang="en-CA" sz="800" dirty="0" smtClean="0"/>
          </a:p>
          <a:p>
            <a:pPr algn="ctr"/>
            <a:r>
              <a:rPr lang="en-CA" sz="1400" dirty="0" smtClean="0"/>
              <a:t>403 tests 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3382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267494"/>
            <a:ext cx="7620000" cy="486053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800" b="1" dirty="0" smtClean="0">
                <a:solidFill>
                  <a:srgbClr val="2F2B20"/>
                </a:solidFill>
              </a:rPr>
              <a:t>Data Pipeline</a:t>
            </a:r>
          </a:p>
        </p:txBody>
      </p:sp>
      <p:sp>
        <p:nvSpPr>
          <p:cNvPr id="5" name="Oval 4"/>
          <p:cNvSpPr/>
          <p:nvPr/>
        </p:nvSpPr>
        <p:spPr>
          <a:xfrm>
            <a:off x="251520" y="1707654"/>
            <a:ext cx="2632476" cy="273630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~ 28 M records</a:t>
            </a:r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115616" y="2652442"/>
            <a:ext cx="1526246" cy="148163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~ 2.4 M CVD </a:t>
            </a:r>
            <a:r>
              <a:rPr lang="en-CA" dirty="0" smtClean="0"/>
              <a:t>records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Right Arrow 3"/>
          <p:cNvSpPr/>
          <p:nvPr/>
        </p:nvSpPr>
        <p:spPr>
          <a:xfrm>
            <a:off x="2987824" y="2796458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563888" y="2427734"/>
            <a:ext cx="1368152" cy="1296144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2455 patients</a:t>
            </a:r>
          </a:p>
          <a:p>
            <a:pPr algn="ctr"/>
            <a:endParaRPr lang="en-CA" sz="800" dirty="0" smtClean="0"/>
          </a:p>
          <a:p>
            <a:pPr algn="ctr"/>
            <a:r>
              <a:rPr lang="en-CA" sz="1400" dirty="0" smtClean="0"/>
              <a:t>403 tests </a:t>
            </a:r>
            <a:endParaRPr lang="en-CA" sz="1400" dirty="0"/>
          </a:p>
        </p:txBody>
      </p:sp>
      <p:sp>
        <p:nvSpPr>
          <p:cNvPr id="11" name="Oval 10"/>
          <p:cNvSpPr/>
          <p:nvPr/>
        </p:nvSpPr>
        <p:spPr>
          <a:xfrm>
            <a:off x="5580112" y="2462710"/>
            <a:ext cx="1224136" cy="1189160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1868 patients</a:t>
            </a:r>
          </a:p>
          <a:p>
            <a:pPr algn="ctr"/>
            <a:endParaRPr lang="en-CA" sz="500" dirty="0" smtClean="0"/>
          </a:p>
          <a:p>
            <a:pPr algn="ctr"/>
            <a:r>
              <a:rPr lang="en-CA" sz="1400" dirty="0" smtClean="0"/>
              <a:t>30 tests </a:t>
            </a:r>
            <a:endParaRPr lang="en-CA" sz="1400" dirty="0"/>
          </a:p>
        </p:txBody>
      </p:sp>
      <p:sp>
        <p:nvSpPr>
          <p:cNvPr id="12" name="Right Arrow 11"/>
          <p:cNvSpPr/>
          <p:nvPr/>
        </p:nvSpPr>
        <p:spPr>
          <a:xfrm>
            <a:off x="5004048" y="2807198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lowchart: Process 14"/>
          <p:cNvSpPr/>
          <p:nvPr/>
        </p:nvSpPr>
        <p:spPr>
          <a:xfrm>
            <a:off x="4247964" y="1563638"/>
            <a:ext cx="1944216" cy="4970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276542" y="151177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Threshold:</a:t>
            </a:r>
          </a:p>
          <a:p>
            <a:r>
              <a:rPr lang="en-CA" sz="1600" dirty="0" smtClean="0"/>
              <a:t>2155 patients/test</a:t>
            </a:r>
            <a:endParaRPr lang="en-CA" sz="1600" dirty="0"/>
          </a:p>
        </p:txBody>
      </p:sp>
      <p:sp>
        <p:nvSpPr>
          <p:cNvPr id="20" name="Down Arrow 19"/>
          <p:cNvSpPr/>
          <p:nvPr/>
        </p:nvSpPr>
        <p:spPr>
          <a:xfrm>
            <a:off x="5237078" y="2205902"/>
            <a:ext cx="45719" cy="439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1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267494"/>
            <a:ext cx="7620000" cy="486053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800" b="1" dirty="0" smtClean="0">
                <a:solidFill>
                  <a:srgbClr val="2F2B20"/>
                </a:solidFill>
              </a:rPr>
              <a:t>Data Pipeline</a:t>
            </a:r>
          </a:p>
        </p:txBody>
      </p:sp>
      <p:sp>
        <p:nvSpPr>
          <p:cNvPr id="5" name="Oval 4"/>
          <p:cNvSpPr/>
          <p:nvPr/>
        </p:nvSpPr>
        <p:spPr>
          <a:xfrm>
            <a:off x="251520" y="1707654"/>
            <a:ext cx="2632476" cy="273630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~ 28 M records</a:t>
            </a:r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115616" y="2652442"/>
            <a:ext cx="1526246" cy="148163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~ 2.4 M CVD </a:t>
            </a:r>
            <a:r>
              <a:rPr lang="en-CA" dirty="0" smtClean="0"/>
              <a:t>records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Right Arrow 3"/>
          <p:cNvSpPr/>
          <p:nvPr/>
        </p:nvSpPr>
        <p:spPr>
          <a:xfrm>
            <a:off x="2987824" y="2796458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563888" y="2427734"/>
            <a:ext cx="1368152" cy="1296144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2455 patients</a:t>
            </a:r>
          </a:p>
          <a:p>
            <a:pPr algn="ctr"/>
            <a:endParaRPr lang="en-CA" sz="800" dirty="0" smtClean="0"/>
          </a:p>
          <a:p>
            <a:pPr algn="ctr"/>
            <a:r>
              <a:rPr lang="en-CA" sz="1400" dirty="0" smtClean="0"/>
              <a:t>403 tests </a:t>
            </a:r>
            <a:endParaRPr lang="en-CA" sz="1400" dirty="0"/>
          </a:p>
        </p:txBody>
      </p:sp>
      <p:sp>
        <p:nvSpPr>
          <p:cNvPr id="11" name="Oval 10"/>
          <p:cNvSpPr/>
          <p:nvPr/>
        </p:nvSpPr>
        <p:spPr>
          <a:xfrm>
            <a:off x="5580112" y="2462710"/>
            <a:ext cx="1224136" cy="1189160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1868 patients</a:t>
            </a:r>
          </a:p>
          <a:p>
            <a:pPr algn="ctr"/>
            <a:endParaRPr lang="en-CA" sz="500" dirty="0" smtClean="0"/>
          </a:p>
          <a:p>
            <a:pPr algn="ctr"/>
            <a:r>
              <a:rPr lang="en-CA" sz="1400" dirty="0" smtClean="0"/>
              <a:t>30 tests </a:t>
            </a:r>
            <a:endParaRPr lang="en-CA" sz="1400" dirty="0"/>
          </a:p>
        </p:txBody>
      </p:sp>
      <p:sp>
        <p:nvSpPr>
          <p:cNvPr id="12" name="Right Arrow 11"/>
          <p:cNvSpPr/>
          <p:nvPr/>
        </p:nvSpPr>
        <p:spPr>
          <a:xfrm>
            <a:off x="5004048" y="2807198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452320" y="2462710"/>
            <a:ext cx="1224136" cy="1189160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1603 patients</a:t>
            </a:r>
          </a:p>
          <a:p>
            <a:pPr algn="ctr"/>
            <a:endParaRPr lang="en-CA" sz="500" dirty="0" smtClean="0"/>
          </a:p>
          <a:p>
            <a:pPr algn="ctr"/>
            <a:r>
              <a:rPr lang="en-CA" sz="1400" dirty="0"/>
              <a:t>2</a:t>
            </a:r>
            <a:r>
              <a:rPr lang="en-CA" sz="1400" dirty="0" smtClean="0"/>
              <a:t>0 tests </a:t>
            </a:r>
            <a:endParaRPr lang="en-CA" sz="1400" dirty="0"/>
          </a:p>
        </p:txBody>
      </p:sp>
      <p:sp>
        <p:nvSpPr>
          <p:cNvPr id="14" name="Right Arrow 13"/>
          <p:cNvSpPr/>
          <p:nvPr/>
        </p:nvSpPr>
        <p:spPr>
          <a:xfrm>
            <a:off x="6876256" y="2807198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lowchart: Process 14"/>
          <p:cNvSpPr/>
          <p:nvPr/>
        </p:nvSpPr>
        <p:spPr>
          <a:xfrm>
            <a:off x="4247964" y="1563638"/>
            <a:ext cx="1944216" cy="4970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Process 15"/>
          <p:cNvSpPr/>
          <p:nvPr/>
        </p:nvSpPr>
        <p:spPr>
          <a:xfrm>
            <a:off x="6465874" y="1563638"/>
            <a:ext cx="1976726" cy="4970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276542" y="151177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Threshold:</a:t>
            </a:r>
          </a:p>
          <a:p>
            <a:r>
              <a:rPr lang="en-CA" sz="1600" dirty="0" smtClean="0"/>
              <a:t>2155 patients/test</a:t>
            </a:r>
            <a:endParaRPr lang="en-CA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98383" y="1519757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Imbalance fix</a:t>
            </a:r>
          </a:p>
          <a:p>
            <a:r>
              <a:rPr lang="en-CA" sz="1600" dirty="0" smtClean="0"/>
              <a:t>Feature reduction</a:t>
            </a:r>
            <a:endParaRPr lang="en-CA" sz="1600" dirty="0"/>
          </a:p>
        </p:txBody>
      </p:sp>
      <p:sp>
        <p:nvSpPr>
          <p:cNvPr id="20" name="Down Arrow 19"/>
          <p:cNvSpPr/>
          <p:nvPr/>
        </p:nvSpPr>
        <p:spPr>
          <a:xfrm>
            <a:off x="5237078" y="2205902"/>
            <a:ext cx="45719" cy="439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Down Arrow 21"/>
          <p:cNvSpPr/>
          <p:nvPr/>
        </p:nvSpPr>
        <p:spPr>
          <a:xfrm>
            <a:off x="7106427" y="2211710"/>
            <a:ext cx="45719" cy="439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3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5334</TotalTime>
  <Words>401</Words>
  <Application>Microsoft Office PowerPoint</Application>
  <PresentationFormat>On-screen Show (16:9)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Risk Prediction and Diagnostics of Cardiovascular Diseases   Igor Putrenko, Ph.D.  Insight Heath Data Science Program  San Francisco, CA September 2017 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Demographic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predictive modelling of prevalence of cardiovascular diseases in U.S. states using machine learning   Igor Putrenko   Capstone project for Springboard Data Science Intensive workshop</dc:title>
  <dc:creator>Igor</dc:creator>
  <cp:lastModifiedBy>Igor</cp:lastModifiedBy>
  <cp:revision>160</cp:revision>
  <dcterms:created xsi:type="dcterms:W3CDTF">2017-03-14T16:34:47Z</dcterms:created>
  <dcterms:modified xsi:type="dcterms:W3CDTF">2017-09-28T17:42:44Z</dcterms:modified>
</cp:coreProperties>
</file>