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2" r:id="rId4"/>
    <p:sldId id="263" r:id="rId5"/>
    <p:sldId id="275" r:id="rId6"/>
    <p:sldId id="267" r:id="rId7"/>
    <p:sldId id="273" r:id="rId8"/>
    <p:sldId id="282" r:id="rId9"/>
    <p:sldId id="279" r:id="rId10"/>
    <p:sldId id="271" r:id="rId11"/>
    <p:sldId id="278" r:id="rId12"/>
    <p:sldId id="258" r:id="rId13"/>
    <p:sldId id="264" r:id="rId14"/>
    <p:sldId id="265" r:id="rId15"/>
    <p:sldId id="266" r:id="rId16"/>
    <p:sldId id="281" r:id="rId17"/>
    <p:sldId id="280" r:id="rId1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A6C8CA-5731-42DE-AC5F-0430F1061767}" type="datetimeFigureOut">
              <a:rPr lang="en-CA" smtClean="0"/>
              <a:t>2017-10-09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7754"/>
            <a:ext cx="7560840" cy="20522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>
                <a:solidFill>
                  <a:srgbClr val="0070C0"/>
                </a:solidFill>
              </a:rPr>
              <a:t>R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isk </a:t>
            </a:r>
            <a:r>
              <a:rPr lang="en-CA" sz="3600" b="1" dirty="0" smtClean="0">
                <a:solidFill>
                  <a:srgbClr val="0070C0"/>
                </a:solidFill>
              </a:rPr>
              <a:t>Prediction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 and Diagnostics </a:t>
            </a:r>
            <a:r>
              <a:rPr lang="en-CA" sz="3600" b="1" dirty="0" smtClean="0">
                <a:solidFill>
                  <a:srgbClr val="0070C0"/>
                </a:solidFill>
              </a:rPr>
              <a:t>of </a:t>
            </a:r>
            <a:r>
              <a:rPr lang="en-CA" sz="3600" b="1" dirty="0">
                <a:solidFill>
                  <a:srgbClr val="0070C0"/>
                </a:solidFill>
              </a:rPr>
              <a:t>C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ardiovascular </a:t>
            </a:r>
            <a:r>
              <a:rPr lang="en-CA" sz="3600" b="1" dirty="0">
                <a:solidFill>
                  <a:srgbClr val="0070C0"/>
                </a:solidFill>
              </a:rPr>
              <a:t>D</a:t>
            </a:r>
            <a:r>
              <a:rPr lang="en-CA" sz="3600" b="1" dirty="0" smtClean="0">
                <a:solidFill>
                  <a:srgbClr val="0070C0"/>
                </a:solidFill>
                <a:effectLst/>
              </a:rPr>
              <a:t>iseases</a:t>
            </a:r>
            <a:r>
              <a:rPr lang="en-CA" sz="3600" b="1" dirty="0" smtClean="0">
                <a:effectLst/>
              </a:rPr>
              <a:t/>
            </a:r>
            <a:br>
              <a:rPr lang="en-CA" sz="3600" b="1" dirty="0" smtClean="0">
                <a:effectLst/>
              </a:rPr>
            </a:br>
            <a:r>
              <a:rPr lang="en-CA" sz="3600" dirty="0" smtClean="0">
                <a:effectLst/>
              </a:rPr>
              <a:t> </a:t>
            </a:r>
            <a:br>
              <a:rPr lang="en-CA" sz="3600" dirty="0" smtClean="0">
                <a:effectLst/>
              </a:rPr>
            </a:br>
            <a:r>
              <a:rPr lang="en-CA" sz="3100" dirty="0" smtClean="0">
                <a:effectLst/>
              </a:rPr>
              <a:t>Igor Putrenko</a:t>
            </a:r>
            <a:r>
              <a:rPr lang="en-CA" sz="2400" dirty="0" smtClean="0">
                <a:effectLst/>
              </a:rPr>
              <a:t/>
            </a:r>
            <a:br>
              <a:rPr lang="en-CA" sz="2400" dirty="0" smtClean="0">
                <a:effectLst/>
              </a:rPr>
            </a:br>
            <a:r>
              <a:rPr lang="en-CA" sz="3100" dirty="0" smtClean="0">
                <a:effectLst/>
              </a:rPr>
              <a:t/>
            </a:r>
            <a:br>
              <a:rPr lang="en-CA" sz="3100" dirty="0" smtClean="0">
                <a:effectLst/>
              </a:rPr>
            </a:br>
            <a:r>
              <a:rPr lang="en-CA" sz="2700" dirty="0" smtClean="0"/>
              <a:t>Insight Health Data Science Program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 smtClean="0"/>
              <a:t>San Francisco, CA</a:t>
            </a:r>
            <a:br>
              <a:rPr lang="en-CA" sz="2200" dirty="0" smtClean="0"/>
            </a:br>
            <a:r>
              <a:rPr lang="en-CA" sz="2200" dirty="0" smtClean="0"/>
              <a:t>October 2017</a:t>
            </a:r>
            <a:r>
              <a:rPr lang="en-CA" sz="2200" dirty="0" smtClean="0">
                <a:effectLst/>
              </a:rPr>
              <a:t/>
            </a:r>
            <a:br>
              <a:rPr lang="en-CA" sz="2200" dirty="0" smtClean="0">
                <a:effectLst/>
              </a:rPr>
            </a:br>
            <a:r>
              <a:rPr lang="en-CA" sz="2400" dirty="0" smtClean="0">
                <a:effectLst/>
              </a:rPr>
              <a:t>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40368"/>
            <a:ext cx="1634203" cy="16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 result for ski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95" y="3893902"/>
            <a:ext cx="2155174" cy="11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mage result for bik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003798"/>
            <a:ext cx="1575025" cy="15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vancou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40368"/>
            <a:ext cx="2903899" cy="12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6" y="940369"/>
            <a:ext cx="851510" cy="40724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737926"/>
            <a:ext cx="571368" cy="76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8160" y="126858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About me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2643758"/>
            <a:ext cx="6480720" cy="1440160"/>
          </a:xfrm>
        </p:spPr>
        <p:txBody>
          <a:bodyPr>
            <a:normAutofit lnSpcReduction="10000"/>
          </a:bodyPr>
          <a:lstStyle/>
          <a:p>
            <a:r>
              <a:rPr lang="en-CA" sz="1400" dirty="0" smtClean="0"/>
              <a:t>Ph.D</a:t>
            </a:r>
            <a:r>
              <a:rPr lang="en-CA" sz="1400" dirty="0"/>
              <a:t>. in </a:t>
            </a:r>
            <a:r>
              <a:rPr lang="en-CA" sz="1400" dirty="0" smtClean="0"/>
              <a:t>Biochemistry</a:t>
            </a:r>
            <a:endParaRPr lang="en-CA" sz="1400" dirty="0"/>
          </a:p>
          <a:p>
            <a:r>
              <a:rPr lang="en-CA" sz="1400" dirty="0" smtClean="0"/>
              <a:t>Academia: ion channel electrophysiology, </a:t>
            </a:r>
            <a:r>
              <a:rPr lang="en-CA" sz="1400" dirty="0"/>
              <a:t>b</a:t>
            </a:r>
            <a:r>
              <a:rPr lang="en-CA" sz="1400" dirty="0" smtClean="0"/>
              <a:t>rain &amp; pain research</a:t>
            </a:r>
          </a:p>
          <a:p>
            <a:r>
              <a:rPr lang="en-CA" sz="1400" dirty="0" smtClean="0"/>
              <a:t>Biotech industry: pain drug discovery</a:t>
            </a:r>
          </a:p>
          <a:p>
            <a:r>
              <a:rPr lang="en-CA" sz="1400" dirty="0" smtClean="0"/>
              <a:t>IT: business / systems analysis, infrastructure, network administration</a:t>
            </a:r>
          </a:p>
          <a:p>
            <a:r>
              <a:rPr lang="en-CA" sz="1400" dirty="0" smtClean="0"/>
              <a:t>Concentrate on Data Science</a:t>
            </a:r>
          </a:p>
          <a:p>
            <a:endParaRPr lang="en-CA" sz="1400" dirty="0"/>
          </a:p>
          <a:p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91283"/>
            <a:ext cx="1628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01" y="1324373"/>
            <a:ext cx="1635153" cy="52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65" y="414890"/>
            <a:ext cx="1226053" cy="7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Image result for biki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51" y="3893902"/>
            <a:ext cx="1283777" cy="12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11710"/>
            <a:ext cx="7467600" cy="64807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Backup Slides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03598"/>
            <a:ext cx="7620000" cy="3582398"/>
          </a:xfrm>
        </p:spPr>
        <p:txBody>
          <a:bodyPr>
            <a:normAutofit/>
          </a:bodyPr>
          <a:lstStyle/>
          <a:p>
            <a:pPr marL="114300" indent="0">
              <a:spcAft>
                <a:spcPts val="1200"/>
              </a:spcAft>
              <a:buClr>
                <a:srgbClr val="A9A57C"/>
              </a:buClr>
              <a:buNone/>
            </a:pPr>
            <a:r>
              <a:rPr lang="en-CA" sz="1600" dirty="0" smtClean="0"/>
              <a:t>Patients selected with the following Diagnosis </a:t>
            </a:r>
            <a:r>
              <a:rPr lang="en-CA" sz="1600" dirty="0"/>
              <a:t>R</a:t>
            </a:r>
            <a:r>
              <a:rPr lang="en-CA" sz="1600" dirty="0" smtClean="0"/>
              <a:t>elated </a:t>
            </a:r>
            <a:r>
              <a:rPr lang="en-CA" sz="1600" dirty="0"/>
              <a:t>G</a:t>
            </a:r>
            <a:r>
              <a:rPr lang="en-CA" sz="1600" dirty="0" smtClean="0"/>
              <a:t>roups (DRGCODES) used by the hospital for billing purposes</a:t>
            </a:r>
          </a:p>
          <a:p>
            <a:r>
              <a:rPr lang="en-CA" sz="1600" dirty="0"/>
              <a:t>ACUTE ISCHEMIC STROKE</a:t>
            </a:r>
          </a:p>
          <a:p>
            <a:r>
              <a:rPr lang="en-CA" sz="1600" dirty="0"/>
              <a:t>ACUTE MYOCARDIAL INFARCTION (AMI)</a:t>
            </a:r>
          </a:p>
          <a:p>
            <a:r>
              <a:rPr lang="en-CA" sz="1600" dirty="0"/>
              <a:t>CARDIAC ARRHYTHMIA &amp; CONDUCTION DISORDERS</a:t>
            </a:r>
          </a:p>
          <a:p>
            <a:r>
              <a:rPr lang="en-CA" sz="1600" dirty="0" smtClean="0"/>
              <a:t>HEART FAILURE</a:t>
            </a:r>
            <a:endParaRPr lang="en-CA" sz="1600" dirty="0"/>
          </a:p>
          <a:p>
            <a:r>
              <a:rPr lang="en-CA" sz="1600" dirty="0" smtClean="0"/>
              <a:t>CIRCULATORY </a:t>
            </a:r>
            <a:r>
              <a:rPr lang="en-CA" sz="1600" dirty="0"/>
              <a:t>DISORDERS EXCEPT </a:t>
            </a:r>
            <a:r>
              <a:rPr lang="en-CA" sz="1600" dirty="0" smtClean="0"/>
              <a:t>AMI</a:t>
            </a:r>
          </a:p>
          <a:p>
            <a:r>
              <a:rPr lang="en-CA" sz="1600" dirty="0" smtClean="0"/>
              <a:t>CIRCULATORY </a:t>
            </a:r>
            <a:r>
              <a:rPr lang="en-CA" sz="1600" dirty="0"/>
              <a:t>DISORDERS WITH </a:t>
            </a:r>
            <a:r>
              <a:rPr lang="en-CA" sz="1600" dirty="0" smtClean="0"/>
              <a:t>AMI</a:t>
            </a:r>
            <a:endParaRPr lang="en-CA" sz="1600" dirty="0"/>
          </a:p>
          <a:p>
            <a:pPr marL="114300" indent="0">
              <a:buNone/>
            </a:pPr>
            <a:endParaRPr lang="en-CA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CVD Categories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Demographic Data</a:t>
            </a:r>
            <a:endParaRPr lang="en-CA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5536"/>
            <a:ext cx="2606726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31325"/>
            <a:ext cx="2808313" cy="22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25757"/>
            <a:ext cx="2448272" cy="247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08942"/>
            <a:ext cx="3672408" cy="20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76326"/>
            <a:ext cx="3744416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766092"/>
            <a:ext cx="3600399" cy="202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86925"/>
              </p:ext>
            </p:extLst>
          </p:nvPr>
        </p:nvGraphicFramePr>
        <p:xfrm>
          <a:off x="4252435" y="3216255"/>
          <a:ext cx="3744415" cy="1391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9924"/>
                <a:gridCol w="444491"/>
              </a:tblGrid>
              <a:tr h="32403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Total number of CVD patients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  <a:latin typeface="+mn-lt"/>
                        </a:rPr>
                        <a:t>2455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/>
                </a:tc>
              </a:tr>
              <a:tr h="244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number of lab tests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403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/>
                </a:tc>
              </a:tr>
              <a:tr h="226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Feature </a:t>
                      </a:r>
                      <a:r>
                        <a:rPr lang="en-CA" sz="1200" u="none" strike="noStrike" dirty="0" smtClean="0">
                          <a:effectLst/>
                        </a:rPr>
                        <a:t>selection – missing values </a:t>
                      </a:r>
                      <a:r>
                        <a:rPr lang="en-CA" sz="1200" u="none" strike="noStrike" dirty="0" smtClean="0">
                          <a:effectLst/>
                        </a:rPr>
                        <a:t>threshold (patients/test)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 smtClean="0">
                          <a:effectLst/>
                          <a:latin typeface="+mn-lt"/>
                        </a:rPr>
                        <a:t>2155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/>
                </a:tc>
              </a:tr>
              <a:tr h="226838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 smtClean="0">
                          <a:effectLst/>
                        </a:rPr>
                        <a:t>Lab</a:t>
                      </a:r>
                      <a:r>
                        <a:rPr lang="en-CA" sz="1200" u="none" strike="noStrike" baseline="0" dirty="0" smtClean="0">
                          <a:effectLst/>
                        </a:rPr>
                        <a:t> tests</a:t>
                      </a:r>
                      <a:r>
                        <a:rPr lang="en-CA" sz="1200" u="none" strike="noStrike" dirty="0" smtClean="0">
                          <a:effectLst/>
                        </a:rPr>
                        <a:t> (features)</a:t>
                      </a:r>
                      <a:r>
                        <a:rPr lang="en-CA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CA" sz="1200" u="none" strike="noStrike" dirty="0" smtClean="0">
                          <a:effectLst/>
                        </a:rPr>
                        <a:t>passed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>
                          <a:effectLst/>
                          <a:latin typeface="+mn-lt"/>
                        </a:rPr>
                        <a:t>35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/>
                </a:tc>
              </a:tr>
              <a:tr h="223212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Final number of selected patients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u="none" strike="noStrike" dirty="0" smtClean="0">
                          <a:effectLst/>
                          <a:latin typeface="+mn-lt"/>
                        </a:rPr>
                        <a:t>1209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7620000" cy="52956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Dimension Reduction</a:t>
            </a:r>
            <a:r>
              <a:rPr lang="en-CA" sz="2800" b="1" dirty="0" smtClean="0">
                <a:solidFill>
                  <a:srgbClr val="0070C0"/>
                </a:solidFill>
              </a:rPr>
              <a:t> </a:t>
            </a:r>
            <a:r>
              <a:rPr lang="en-CA" sz="2800" b="1" dirty="0" smtClean="0">
                <a:solidFill>
                  <a:srgbClr val="0070C0"/>
                </a:solidFill>
              </a:rPr>
              <a:t>– Selecting Lab Tests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68" y="699542"/>
            <a:ext cx="5515130" cy="43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25958"/>
            <a:ext cx="7620000" cy="529568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solidFill>
                  <a:srgbClr val="0070C0"/>
                </a:solidFill>
              </a:rPr>
              <a:t>Identifying </a:t>
            </a:r>
            <a:r>
              <a:rPr lang="en-CA" sz="2800" b="1" dirty="0">
                <a:solidFill>
                  <a:srgbClr val="0070C0"/>
                </a:solidFill>
              </a:rPr>
              <a:t>Multicollinearity</a:t>
            </a:r>
            <a:endParaRPr lang="en-CA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9542"/>
            <a:ext cx="3749521" cy="358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526"/>
            <a:ext cx="3854231" cy="371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11560" y="46241"/>
            <a:ext cx="7467600" cy="56557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Confusion Matrix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3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56557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Precision, Recall, and F1-score</a:t>
            </a:r>
            <a:endParaRPr lang="en-CA" sz="2400" b="1" dirty="0">
              <a:solidFill>
                <a:srgbClr val="0070C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3638"/>
            <a:ext cx="47217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31590"/>
            <a:ext cx="4392488" cy="26838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1800" dirty="0"/>
              <a:t>A</a:t>
            </a:r>
            <a:r>
              <a:rPr lang="en-CA" sz="1800" dirty="0" smtClean="0"/>
              <a:t>nnual direct medical expenditures (by 2030) – </a:t>
            </a:r>
            <a:r>
              <a:rPr lang="en-CA" sz="1800" dirty="0" smtClean="0">
                <a:solidFill>
                  <a:srgbClr val="FF0000"/>
                </a:solidFill>
              </a:rPr>
              <a:t>$818 billion</a:t>
            </a:r>
          </a:p>
          <a:p>
            <a:pPr>
              <a:spcAft>
                <a:spcPts val="1200"/>
              </a:spcAft>
            </a:pPr>
            <a:r>
              <a:rPr lang="en-CA" sz="1800" dirty="0" smtClean="0">
                <a:solidFill>
                  <a:srgbClr val="FF0000"/>
                </a:solidFill>
              </a:rPr>
              <a:t>One </a:t>
            </a:r>
            <a:r>
              <a:rPr lang="en-CA" sz="1800" dirty="0">
                <a:solidFill>
                  <a:srgbClr val="FF0000"/>
                </a:solidFill>
              </a:rPr>
              <a:t>in three </a:t>
            </a:r>
            <a:r>
              <a:rPr lang="en-CA" sz="1800" dirty="0"/>
              <a:t>U.S. adults </a:t>
            </a:r>
            <a:r>
              <a:rPr lang="en-CA" sz="1800" dirty="0" smtClean="0"/>
              <a:t>has </a:t>
            </a:r>
            <a:r>
              <a:rPr lang="en-CA" sz="1800" dirty="0"/>
              <a:t>one or more types of CVD</a:t>
            </a:r>
            <a:endParaRPr lang="en-CA" sz="1800" dirty="0" smtClean="0"/>
          </a:p>
          <a:p>
            <a:pPr>
              <a:spcAft>
                <a:spcPts val="1200"/>
              </a:spcAft>
            </a:pPr>
            <a:r>
              <a:rPr lang="en-CA" sz="1800" dirty="0"/>
              <a:t>O</a:t>
            </a:r>
            <a:r>
              <a:rPr lang="en-CA" sz="1800" dirty="0" smtClean="0"/>
              <a:t>ptimized diagnostic process can substantially decrease the costs</a:t>
            </a:r>
            <a:endParaRPr lang="en-CA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5606"/>
            <a:ext cx="3528392" cy="22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Cardiovascular Diseases (CVD)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49" y="1049087"/>
            <a:ext cx="266429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67694" y="1740513"/>
            <a:ext cx="2952328" cy="264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Physical assessment</a:t>
            </a:r>
            <a:endParaRPr lang="en-CA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ECG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Stress Test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Ultrasound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X-ray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MRI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b="1" dirty="0" smtClean="0">
                <a:solidFill>
                  <a:srgbClr val="FF0000"/>
                </a:solidFill>
              </a:rPr>
              <a:t>Lab Tests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CA" sz="1600" dirty="0" smtClean="0"/>
              <a:t>Angiography</a:t>
            </a:r>
            <a:endParaRPr lang="en-CA" sz="1600" dirty="0"/>
          </a:p>
          <a:p>
            <a:pPr marL="114300" indent="0" algn="ctr">
              <a:spcAft>
                <a:spcPts val="1200"/>
              </a:spcAft>
              <a:buFont typeface="Arial" pitchFamily="34" charset="0"/>
              <a:buNone/>
            </a:pPr>
            <a:endParaRPr lang="en-CA" sz="2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8209"/>
            <a:ext cx="1628877" cy="165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475656" y="860471"/>
            <a:ext cx="2088232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Patient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171918" y="4386774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  <p:sp>
        <p:nvSpPr>
          <p:cNvPr id="10" name="Left Arrow 9"/>
          <p:cNvSpPr/>
          <p:nvPr/>
        </p:nvSpPr>
        <p:spPr>
          <a:xfrm rot="16200000">
            <a:off x="2382843" y="1522474"/>
            <a:ext cx="273857" cy="248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Arrow 10"/>
          <p:cNvSpPr/>
          <p:nvPr/>
        </p:nvSpPr>
        <p:spPr>
          <a:xfrm rot="10800000">
            <a:off x="5292081" y="3723879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 rot="10800000">
            <a:off x="2867624" y="3723878"/>
            <a:ext cx="547716" cy="2481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632848" cy="576064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Can we predict CVD type based on lab tests?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344724" y="1059582"/>
            <a:ext cx="936104" cy="30243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2160" y="3550933"/>
            <a:ext cx="695706" cy="5940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4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4408" y="1131590"/>
            <a:ext cx="7620000" cy="144016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/>
              <a:t>MIMIC-III, critical </a:t>
            </a:r>
            <a:r>
              <a:rPr lang="en-CA" sz="2400" dirty="0"/>
              <a:t>care </a:t>
            </a:r>
            <a:r>
              <a:rPr lang="en-CA" dirty="0" smtClean="0"/>
              <a:t>database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38,597 patients</a:t>
            </a:r>
          </a:p>
          <a:p>
            <a:pPr>
              <a:spcAft>
                <a:spcPts val="1200"/>
              </a:spcAft>
            </a:pPr>
            <a:r>
              <a:rPr lang="en-CA" dirty="0"/>
              <a:t>Median age is 65.8 years (52.8–77.8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9502"/>
            <a:ext cx="1578254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2915823" y="3298871"/>
            <a:ext cx="1598515" cy="4970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15823" y="335454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Archive</a:t>
            </a:r>
            <a:endParaRPr lang="en-CA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2895785"/>
            <a:ext cx="2161170" cy="151333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67545" y="2894622"/>
            <a:ext cx="2161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Recordings</a:t>
            </a:r>
          </a:p>
          <a:p>
            <a:r>
              <a:rPr lang="en-CA" dirty="0" smtClean="0"/>
              <a:t>Images</a:t>
            </a:r>
          </a:p>
          <a:p>
            <a:r>
              <a:rPr lang="en-CA" dirty="0" smtClean="0"/>
              <a:t>Lab Tests</a:t>
            </a:r>
          </a:p>
          <a:p>
            <a:r>
              <a:rPr lang="en-CA" dirty="0" smtClean="0"/>
              <a:t>Demographics</a:t>
            </a:r>
          </a:p>
          <a:p>
            <a:r>
              <a:rPr lang="en-CA" dirty="0" smtClean="0"/>
              <a:t>Notes and Reports</a:t>
            </a:r>
            <a:endParaRPr lang="en-CA" dirty="0"/>
          </a:p>
        </p:txBody>
      </p:sp>
      <p:sp>
        <p:nvSpPr>
          <p:cNvPr id="5" name="Right Arrow 4"/>
          <p:cNvSpPr/>
          <p:nvPr/>
        </p:nvSpPr>
        <p:spPr>
          <a:xfrm>
            <a:off x="4724734" y="2787774"/>
            <a:ext cx="2367546" cy="15841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788025" y="3147814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De-identification</a:t>
            </a:r>
          </a:p>
          <a:p>
            <a:r>
              <a:rPr lang="en-CA" sz="1600" dirty="0" smtClean="0"/>
              <a:t>Date shifting</a:t>
            </a:r>
          </a:p>
          <a:p>
            <a:r>
              <a:rPr lang="en-CA" sz="1600" dirty="0" smtClean="0"/>
              <a:t>Format conversion</a:t>
            </a:r>
            <a:endParaRPr lang="en-CA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79" y="2895790"/>
            <a:ext cx="1062337" cy="131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13200" y="249974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MIMIC-III</a:t>
            </a:r>
            <a:endParaRPr lang="en-CA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Data source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146692" y="2604293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004048" y="255802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868144" y="2178181"/>
            <a:ext cx="1224136" cy="1189160"/>
          </a:xfrm>
          <a:prstGeom prst="ellipse">
            <a:avLst/>
          </a:prstGeom>
          <a:solidFill>
            <a:srgbClr val="FFC000"/>
          </a:solidFill>
          <a:ln>
            <a:solidFill>
              <a:srgbClr val="00B0F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1209 patients</a:t>
            </a:r>
          </a:p>
          <a:p>
            <a:pPr algn="ctr"/>
            <a:endParaRPr lang="en-CA" sz="500" dirty="0" smtClean="0"/>
          </a:p>
          <a:p>
            <a:pPr algn="ctr"/>
            <a:r>
              <a:rPr lang="en-CA" sz="1400" dirty="0" smtClean="0"/>
              <a:t>20+3 features</a:t>
            </a:r>
            <a:endParaRPr lang="en-C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80770" y="1419622"/>
            <a:ext cx="151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MIMIC-III</a:t>
            </a:r>
          </a:p>
          <a:p>
            <a:pPr algn="ctr"/>
            <a:r>
              <a:rPr lang="en-CA" sz="1600" dirty="0" smtClean="0"/>
              <a:t>csv files</a:t>
            </a:r>
          </a:p>
          <a:p>
            <a:pPr algn="ctr"/>
            <a:r>
              <a:rPr lang="en-CA" sz="1600" dirty="0"/>
              <a:t>28 M records</a:t>
            </a:r>
          </a:p>
          <a:p>
            <a:pPr algn="ctr"/>
            <a:endParaRPr lang="en-CA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511895" y="1842959"/>
            <a:ext cx="1492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SQL Server database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24171" y="267494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Data pipeline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252077"/>
            <a:ext cx="946330" cy="117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04" y="2467589"/>
            <a:ext cx="601396" cy="74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68144" y="175866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Dataset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413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628" y="3320566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Accuracy: 39% (vs 16.7% chance)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23528" y="1203598"/>
            <a:ext cx="4461219" cy="20162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6 </a:t>
            </a:r>
            <a:r>
              <a:rPr lang="en-CA" sz="2100" dirty="0"/>
              <a:t>CVD </a:t>
            </a:r>
            <a:r>
              <a:rPr lang="en-CA" sz="2100" dirty="0" smtClean="0"/>
              <a:t>categories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Balanced classes</a:t>
            </a:r>
            <a:endParaRPr lang="en-CA" sz="21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 smtClean="0"/>
              <a:t>Cross-validation </a:t>
            </a:r>
            <a:r>
              <a:rPr lang="en-CA" sz="2100" dirty="0"/>
              <a:t>(5-fold)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dirty="0"/>
              <a:t>Grid search</a:t>
            </a:r>
          </a:p>
          <a:p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Predictive modeling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825485" y="1203598"/>
            <a:ext cx="3706955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/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>
                <a:solidFill>
                  <a:srgbClr val="0070C0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100" dirty="0" smtClean="0"/>
              <a:t>Artificial Neural Network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0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Feature Importance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0" y="941252"/>
            <a:ext cx="4176131" cy="35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67544" y="1301292"/>
            <a:ext cx="410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932040" y="1203599"/>
            <a:ext cx="3672408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 smtClean="0">
                <a:solidFill>
                  <a:srgbClr val="0070C0"/>
                </a:solidFill>
              </a:rPr>
              <a:t>Identified features are indicators of</a:t>
            </a:r>
            <a:r>
              <a:rPr lang="en-CA" sz="1600" dirty="0" smtClean="0"/>
              <a:t>:</a:t>
            </a:r>
            <a:endParaRPr lang="en-CA" sz="1600" dirty="0" smtClean="0"/>
          </a:p>
          <a:p>
            <a:pPr marL="0" indent="0">
              <a:buNone/>
            </a:pPr>
            <a:endParaRPr lang="en-CA" sz="100" dirty="0" smtClean="0"/>
          </a:p>
          <a:p>
            <a:r>
              <a:rPr lang="en-CA" sz="1400" dirty="0"/>
              <a:t>p</a:t>
            </a:r>
            <a:r>
              <a:rPr lang="en-CA" sz="1400" dirty="0" smtClean="0"/>
              <a:t>sychological well-being</a:t>
            </a:r>
            <a:endParaRPr lang="en-CA" sz="1400" dirty="0"/>
          </a:p>
          <a:p>
            <a:r>
              <a:rPr lang="en-CA" sz="1400" dirty="0"/>
              <a:t>s</a:t>
            </a:r>
            <a:r>
              <a:rPr lang="en-CA" sz="1400" dirty="0" smtClean="0"/>
              <a:t>tatus of immune system</a:t>
            </a:r>
            <a:endParaRPr lang="en-CA" sz="1400" dirty="0"/>
          </a:p>
          <a:p>
            <a:r>
              <a:rPr lang="en-CA" sz="1400" dirty="0"/>
              <a:t>c</a:t>
            </a:r>
            <a:r>
              <a:rPr lang="en-CA" sz="1400" dirty="0" smtClean="0"/>
              <a:t>hronic diseases (kidneys, liver, heart)</a:t>
            </a:r>
            <a:endParaRPr lang="en-CA" sz="1400" dirty="0" smtClean="0"/>
          </a:p>
          <a:p>
            <a:r>
              <a:rPr lang="en-CA" sz="1400" dirty="0"/>
              <a:t>c</a:t>
            </a:r>
            <a:r>
              <a:rPr lang="en-CA" sz="1400" dirty="0" smtClean="0"/>
              <a:t>hronic infection</a:t>
            </a:r>
            <a:endParaRPr lang="en-CA" sz="1400" dirty="0" smtClean="0"/>
          </a:p>
          <a:p>
            <a:r>
              <a:rPr lang="en-CA" sz="1400" dirty="0"/>
              <a:t>g</a:t>
            </a:r>
            <a:r>
              <a:rPr lang="en-CA" sz="1400" dirty="0" smtClean="0"/>
              <a:t>enetic factors</a:t>
            </a:r>
            <a:endParaRPr lang="en-CA" sz="1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6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Should you get married?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03" y="915566"/>
            <a:ext cx="2500725" cy="209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54" y="915566"/>
            <a:ext cx="2541194" cy="204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2" y="3012777"/>
            <a:ext cx="2889486" cy="19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4993"/>
            <a:ext cx="1368152" cy="7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0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843558"/>
            <a:ext cx="7056784" cy="2592288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 smtClean="0"/>
              <a:t>The developed model can improve CVD diagnostic process:</a:t>
            </a:r>
          </a:p>
          <a:p>
            <a:pPr marL="0" indent="0">
              <a:buNone/>
            </a:pPr>
            <a:endParaRPr lang="en-CA" sz="800" dirty="0" smtClean="0"/>
          </a:p>
          <a:p>
            <a:r>
              <a:rPr lang="en-CA" sz="1800" dirty="0"/>
              <a:t>Risk assessment</a:t>
            </a:r>
          </a:p>
          <a:p>
            <a:r>
              <a:rPr lang="en-CA" sz="1800" dirty="0"/>
              <a:t>Early </a:t>
            </a:r>
            <a:r>
              <a:rPr lang="en-CA" sz="1800" dirty="0" smtClean="0"/>
              <a:t>detection</a:t>
            </a:r>
            <a:endParaRPr lang="en-CA" sz="1800" dirty="0"/>
          </a:p>
          <a:p>
            <a:r>
              <a:rPr lang="en-CA" sz="1800" dirty="0" smtClean="0"/>
              <a:t>Decision support</a:t>
            </a:r>
          </a:p>
          <a:p>
            <a:r>
              <a:rPr lang="en-CA" sz="1800" dirty="0" smtClean="0"/>
              <a:t>Cost reduction</a:t>
            </a:r>
          </a:p>
          <a:p>
            <a:r>
              <a:rPr lang="en-CA" sz="1800" dirty="0" smtClean="0"/>
              <a:t>Faster diagnostics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8099" y="3669873"/>
            <a:ext cx="7620000" cy="48605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Aft>
                <a:spcPts val="1200"/>
              </a:spcAft>
              <a:buClr>
                <a:srgbClr val="A9A57C"/>
              </a:buClr>
              <a:buFont typeface="Wingdings"/>
              <a:buNone/>
            </a:pPr>
            <a:r>
              <a:rPr lang="en-CA" sz="2000" dirty="0" smtClean="0"/>
              <a:t>Clients: </a:t>
            </a:r>
            <a:r>
              <a:rPr lang="en-CA" sz="2000" dirty="0" smtClean="0"/>
              <a:t>clinicians</a:t>
            </a:r>
            <a:r>
              <a:rPr lang="en-CA" sz="2000" dirty="0" smtClean="0"/>
              <a:t>, </a:t>
            </a:r>
            <a:r>
              <a:rPr lang="en-CA" sz="2000" dirty="0" smtClean="0"/>
              <a:t>health agencies, insurance companies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7467600" cy="576064"/>
          </a:xfrm>
        </p:spPr>
        <p:txBody>
          <a:bodyPr>
            <a:norm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Conclusion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happy pati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02287"/>
            <a:ext cx="3168352" cy="211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17282</TotalTime>
  <Words>345</Words>
  <Application>Microsoft Office PowerPoint</Application>
  <PresentationFormat>On-screen Show (16:9)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Risk Prediction and Diagnostics of Cardiovascular Diseases   Igor Putrenko  Insight Health Data Science Program  San Francisco, CA October 2017  </vt:lpstr>
      <vt:lpstr>Cardiovascular Diseases (CVD)</vt:lpstr>
      <vt:lpstr>Can we predict CVD type based on lab tests?</vt:lpstr>
      <vt:lpstr>Data source</vt:lpstr>
      <vt:lpstr>Data pipeline</vt:lpstr>
      <vt:lpstr>Predictive modeling</vt:lpstr>
      <vt:lpstr>Feature Importance</vt:lpstr>
      <vt:lpstr>Should you get married?</vt:lpstr>
      <vt:lpstr>Conclusion</vt:lpstr>
      <vt:lpstr>About me</vt:lpstr>
      <vt:lpstr>Backup Slides</vt:lpstr>
      <vt:lpstr>CVD Categories</vt:lpstr>
      <vt:lpstr>Demographic Data</vt:lpstr>
      <vt:lpstr>Dimension Reduction – Selecting Lab Tests</vt:lpstr>
      <vt:lpstr>Identifying Multicollinearity</vt:lpstr>
      <vt:lpstr>Confusion Matrix</vt:lpstr>
      <vt:lpstr>Precision, Recall, and F1-score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predictive modelling of prevalence of cardiovascular diseases in U.S. states using machine learning   Igor Putrenko   Capstone project for Springboard Data Science Intensive workshop</dc:title>
  <dc:creator>Igor</dc:creator>
  <cp:lastModifiedBy>Igor</cp:lastModifiedBy>
  <cp:revision>233</cp:revision>
  <dcterms:created xsi:type="dcterms:W3CDTF">2017-03-14T16:34:47Z</dcterms:created>
  <dcterms:modified xsi:type="dcterms:W3CDTF">2017-10-10T21:47:45Z</dcterms:modified>
</cp:coreProperties>
</file>