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57" r:id="rId3"/>
    <p:sldId id="262" r:id="rId4"/>
    <p:sldId id="263" r:id="rId5"/>
    <p:sldId id="275" r:id="rId6"/>
    <p:sldId id="267" r:id="rId7"/>
    <p:sldId id="273" r:id="rId8"/>
    <p:sldId id="279" r:id="rId9"/>
    <p:sldId id="271" r:id="rId10"/>
    <p:sldId id="278" r:id="rId11"/>
    <p:sldId id="258" r:id="rId12"/>
    <p:sldId id="264" r:id="rId13"/>
    <p:sldId id="265" r:id="rId14"/>
    <p:sldId id="266" r:id="rId15"/>
    <p:sldId id="268" r:id="rId16"/>
    <p:sldId id="280" r:id="rId17"/>
    <p:sldId id="269" r:id="rId18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80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87A6C8CA-5731-42DE-AC5F-0430F1061767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C8CA-5731-42DE-AC5F-0430F1061767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C8CA-5731-42DE-AC5F-0430F1061767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7A6C8CA-5731-42DE-AC5F-0430F1061767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87A6C8CA-5731-42DE-AC5F-0430F1061767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C8CA-5731-42DE-AC5F-0430F1061767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C8CA-5731-42DE-AC5F-0430F1061767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A6C8CA-5731-42DE-AC5F-0430F1061767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C8CA-5731-42DE-AC5F-0430F1061767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7A6C8CA-5731-42DE-AC5F-0430F1061767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A6C8CA-5731-42DE-AC5F-0430F1061767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7A6C8CA-5731-42DE-AC5F-0430F1061767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607754"/>
            <a:ext cx="7560840" cy="2052228"/>
          </a:xfrm>
        </p:spPr>
        <p:txBody>
          <a:bodyPr>
            <a:normAutofit fontScale="90000"/>
          </a:bodyPr>
          <a:lstStyle/>
          <a:p>
            <a:pPr algn="ctr"/>
            <a:r>
              <a:rPr lang="en-CA" sz="3600" b="1" dirty="0">
                <a:solidFill>
                  <a:srgbClr val="0070C0"/>
                </a:solidFill>
              </a:rPr>
              <a:t>R</a:t>
            </a:r>
            <a:r>
              <a:rPr lang="en-CA" sz="3600" b="1" dirty="0" smtClean="0">
                <a:solidFill>
                  <a:srgbClr val="0070C0"/>
                </a:solidFill>
                <a:effectLst/>
              </a:rPr>
              <a:t>isk </a:t>
            </a:r>
            <a:r>
              <a:rPr lang="en-CA" sz="3600" b="1" dirty="0" smtClean="0">
                <a:solidFill>
                  <a:srgbClr val="0070C0"/>
                </a:solidFill>
              </a:rPr>
              <a:t>Prediction</a:t>
            </a:r>
            <a:r>
              <a:rPr lang="en-CA" sz="3600" b="1" dirty="0" smtClean="0">
                <a:solidFill>
                  <a:srgbClr val="0070C0"/>
                </a:solidFill>
                <a:effectLst/>
              </a:rPr>
              <a:t> and Diagnostics </a:t>
            </a:r>
            <a:r>
              <a:rPr lang="en-CA" sz="3600" b="1" dirty="0" smtClean="0">
                <a:solidFill>
                  <a:srgbClr val="0070C0"/>
                </a:solidFill>
              </a:rPr>
              <a:t>of </a:t>
            </a:r>
            <a:r>
              <a:rPr lang="en-CA" sz="3600" b="1" dirty="0">
                <a:solidFill>
                  <a:srgbClr val="0070C0"/>
                </a:solidFill>
              </a:rPr>
              <a:t>C</a:t>
            </a:r>
            <a:r>
              <a:rPr lang="en-CA" sz="3600" b="1" dirty="0" smtClean="0">
                <a:solidFill>
                  <a:srgbClr val="0070C0"/>
                </a:solidFill>
                <a:effectLst/>
              </a:rPr>
              <a:t>ardiovascular </a:t>
            </a:r>
            <a:r>
              <a:rPr lang="en-CA" sz="3600" b="1" dirty="0">
                <a:solidFill>
                  <a:srgbClr val="0070C0"/>
                </a:solidFill>
              </a:rPr>
              <a:t>D</a:t>
            </a:r>
            <a:r>
              <a:rPr lang="en-CA" sz="3600" b="1" dirty="0" smtClean="0">
                <a:solidFill>
                  <a:srgbClr val="0070C0"/>
                </a:solidFill>
                <a:effectLst/>
              </a:rPr>
              <a:t>iseases</a:t>
            </a:r>
            <a:r>
              <a:rPr lang="en-CA" sz="3600" b="1" dirty="0" smtClean="0">
                <a:effectLst/>
              </a:rPr>
              <a:t/>
            </a:r>
            <a:br>
              <a:rPr lang="en-CA" sz="3600" b="1" dirty="0" smtClean="0">
                <a:effectLst/>
              </a:rPr>
            </a:br>
            <a:r>
              <a:rPr lang="en-CA" sz="3600" dirty="0" smtClean="0">
                <a:effectLst/>
              </a:rPr>
              <a:t> </a:t>
            </a:r>
            <a:br>
              <a:rPr lang="en-CA" sz="3600" dirty="0" smtClean="0">
                <a:effectLst/>
              </a:rPr>
            </a:br>
            <a:r>
              <a:rPr lang="en-CA" sz="3100" dirty="0" smtClean="0">
                <a:effectLst/>
              </a:rPr>
              <a:t>Igor Putrenko</a:t>
            </a:r>
            <a:r>
              <a:rPr lang="en-CA" sz="2400" dirty="0" smtClean="0">
                <a:effectLst/>
              </a:rPr>
              <a:t/>
            </a:r>
            <a:br>
              <a:rPr lang="en-CA" sz="2400" dirty="0" smtClean="0">
                <a:effectLst/>
              </a:rPr>
            </a:br>
            <a:r>
              <a:rPr lang="en-CA" sz="3100" dirty="0" smtClean="0">
                <a:effectLst/>
              </a:rPr>
              <a:t/>
            </a:r>
            <a:br>
              <a:rPr lang="en-CA" sz="3100" dirty="0" smtClean="0">
                <a:effectLst/>
              </a:rPr>
            </a:br>
            <a:r>
              <a:rPr lang="en-CA" sz="2700" dirty="0" smtClean="0"/>
              <a:t>Insight Health Data Science Program</a:t>
            </a:r>
            <a:r>
              <a:rPr lang="en-CA" sz="2200" dirty="0" smtClean="0"/>
              <a:t/>
            </a:r>
            <a:br>
              <a:rPr lang="en-CA" sz="2200" dirty="0" smtClean="0"/>
            </a:br>
            <a:r>
              <a:rPr lang="en-CA" sz="2200" dirty="0"/>
              <a:t/>
            </a:r>
            <a:br>
              <a:rPr lang="en-CA" sz="2200" dirty="0"/>
            </a:br>
            <a:r>
              <a:rPr lang="en-CA" sz="2200" dirty="0" smtClean="0"/>
              <a:t>San Francisco, CA</a:t>
            </a:r>
            <a:br>
              <a:rPr lang="en-CA" sz="2200" dirty="0" smtClean="0"/>
            </a:br>
            <a:r>
              <a:rPr lang="en-CA" sz="2200" dirty="0" smtClean="0"/>
              <a:t>October 2017</a:t>
            </a:r>
            <a:r>
              <a:rPr lang="en-CA" sz="2200" dirty="0" smtClean="0">
                <a:effectLst/>
              </a:rPr>
              <a:t/>
            </a:r>
            <a:br>
              <a:rPr lang="en-CA" sz="2200" dirty="0" smtClean="0">
                <a:effectLst/>
              </a:rPr>
            </a:br>
            <a:r>
              <a:rPr lang="en-CA" sz="2400" dirty="0" smtClean="0">
                <a:effectLst/>
              </a:rPr>
              <a:t> 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11030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9502"/>
            <a:ext cx="7467600" cy="648072"/>
          </a:xfrm>
        </p:spPr>
        <p:txBody>
          <a:bodyPr/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Backup Slides</a:t>
            </a:r>
            <a:endParaRPr lang="en-CA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74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57504"/>
            <a:ext cx="7620000" cy="4536504"/>
          </a:xfrm>
        </p:spPr>
        <p:txBody>
          <a:bodyPr>
            <a:normAutofit/>
          </a:bodyPr>
          <a:lstStyle/>
          <a:p>
            <a:pPr marL="114300" indent="0" algn="ctr">
              <a:spcAft>
                <a:spcPts val="1200"/>
              </a:spcAft>
              <a:buClr>
                <a:srgbClr val="A9A57C"/>
              </a:buClr>
              <a:buNone/>
            </a:pPr>
            <a:r>
              <a:rPr lang="en-CA" sz="3800" b="1" dirty="0" smtClean="0">
                <a:solidFill>
                  <a:srgbClr val="0070C0"/>
                </a:solidFill>
              </a:rPr>
              <a:t>CVD categories</a:t>
            </a:r>
            <a:endParaRPr lang="en-CA" sz="1000" dirty="0" smtClean="0">
              <a:solidFill>
                <a:srgbClr val="0070C0"/>
              </a:solidFill>
            </a:endParaRPr>
          </a:p>
          <a:p>
            <a:pPr marL="114300" indent="0">
              <a:spcAft>
                <a:spcPts val="1200"/>
              </a:spcAft>
              <a:buClr>
                <a:srgbClr val="A9A57C"/>
              </a:buClr>
              <a:buNone/>
            </a:pPr>
            <a:r>
              <a:rPr lang="en-CA" sz="2200" dirty="0" smtClean="0"/>
              <a:t>Patients selected with the following Diagnosis </a:t>
            </a:r>
            <a:r>
              <a:rPr lang="en-CA" sz="2200" dirty="0"/>
              <a:t>R</a:t>
            </a:r>
            <a:r>
              <a:rPr lang="en-CA" sz="2200" dirty="0" smtClean="0"/>
              <a:t>elated </a:t>
            </a:r>
            <a:r>
              <a:rPr lang="en-CA" sz="2200" dirty="0"/>
              <a:t>G</a:t>
            </a:r>
            <a:r>
              <a:rPr lang="en-CA" sz="2200" dirty="0" smtClean="0"/>
              <a:t>roups (DRGCODES) used by the hospital for billing purposes</a:t>
            </a:r>
          </a:p>
          <a:p>
            <a:r>
              <a:rPr lang="en-CA" sz="1800" dirty="0"/>
              <a:t>ACUTE ISCHEMIC STROKE</a:t>
            </a:r>
          </a:p>
          <a:p>
            <a:r>
              <a:rPr lang="en-CA" sz="1800" dirty="0"/>
              <a:t>ACUTE MYOCARDIAL INFARCTION (AMI)</a:t>
            </a:r>
          </a:p>
          <a:p>
            <a:r>
              <a:rPr lang="en-CA" sz="1800" dirty="0"/>
              <a:t>CARDIAC ARRHYTHMIA &amp; CONDUCTION DISORDERS</a:t>
            </a:r>
          </a:p>
          <a:p>
            <a:r>
              <a:rPr lang="en-CA" sz="1800" dirty="0" smtClean="0"/>
              <a:t>HEART FAILURE</a:t>
            </a:r>
            <a:endParaRPr lang="en-CA" sz="1800" dirty="0"/>
          </a:p>
          <a:p>
            <a:r>
              <a:rPr lang="en-CA" sz="1800" dirty="0" smtClean="0"/>
              <a:t>CIRCULATORY </a:t>
            </a:r>
            <a:r>
              <a:rPr lang="en-CA" sz="1800" dirty="0"/>
              <a:t>DISORDERS EXCEPT </a:t>
            </a:r>
            <a:r>
              <a:rPr lang="en-CA" sz="1800" dirty="0" smtClean="0"/>
              <a:t>AMI</a:t>
            </a:r>
          </a:p>
          <a:p>
            <a:r>
              <a:rPr lang="en-CA" sz="1800" dirty="0" smtClean="0"/>
              <a:t>CIRCULATORY </a:t>
            </a:r>
            <a:r>
              <a:rPr lang="en-CA" sz="1800" dirty="0"/>
              <a:t>DISORDERS WITH </a:t>
            </a:r>
            <a:r>
              <a:rPr lang="en-CA" sz="1800" dirty="0" smtClean="0"/>
              <a:t>AMI</a:t>
            </a:r>
            <a:endParaRPr lang="en-CA" sz="1800" dirty="0"/>
          </a:p>
          <a:p>
            <a:pPr marL="114300" indent="0"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1189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0538"/>
            <a:ext cx="7620000" cy="529568"/>
          </a:xfrm>
        </p:spPr>
        <p:txBody>
          <a:bodyPr>
            <a:normAutofit/>
          </a:bodyPr>
          <a:lstStyle/>
          <a:p>
            <a:pPr algn="ctr"/>
            <a:r>
              <a:rPr lang="en-CA" sz="2800" b="1" dirty="0" smtClean="0">
                <a:solidFill>
                  <a:srgbClr val="0070C0"/>
                </a:solidFill>
              </a:rPr>
              <a:t>Demographic Data</a:t>
            </a:r>
            <a:endParaRPr lang="en-CA" sz="2800" b="1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45536"/>
            <a:ext cx="2606726" cy="2214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631325"/>
            <a:ext cx="2808313" cy="2228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25757"/>
            <a:ext cx="2448272" cy="2472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35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3362" y="141480"/>
            <a:ext cx="7620000" cy="486053"/>
          </a:xfrm>
        </p:spPr>
        <p:txBody>
          <a:bodyPr>
            <a:noAutofit/>
          </a:bodyPr>
          <a:lstStyle/>
          <a:p>
            <a:pPr marL="114300" indent="0" algn="ctr">
              <a:spcAft>
                <a:spcPts val="1200"/>
              </a:spcAft>
              <a:buClr>
                <a:srgbClr val="A9A57C"/>
              </a:buClr>
              <a:buNone/>
            </a:pPr>
            <a:r>
              <a:rPr lang="en-CA" sz="2600" b="1" dirty="0" smtClean="0">
                <a:solidFill>
                  <a:srgbClr val="0070C0"/>
                </a:solidFill>
              </a:rPr>
              <a:t>Feature Engineering – Selecting Patients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08942"/>
            <a:ext cx="3672408" cy="207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76326"/>
            <a:ext cx="3744416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5" y="766092"/>
            <a:ext cx="3600399" cy="2021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936491"/>
              </p:ext>
            </p:extLst>
          </p:nvPr>
        </p:nvGraphicFramePr>
        <p:xfrm>
          <a:off x="4444422" y="3111813"/>
          <a:ext cx="3806056" cy="159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4248"/>
                <a:gridCol w="451808"/>
              </a:tblGrid>
              <a:tr h="350044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Total number of CVD patients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u="none" strike="noStrike" dirty="0">
                          <a:effectLst/>
                        </a:rPr>
                        <a:t>2455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350044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Feature selection threshold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u="none" strike="noStrike" dirty="0">
                          <a:effectLst/>
                        </a:rPr>
                        <a:t>1955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185452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Features passed the threshold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u="none" strike="noStrike" dirty="0">
                          <a:effectLst/>
                        </a:rPr>
                        <a:t>35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350044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Number of patients with the same features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u="none" strike="noStrike" dirty="0">
                          <a:effectLst/>
                        </a:rPr>
                        <a:t>1544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350044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Final number of selected patients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u="none" strike="noStrike" dirty="0">
                          <a:effectLst/>
                        </a:rPr>
                        <a:t>1363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20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3362" y="141480"/>
            <a:ext cx="7620000" cy="486053"/>
          </a:xfrm>
        </p:spPr>
        <p:txBody>
          <a:bodyPr>
            <a:noAutofit/>
          </a:bodyPr>
          <a:lstStyle/>
          <a:p>
            <a:pPr marL="114300" indent="0" algn="ctr">
              <a:spcAft>
                <a:spcPts val="1200"/>
              </a:spcAft>
              <a:buClr>
                <a:srgbClr val="A9A57C"/>
              </a:buClr>
              <a:buNone/>
            </a:pPr>
            <a:r>
              <a:rPr lang="en-CA" sz="2600" b="1" dirty="0" smtClean="0">
                <a:solidFill>
                  <a:srgbClr val="0070C0"/>
                </a:solidFill>
              </a:rPr>
              <a:t>Feature Engineering - Selecting Features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768" y="699542"/>
            <a:ext cx="5515130" cy="432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53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3362" y="213489"/>
            <a:ext cx="7620000" cy="486053"/>
          </a:xfrm>
        </p:spPr>
        <p:txBody>
          <a:bodyPr>
            <a:noAutofit/>
          </a:bodyPr>
          <a:lstStyle/>
          <a:p>
            <a:pPr marL="114300" indent="0" algn="ctr">
              <a:spcAft>
                <a:spcPts val="1200"/>
              </a:spcAft>
              <a:buClr>
                <a:srgbClr val="A9A57C"/>
              </a:buClr>
              <a:buNone/>
            </a:pPr>
            <a:r>
              <a:rPr lang="en-CA" sz="2800" b="1" dirty="0" smtClean="0">
                <a:solidFill>
                  <a:srgbClr val="0070C0"/>
                </a:solidFill>
              </a:rPr>
              <a:t>ML Models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77527"/>
              </p:ext>
            </p:extLst>
          </p:nvPr>
        </p:nvGraphicFramePr>
        <p:xfrm>
          <a:off x="1043608" y="1167595"/>
          <a:ext cx="6192688" cy="22637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0551"/>
                <a:gridCol w="1622137"/>
              </a:tblGrid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u="none" strike="noStrike" dirty="0">
                          <a:effectLst/>
                        </a:rPr>
                        <a:t>Model (with cross-validation)</a:t>
                      </a:r>
                      <a:endParaRPr lang="en-CA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u="none" strike="noStrike">
                          <a:effectLst/>
                        </a:rPr>
                        <a:t>Accuracy</a:t>
                      </a:r>
                      <a:endParaRPr lang="en-CA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83532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Logistic Regression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31.8 ± 1.8%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83532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 dirty="0" smtClean="0">
                          <a:effectLst/>
                        </a:rPr>
                        <a:t>AdaBoost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31.8 ± 1.8%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83532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Gradient Boosting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36.3 ± 3.5%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83532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 dirty="0">
                          <a:effectLst/>
                        </a:rPr>
                        <a:t>Artificial Neural </a:t>
                      </a:r>
                      <a:r>
                        <a:rPr lang="en-CA" sz="1500" u="none" strike="noStrike" dirty="0" smtClean="0">
                          <a:effectLst/>
                        </a:rPr>
                        <a:t>Network </a:t>
                      </a:r>
                      <a:r>
                        <a:rPr lang="en-CA" sz="1500" u="none" strike="noStrike" dirty="0">
                          <a:effectLst/>
                        </a:rPr>
                        <a:t>(MLP)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41.9 ± 2.5%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83532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Random Forest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41.1 ± 2.6%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79027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 dirty="0">
                          <a:effectLst/>
                        </a:rPr>
                        <a:t>Random Forest (Grid Search best score)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44.2%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83532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Random Chance (6 categories)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 dirty="0">
                          <a:effectLst/>
                        </a:rPr>
                        <a:t>16.7%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54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565571"/>
          </a:xfrm>
        </p:spPr>
        <p:txBody>
          <a:bodyPr>
            <a:normAutofit/>
          </a:bodyPr>
          <a:lstStyle/>
          <a:p>
            <a:pPr algn="ctr"/>
            <a:r>
              <a:rPr lang="en-CA" sz="2400" b="1" dirty="0" smtClean="0">
                <a:solidFill>
                  <a:srgbClr val="0070C0"/>
                </a:solidFill>
              </a:rPr>
              <a:t>Confusion Matrix</a:t>
            </a:r>
            <a:endParaRPr lang="en-CA" sz="2400" b="1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091605"/>
            <a:ext cx="23145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87774"/>
            <a:ext cx="44672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68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267494"/>
            <a:ext cx="7620000" cy="486053"/>
          </a:xfrm>
        </p:spPr>
        <p:txBody>
          <a:bodyPr>
            <a:noAutofit/>
          </a:bodyPr>
          <a:lstStyle/>
          <a:p>
            <a:pPr marL="114300" indent="0" algn="ctr">
              <a:spcAft>
                <a:spcPts val="1200"/>
              </a:spcAft>
              <a:buClr>
                <a:srgbClr val="A9A57C"/>
              </a:buClr>
              <a:buNone/>
            </a:pPr>
            <a:r>
              <a:rPr lang="en-CA" sz="2800" b="1" dirty="0" smtClean="0">
                <a:solidFill>
                  <a:srgbClr val="0070C0"/>
                </a:solidFill>
              </a:rPr>
              <a:t>Workflow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81113"/>
            <a:ext cx="69246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19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131590"/>
            <a:ext cx="4392488" cy="268381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CA" sz="1800" dirty="0"/>
              <a:t>A</a:t>
            </a:r>
            <a:r>
              <a:rPr lang="en-CA" sz="1800" dirty="0" smtClean="0"/>
              <a:t>nnual direct medical expenditures (by 2030) – </a:t>
            </a:r>
            <a:r>
              <a:rPr lang="en-CA" sz="1800" dirty="0" smtClean="0">
                <a:solidFill>
                  <a:srgbClr val="FF0000"/>
                </a:solidFill>
              </a:rPr>
              <a:t>$818 billion</a:t>
            </a:r>
          </a:p>
          <a:p>
            <a:pPr>
              <a:spcAft>
                <a:spcPts val="1200"/>
              </a:spcAft>
            </a:pPr>
            <a:r>
              <a:rPr lang="en-CA" sz="1800" dirty="0" smtClean="0">
                <a:solidFill>
                  <a:srgbClr val="FF0000"/>
                </a:solidFill>
              </a:rPr>
              <a:t>One </a:t>
            </a:r>
            <a:r>
              <a:rPr lang="en-CA" sz="1800" dirty="0">
                <a:solidFill>
                  <a:srgbClr val="FF0000"/>
                </a:solidFill>
              </a:rPr>
              <a:t>in three </a:t>
            </a:r>
            <a:r>
              <a:rPr lang="en-CA" sz="1800" dirty="0"/>
              <a:t>U.S. adults </a:t>
            </a:r>
            <a:r>
              <a:rPr lang="en-CA" sz="1800" dirty="0" smtClean="0"/>
              <a:t>has </a:t>
            </a:r>
            <a:r>
              <a:rPr lang="en-CA" sz="1800" dirty="0"/>
              <a:t>one or more types of CVD</a:t>
            </a:r>
            <a:endParaRPr lang="en-CA" sz="1800" dirty="0" smtClean="0"/>
          </a:p>
          <a:p>
            <a:pPr>
              <a:spcAft>
                <a:spcPts val="1200"/>
              </a:spcAft>
            </a:pPr>
            <a:r>
              <a:rPr lang="en-CA" sz="1800" dirty="0"/>
              <a:t>O</a:t>
            </a:r>
            <a:r>
              <a:rPr lang="en-CA" sz="1800" dirty="0" smtClean="0"/>
              <a:t>ptimized diagnostic process can substantially decrease the costs</a:t>
            </a:r>
            <a:endParaRPr lang="en-CA" sz="1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75606"/>
            <a:ext cx="3528392" cy="22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95486"/>
            <a:ext cx="7467600" cy="576064"/>
          </a:xfrm>
        </p:spPr>
        <p:txBody>
          <a:bodyPr>
            <a:normAutofit/>
          </a:bodyPr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Cardiovascular Diseases (CVD)</a:t>
            </a:r>
            <a:endParaRPr lang="en-CA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85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49" y="1049087"/>
            <a:ext cx="2664297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167694" y="1740513"/>
            <a:ext cx="2952328" cy="2646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1600" dirty="0" smtClean="0"/>
              <a:t>Physical assessment</a:t>
            </a:r>
            <a:endParaRPr lang="en-CA" sz="16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1600" dirty="0" smtClean="0"/>
              <a:t>ECG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1600" dirty="0" smtClean="0"/>
              <a:t>Stress Test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1600" dirty="0" smtClean="0"/>
              <a:t>Ultrasound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1600" dirty="0" smtClean="0"/>
              <a:t>X-ray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1600" dirty="0" smtClean="0"/>
              <a:t>MRI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1600" b="1" dirty="0" smtClean="0">
                <a:solidFill>
                  <a:srgbClr val="FF0000"/>
                </a:solidFill>
              </a:rPr>
              <a:t>Lab Tests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1600" dirty="0" smtClean="0"/>
              <a:t>Angiography</a:t>
            </a:r>
            <a:endParaRPr lang="en-CA" sz="1600" dirty="0"/>
          </a:p>
          <a:p>
            <a:pPr marL="114300" indent="0" algn="ctr">
              <a:spcAft>
                <a:spcPts val="1200"/>
              </a:spcAft>
              <a:buFont typeface="Arial" pitchFamily="34" charset="0"/>
              <a:buNone/>
            </a:pPr>
            <a:endParaRPr lang="en-CA" sz="2400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928209"/>
            <a:ext cx="1628877" cy="1656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1475656" y="860471"/>
            <a:ext cx="2088232" cy="59406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Patient</a:t>
            </a:r>
            <a:endParaRPr lang="en-CA" dirty="0"/>
          </a:p>
        </p:txBody>
      </p:sp>
      <p:sp>
        <p:nvSpPr>
          <p:cNvPr id="8" name="Oval 7"/>
          <p:cNvSpPr/>
          <p:nvPr/>
        </p:nvSpPr>
        <p:spPr>
          <a:xfrm>
            <a:off x="2171918" y="4386774"/>
            <a:ext cx="695706" cy="59406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Dx</a:t>
            </a:r>
            <a:endParaRPr lang="en-CA" dirty="0"/>
          </a:p>
        </p:txBody>
      </p:sp>
      <p:sp>
        <p:nvSpPr>
          <p:cNvPr id="10" name="Left Arrow 9"/>
          <p:cNvSpPr/>
          <p:nvPr/>
        </p:nvSpPr>
        <p:spPr>
          <a:xfrm rot="16200000">
            <a:off x="2382843" y="1522474"/>
            <a:ext cx="273857" cy="2481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Left Arrow 10"/>
          <p:cNvSpPr/>
          <p:nvPr/>
        </p:nvSpPr>
        <p:spPr>
          <a:xfrm rot="10800000">
            <a:off x="5292081" y="3723879"/>
            <a:ext cx="547716" cy="2481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Left Arrow 12"/>
          <p:cNvSpPr/>
          <p:nvPr/>
        </p:nvSpPr>
        <p:spPr>
          <a:xfrm rot="10800000">
            <a:off x="2867624" y="3723878"/>
            <a:ext cx="547716" cy="2481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11560" y="123478"/>
            <a:ext cx="7632848" cy="576064"/>
          </a:xfrm>
        </p:spPr>
        <p:txBody>
          <a:bodyPr>
            <a:normAutofit/>
          </a:bodyPr>
          <a:lstStyle/>
          <a:p>
            <a:pPr algn="ctr"/>
            <a:r>
              <a:rPr lang="en-CA" sz="2400" b="1" dirty="0" smtClean="0">
                <a:solidFill>
                  <a:srgbClr val="0070C0"/>
                </a:solidFill>
              </a:rPr>
              <a:t>Can we predict CVD type based on lab tests?</a:t>
            </a:r>
            <a:endParaRPr lang="en-CA" sz="2400" b="1" dirty="0">
              <a:solidFill>
                <a:srgbClr val="0070C0"/>
              </a:solidFill>
            </a:endParaRPr>
          </a:p>
        </p:txBody>
      </p:sp>
      <p:sp>
        <p:nvSpPr>
          <p:cNvPr id="7" name="Curved Right Arrow 6"/>
          <p:cNvSpPr/>
          <p:nvPr/>
        </p:nvSpPr>
        <p:spPr>
          <a:xfrm>
            <a:off x="344724" y="1059582"/>
            <a:ext cx="936104" cy="302433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12160" y="3550933"/>
            <a:ext cx="695706" cy="59406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Dx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640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4408" y="1131590"/>
            <a:ext cx="7620000" cy="1440164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</a:pPr>
            <a:r>
              <a:rPr lang="en-CA" sz="2400" dirty="0" smtClean="0"/>
              <a:t>MIMIC-III, critical </a:t>
            </a:r>
            <a:r>
              <a:rPr lang="en-CA" sz="2400" dirty="0"/>
              <a:t>care </a:t>
            </a:r>
            <a:r>
              <a:rPr lang="en-CA" dirty="0" smtClean="0"/>
              <a:t>database</a:t>
            </a:r>
          </a:p>
          <a:p>
            <a:pPr>
              <a:spcAft>
                <a:spcPts val="1200"/>
              </a:spcAft>
            </a:pPr>
            <a:r>
              <a:rPr lang="en-CA" dirty="0" smtClean="0"/>
              <a:t>38,597 patients</a:t>
            </a:r>
          </a:p>
          <a:p>
            <a:pPr>
              <a:spcAft>
                <a:spcPts val="1200"/>
              </a:spcAft>
            </a:pPr>
            <a:r>
              <a:rPr lang="en-CA" dirty="0"/>
              <a:t>Median age is 65.8 years (52.8–77.8</a:t>
            </a:r>
            <a:r>
              <a:rPr lang="en-CA" dirty="0" smtClean="0"/>
              <a:t>)</a:t>
            </a:r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39502"/>
            <a:ext cx="1578254" cy="95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lowchart: Process 1"/>
          <p:cNvSpPr/>
          <p:nvPr/>
        </p:nvSpPr>
        <p:spPr>
          <a:xfrm>
            <a:off x="2915823" y="3298871"/>
            <a:ext cx="1598515" cy="49701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2915823" y="3354546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Data Archive</a:t>
            </a:r>
            <a:endParaRPr lang="en-CA" dirty="0"/>
          </a:p>
        </p:txBody>
      </p:sp>
      <p:sp>
        <p:nvSpPr>
          <p:cNvPr id="7" name="Flowchart: Process 6"/>
          <p:cNvSpPr/>
          <p:nvPr/>
        </p:nvSpPr>
        <p:spPr>
          <a:xfrm>
            <a:off x="467544" y="2895785"/>
            <a:ext cx="2161170" cy="151333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467545" y="2894622"/>
            <a:ext cx="21611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Recordings</a:t>
            </a:r>
          </a:p>
          <a:p>
            <a:r>
              <a:rPr lang="en-CA" dirty="0" smtClean="0"/>
              <a:t>Images</a:t>
            </a:r>
          </a:p>
          <a:p>
            <a:r>
              <a:rPr lang="en-CA" dirty="0" smtClean="0"/>
              <a:t>Lab Tests</a:t>
            </a:r>
          </a:p>
          <a:p>
            <a:r>
              <a:rPr lang="en-CA" dirty="0" smtClean="0"/>
              <a:t>Demographics</a:t>
            </a:r>
          </a:p>
          <a:p>
            <a:r>
              <a:rPr lang="en-CA" dirty="0" smtClean="0"/>
              <a:t>Notes and Reports</a:t>
            </a:r>
            <a:endParaRPr lang="en-CA" dirty="0"/>
          </a:p>
        </p:txBody>
      </p:sp>
      <p:sp>
        <p:nvSpPr>
          <p:cNvPr id="5" name="Right Arrow 4"/>
          <p:cNvSpPr/>
          <p:nvPr/>
        </p:nvSpPr>
        <p:spPr>
          <a:xfrm>
            <a:off x="4724734" y="2787774"/>
            <a:ext cx="2367546" cy="158417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4788025" y="3147814"/>
            <a:ext cx="195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De-identification</a:t>
            </a:r>
          </a:p>
          <a:p>
            <a:r>
              <a:rPr lang="en-CA" sz="1600" dirty="0" smtClean="0"/>
              <a:t>Date shifting</a:t>
            </a:r>
          </a:p>
          <a:p>
            <a:r>
              <a:rPr lang="en-CA" sz="1600" dirty="0" smtClean="0"/>
              <a:t>Format conversion</a:t>
            </a:r>
            <a:endParaRPr lang="en-CA" sz="1600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079" y="2895790"/>
            <a:ext cx="1062337" cy="1318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113200" y="2499742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MIMIC-III</a:t>
            </a:r>
            <a:endParaRPr lang="en-CA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95486"/>
            <a:ext cx="7467600" cy="576064"/>
          </a:xfrm>
        </p:spPr>
        <p:txBody>
          <a:bodyPr>
            <a:normAutofit/>
          </a:bodyPr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Data source</a:t>
            </a:r>
            <a:endParaRPr lang="en-CA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09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3146692" y="2604293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ight Arrow 11"/>
          <p:cNvSpPr/>
          <p:nvPr/>
        </p:nvSpPr>
        <p:spPr>
          <a:xfrm>
            <a:off x="5004048" y="2558028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868144" y="2178181"/>
            <a:ext cx="1224136" cy="1189160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1603 patients</a:t>
            </a:r>
          </a:p>
          <a:p>
            <a:pPr algn="ctr"/>
            <a:endParaRPr lang="en-CA" sz="500" dirty="0" smtClean="0"/>
          </a:p>
          <a:p>
            <a:pPr algn="ctr"/>
            <a:r>
              <a:rPr lang="en-CA" sz="1400" dirty="0" smtClean="0"/>
              <a:t>20+3 features</a:t>
            </a:r>
            <a:endParaRPr lang="en-CA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480770" y="1545973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 smtClean="0"/>
              <a:t>MIMIC-III</a:t>
            </a:r>
          </a:p>
          <a:p>
            <a:pPr algn="ctr"/>
            <a:r>
              <a:rPr lang="en-CA" sz="1600" dirty="0" smtClean="0"/>
              <a:t>csv files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11895" y="1512444"/>
            <a:ext cx="1492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 smtClean="0"/>
              <a:t>SQL Server database</a:t>
            </a:r>
          </a:p>
          <a:p>
            <a:pPr algn="ctr"/>
            <a:r>
              <a:rPr lang="en-CA" sz="1600" dirty="0" smtClean="0"/>
              <a:t>28 M records</a:t>
            </a:r>
            <a:endParaRPr lang="en-CA" sz="1600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24171" y="267494"/>
            <a:ext cx="7467600" cy="576064"/>
          </a:xfrm>
        </p:spPr>
        <p:txBody>
          <a:bodyPr>
            <a:normAutofit/>
          </a:bodyPr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Data pipeline</a:t>
            </a:r>
            <a:endParaRPr lang="en-CA" b="1" dirty="0">
              <a:solidFill>
                <a:srgbClr val="0070C0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2252077"/>
            <a:ext cx="946330" cy="1174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604" y="2467589"/>
            <a:ext cx="601396" cy="74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868144" y="1758665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 smtClean="0"/>
              <a:t>Dataset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64138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8628" y="3320566"/>
            <a:ext cx="5472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rgbClr val="0070C0"/>
                </a:solidFill>
              </a:rPr>
              <a:t>Accuracy: 44% (vs 16.7% chance)</a:t>
            </a:r>
            <a:endParaRPr lang="en-CA" sz="24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23528" y="1203598"/>
            <a:ext cx="4461219" cy="201622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100" dirty="0" smtClean="0"/>
              <a:t>6 </a:t>
            </a:r>
            <a:r>
              <a:rPr lang="en-CA" sz="2100" dirty="0"/>
              <a:t>CVD </a:t>
            </a:r>
            <a:r>
              <a:rPr lang="en-CA" sz="2100" dirty="0" smtClean="0"/>
              <a:t>categories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100" dirty="0" smtClean="0"/>
              <a:t>Balance class weights</a:t>
            </a:r>
            <a:endParaRPr lang="en-CA" sz="21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100" dirty="0" smtClean="0"/>
              <a:t>Cross-validation </a:t>
            </a:r>
            <a:r>
              <a:rPr lang="en-CA" sz="2100" dirty="0"/>
              <a:t>(5-fold)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100" dirty="0"/>
              <a:t>Grid search</a:t>
            </a:r>
          </a:p>
          <a:p>
            <a:endParaRPr lang="en-CA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95486"/>
            <a:ext cx="7467600" cy="576064"/>
          </a:xfrm>
        </p:spPr>
        <p:txBody>
          <a:bodyPr>
            <a:normAutofit/>
          </a:bodyPr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Predictive modeling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825485" y="1203598"/>
            <a:ext cx="3706955" cy="13681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100" dirty="0" smtClean="0"/>
              <a:t>Gradient Boosting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100" dirty="0" smtClean="0">
                <a:solidFill>
                  <a:srgbClr val="0070C0"/>
                </a:solidFill>
              </a:rPr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100" dirty="0" smtClean="0"/>
              <a:t>Artificial Neural Network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05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95486"/>
            <a:ext cx="7467600" cy="576064"/>
          </a:xfrm>
        </p:spPr>
        <p:txBody>
          <a:bodyPr>
            <a:normAutofit/>
          </a:bodyPr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Should you get married?</a:t>
            </a:r>
            <a:endParaRPr lang="en-CA" b="1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821" y="907405"/>
            <a:ext cx="3054631" cy="2456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4608"/>
            <a:ext cx="4410104" cy="3899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4674398" y="1347614"/>
            <a:ext cx="473666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5536" y="1347614"/>
            <a:ext cx="41044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435846"/>
            <a:ext cx="2342371" cy="159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62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843558"/>
            <a:ext cx="7056784" cy="2592288"/>
          </a:xfrm>
        </p:spPr>
        <p:txBody>
          <a:bodyPr/>
          <a:lstStyle/>
          <a:p>
            <a:pPr marL="0" indent="0">
              <a:buNone/>
            </a:pPr>
            <a:r>
              <a:rPr lang="en-CA" sz="1800" dirty="0" smtClean="0"/>
              <a:t>The developed model can improve CVD diagnostic process:</a:t>
            </a:r>
          </a:p>
          <a:p>
            <a:pPr marL="0" indent="0">
              <a:buNone/>
            </a:pPr>
            <a:endParaRPr lang="en-CA" sz="800" dirty="0" smtClean="0"/>
          </a:p>
          <a:p>
            <a:r>
              <a:rPr lang="en-CA" sz="1800" dirty="0"/>
              <a:t>Risk assessment</a:t>
            </a:r>
          </a:p>
          <a:p>
            <a:r>
              <a:rPr lang="en-CA" sz="1800" dirty="0"/>
              <a:t>Early </a:t>
            </a:r>
            <a:r>
              <a:rPr lang="en-CA" sz="1800" dirty="0" smtClean="0"/>
              <a:t>detection</a:t>
            </a:r>
            <a:endParaRPr lang="en-CA" sz="1800" dirty="0"/>
          </a:p>
          <a:p>
            <a:r>
              <a:rPr lang="en-CA" sz="1800" dirty="0" smtClean="0"/>
              <a:t>Decision support</a:t>
            </a:r>
          </a:p>
          <a:p>
            <a:r>
              <a:rPr lang="en-CA" sz="1800" dirty="0" smtClean="0"/>
              <a:t>Cost reduction</a:t>
            </a:r>
          </a:p>
          <a:p>
            <a:r>
              <a:rPr lang="en-CA" sz="1800" dirty="0" smtClean="0"/>
              <a:t>Faster diagnostics</a:t>
            </a:r>
          </a:p>
          <a:p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8099" y="3507854"/>
            <a:ext cx="7620000" cy="48605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spcAft>
                <a:spcPts val="1200"/>
              </a:spcAft>
              <a:buClr>
                <a:srgbClr val="A9A57C"/>
              </a:buClr>
              <a:buFont typeface="Wingdings"/>
              <a:buNone/>
            </a:pPr>
            <a:r>
              <a:rPr lang="en-CA" sz="2000" dirty="0" smtClean="0"/>
              <a:t>Clients: Doctors, health agencies, insurance companies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95486"/>
            <a:ext cx="7467600" cy="576064"/>
          </a:xfrm>
        </p:spPr>
        <p:txBody>
          <a:bodyPr>
            <a:normAutofit/>
          </a:bodyPr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Conclusion</a:t>
            </a:r>
            <a:endParaRPr lang="en-CA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Image result for happy pati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302287"/>
            <a:ext cx="3168352" cy="211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28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940368"/>
            <a:ext cx="1634203" cy="163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Image result for ski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583" y="3892884"/>
            <a:ext cx="2206407" cy="122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Image result for bik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3003798"/>
            <a:ext cx="1575025" cy="150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vancouv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940368"/>
            <a:ext cx="2903899" cy="127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46" y="940369"/>
            <a:ext cx="593250" cy="283729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103" y="2011231"/>
            <a:ext cx="571368" cy="769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95486"/>
            <a:ext cx="7467600" cy="576064"/>
          </a:xfrm>
        </p:spPr>
        <p:txBody>
          <a:bodyPr>
            <a:normAutofit/>
          </a:bodyPr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About me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"/>
          </p:nvPr>
        </p:nvSpPr>
        <p:spPr>
          <a:xfrm>
            <a:off x="395536" y="2715766"/>
            <a:ext cx="6768752" cy="1192597"/>
          </a:xfrm>
        </p:spPr>
        <p:txBody>
          <a:bodyPr>
            <a:normAutofit/>
          </a:bodyPr>
          <a:lstStyle/>
          <a:p>
            <a:r>
              <a:rPr lang="en-CA" sz="1400" dirty="0" smtClean="0"/>
              <a:t>Ph.D</a:t>
            </a:r>
            <a:r>
              <a:rPr lang="en-CA" sz="1400" dirty="0"/>
              <a:t>. in B</a:t>
            </a:r>
            <a:r>
              <a:rPr lang="en-CA" sz="1400" dirty="0" smtClean="0"/>
              <a:t>iochemistry </a:t>
            </a:r>
            <a:r>
              <a:rPr lang="en-CA" sz="1400" dirty="0"/>
              <a:t>from the Institute of Basic Biological Problems, RAS</a:t>
            </a:r>
          </a:p>
          <a:p>
            <a:r>
              <a:rPr lang="en-CA" sz="1400" dirty="0" smtClean="0"/>
              <a:t>Academia: ion channel electrophysiology, </a:t>
            </a:r>
            <a:r>
              <a:rPr lang="en-CA" sz="1400" dirty="0"/>
              <a:t>b</a:t>
            </a:r>
            <a:r>
              <a:rPr lang="en-CA" sz="1400" dirty="0" smtClean="0"/>
              <a:t>rain &amp; pain research</a:t>
            </a:r>
          </a:p>
          <a:p>
            <a:r>
              <a:rPr lang="en-CA" sz="1400" dirty="0" smtClean="0"/>
              <a:t>Biotech industry: pain drug discovery</a:t>
            </a:r>
          </a:p>
          <a:p>
            <a:r>
              <a:rPr lang="en-CA" sz="1400" dirty="0" smtClean="0"/>
              <a:t>IT: business / systems analysis, system and network administration</a:t>
            </a:r>
          </a:p>
          <a:p>
            <a:endParaRPr lang="en-CA" sz="1400" dirty="0"/>
          </a:p>
          <a:p>
            <a:endParaRPr lang="en-CA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131590"/>
            <a:ext cx="16287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401" y="483518"/>
            <a:ext cx="1635153" cy="52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5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9669</TotalTime>
  <Words>374</Words>
  <Application>Microsoft Office PowerPoint</Application>
  <PresentationFormat>On-screen Show (16:9)</PresentationFormat>
  <Paragraphs>105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Risk Prediction and Diagnostics of Cardiovascular Diseases   Igor Putrenko  Insight Health Data Science Program  San Francisco, CA October 2017  </vt:lpstr>
      <vt:lpstr>Cardiovascular Diseases (CVD)</vt:lpstr>
      <vt:lpstr>Can we predict CVD type based on lab tests?</vt:lpstr>
      <vt:lpstr>Data source</vt:lpstr>
      <vt:lpstr>Data pipeline</vt:lpstr>
      <vt:lpstr>Predictive modeling</vt:lpstr>
      <vt:lpstr>Should you get married?</vt:lpstr>
      <vt:lpstr>Conclusion</vt:lpstr>
      <vt:lpstr>About me</vt:lpstr>
      <vt:lpstr>Backup Slides</vt:lpstr>
      <vt:lpstr>PowerPoint Presentation</vt:lpstr>
      <vt:lpstr>Demographic Data</vt:lpstr>
      <vt:lpstr>PowerPoint Presentation</vt:lpstr>
      <vt:lpstr>PowerPoint Presentation</vt:lpstr>
      <vt:lpstr>PowerPoint Presentation</vt:lpstr>
      <vt:lpstr>Confusion Matrix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predictive modelling of prevalence of cardiovascular diseases in U.S. states using machine learning   Igor Putrenko   Capstone project for Springboard Data Science Intensive workshop</dc:title>
  <dc:creator>Igor</dc:creator>
  <cp:lastModifiedBy>Igor</cp:lastModifiedBy>
  <cp:revision>202</cp:revision>
  <dcterms:created xsi:type="dcterms:W3CDTF">2017-03-14T16:34:47Z</dcterms:created>
  <dcterms:modified xsi:type="dcterms:W3CDTF">2017-10-03T20:02:12Z</dcterms:modified>
</cp:coreProperties>
</file>