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0" r:id="rId9"/>
    <p:sldId id="264" r:id="rId10"/>
    <p:sldId id="269" r:id="rId11"/>
    <p:sldId id="265" r:id="rId12"/>
    <p:sldId id="266" r:id="rId13"/>
    <p:sldId id="270" r:id="rId14"/>
    <p:sldId id="271" r:id="rId15"/>
    <p:sldId id="272" r:id="rId16"/>
    <p:sldId id="28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67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C8CA-5731-42DE-AC5F-0430F1061767}" type="datetimeFigureOut">
              <a:rPr lang="en-CA" smtClean="0"/>
              <a:t>2017-03-14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C8CA-5731-42DE-AC5F-0430F1061767}" type="datetimeFigureOut">
              <a:rPr lang="en-CA" smtClean="0"/>
              <a:t>2017-03-14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C8CA-5731-42DE-AC5F-0430F1061767}" type="datetimeFigureOut">
              <a:rPr lang="en-CA" smtClean="0"/>
              <a:t>2017-03-14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C8CA-5731-42DE-AC5F-0430F1061767}" type="datetimeFigureOut">
              <a:rPr lang="en-CA" smtClean="0"/>
              <a:t>2017-03-14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C8CA-5731-42DE-AC5F-0430F1061767}" type="datetimeFigureOut">
              <a:rPr lang="en-CA" smtClean="0"/>
              <a:t>2017-03-14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C8CA-5731-42DE-AC5F-0430F1061767}" type="datetimeFigureOut">
              <a:rPr lang="en-CA" smtClean="0"/>
              <a:t>2017-03-14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C8CA-5731-42DE-AC5F-0430F1061767}" type="datetimeFigureOut">
              <a:rPr lang="en-CA" smtClean="0"/>
              <a:t>2017-03-14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C8CA-5731-42DE-AC5F-0430F1061767}" type="datetimeFigureOut">
              <a:rPr lang="en-CA" smtClean="0"/>
              <a:t>2017-03-14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C8CA-5731-42DE-AC5F-0430F1061767}" type="datetimeFigureOut">
              <a:rPr lang="en-CA" smtClean="0"/>
              <a:t>2017-03-14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C8CA-5731-42DE-AC5F-0430F1061767}" type="datetimeFigureOut">
              <a:rPr lang="en-CA" smtClean="0"/>
              <a:t>2017-03-14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C8CA-5731-42DE-AC5F-0430F1061767}" type="datetimeFigureOut">
              <a:rPr lang="en-CA" smtClean="0"/>
              <a:t>2017-03-14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D9598DB-DA83-41D5-BEA5-89E2EA84AAA6}" type="slidenum">
              <a:rPr lang="en-CA" smtClean="0"/>
              <a:t>‹#›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7A6C8CA-5731-42DE-AC5F-0430F1061767}" type="datetimeFigureOut">
              <a:rPr lang="en-CA" smtClean="0"/>
              <a:t>2017-03-14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3960440"/>
          </a:xfrm>
        </p:spPr>
        <p:txBody>
          <a:bodyPr>
            <a:normAutofit/>
          </a:bodyPr>
          <a:lstStyle/>
          <a:p>
            <a:pPr algn="ctr"/>
            <a:r>
              <a:rPr lang="en-CA" sz="3200" b="1" dirty="0" smtClean="0">
                <a:effectLst/>
              </a:rPr>
              <a:t>Analysis and predictive modelling of prevalence of cardiovascular diseases in U.S. states using machine learning</a:t>
            </a:r>
            <a:r>
              <a:rPr lang="en-CA" sz="2000" b="1" dirty="0" smtClean="0">
                <a:effectLst/>
              </a:rPr>
              <a:t/>
            </a:r>
            <a:br>
              <a:rPr lang="en-CA" sz="2000" b="1" dirty="0" smtClean="0">
                <a:effectLst/>
              </a:rPr>
            </a:br>
            <a:r>
              <a:rPr lang="en-CA" sz="2000" dirty="0" smtClean="0">
                <a:effectLst/>
              </a:rPr>
              <a:t> </a:t>
            </a:r>
            <a:br>
              <a:rPr lang="en-CA" sz="2000" dirty="0" smtClean="0">
                <a:effectLst/>
              </a:rPr>
            </a:br>
            <a:r>
              <a:rPr lang="en-CA" sz="2400" dirty="0" smtClean="0">
                <a:effectLst/>
              </a:rPr>
              <a:t>Igor Putrenko</a:t>
            </a:r>
            <a:br>
              <a:rPr lang="en-CA" sz="2400" dirty="0" smtClean="0">
                <a:effectLst/>
              </a:rPr>
            </a:br>
            <a:r>
              <a:rPr lang="en-CA" sz="2400" dirty="0" smtClean="0">
                <a:effectLst/>
              </a:rPr>
              <a:t> </a:t>
            </a:r>
            <a:br>
              <a:rPr lang="en-CA" sz="2400" dirty="0" smtClean="0">
                <a:effectLst/>
              </a:rPr>
            </a:br>
            <a:r>
              <a:rPr lang="en-CA" sz="2400" dirty="0" smtClean="0">
                <a:effectLst/>
              </a:rPr>
              <a:t>Capstone project for Springboard Data Science Intensive workshop 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11030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22114"/>
          </a:xfrm>
        </p:spPr>
        <p:txBody>
          <a:bodyPr>
            <a:normAutofit/>
          </a:bodyPr>
          <a:lstStyle/>
          <a:p>
            <a:pPr algn="ctr"/>
            <a:r>
              <a:rPr lang="en-CA" sz="2800" b="1" dirty="0" smtClean="0">
                <a:latin typeface="+mn-lt"/>
              </a:rPr>
              <a:t>Correlation between CVD and socioeconomic factors</a:t>
            </a:r>
            <a:endParaRPr lang="en-CA" sz="2800" b="1" dirty="0"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36480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704822"/>
            <a:ext cx="36099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26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>
            <a:normAutofit fontScale="90000"/>
          </a:bodyPr>
          <a:lstStyle/>
          <a:p>
            <a:pPr algn="ctr"/>
            <a:r>
              <a:rPr lang="en-CA" sz="2800" b="1" dirty="0" smtClean="0">
                <a:latin typeface="+mn-lt"/>
              </a:rPr>
              <a:t>Prevalence of CVD and risk factors among various demographic groups</a:t>
            </a:r>
            <a:endParaRPr lang="en-CA" sz="2800" b="1" dirty="0">
              <a:latin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221" y="1219305"/>
            <a:ext cx="4926988" cy="2641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778" y="4073587"/>
            <a:ext cx="4924431" cy="266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24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620000" cy="1368152"/>
          </a:xfrm>
        </p:spPr>
        <p:txBody>
          <a:bodyPr>
            <a:normAutofit fontScale="90000"/>
          </a:bodyPr>
          <a:lstStyle/>
          <a:p>
            <a:pPr algn="ctr"/>
            <a:r>
              <a:rPr lang="en-CA" sz="3600" b="1" dirty="0" smtClean="0">
                <a:latin typeface="+mn-lt"/>
              </a:rPr>
              <a:t>Predictive Modelling</a:t>
            </a:r>
            <a:br>
              <a:rPr lang="en-CA" sz="3600" b="1" dirty="0" smtClean="0">
                <a:latin typeface="+mn-lt"/>
              </a:rPr>
            </a:br>
            <a:r>
              <a:rPr lang="en-CA" sz="2800" b="1" dirty="0" smtClean="0">
                <a:latin typeface="+mn-lt"/>
              </a:rPr>
              <a:t>Supervised Machine Learning</a:t>
            </a:r>
            <a:br>
              <a:rPr lang="en-CA" sz="2800" b="1" dirty="0" smtClean="0">
                <a:latin typeface="+mn-lt"/>
              </a:rPr>
            </a:br>
            <a:r>
              <a:rPr lang="en-CA" sz="2400" b="1" dirty="0" smtClean="0">
                <a:latin typeface="+mn-lt"/>
              </a:rPr>
              <a:t>Linear Regression</a:t>
            </a:r>
            <a:endParaRPr lang="en-CA" sz="2400" b="1" dirty="0">
              <a:latin typeface="+mn-lt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7008"/>
            <a:ext cx="3923928" cy="237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738180"/>
            <a:ext cx="4451061" cy="3850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7" y="4293096"/>
            <a:ext cx="3595131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37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620000" cy="1368152"/>
          </a:xfrm>
        </p:spPr>
        <p:txBody>
          <a:bodyPr>
            <a:normAutofit fontScale="90000"/>
          </a:bodyPr>
          <a:lstStyle/>
          <a:p>
            <a:pPr algn="ctr"/>
            <a:r>
              <a:rPr lang="en-CA" sz="3600" b="1" dirty="0" smtClean="0">
                <a:latin typeface="+mn-lt"/>
              </a:rPr>
              <a:t>Predictive Modelling</a:t>
            </a:r>
            <a:br>
              <a:rPr lang="en-CA" sz="3600" b="1" dirty="0" smtClean="0">
                <a:latin typeface="+mn-lt"/>
              </a:rPr>
            </a:br>
            <a:r>
              <a:rPr lang="en-CA" sz="2800" b="1" dirty="0" smtClean="0">
                <a:latin typeface="+mn-lt"/>
              </a:rPr>
              <a:t>Supervised Machine Learning</a:t>
            </a:r>
            <a:br>
              <a:rPr lang="en-CA" sz="2800" b="1" dirty="0" smtClean="0">
                <a:latin typeface="+mn-lt"/>
              </a:rPr>
            </a:br>
            <a:r>
              <a:rPr lang="en-CA" sz="2400" b="1" dirty="0" smtClean="0">
                <a:latin typeface="+mn-lt"/>
              </a:rPr>
              <a:t>Linear Regression (Cross-Validation)</a:t>
            </a:r>
            <a:endParaRPr lang="en-CA" sz="2400" b="1" dirty="0">
              <a:latin typeface="+mn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934297"/>
            <a:ext cx="43529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909270"/>
            <a:ext cx="4076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8"/>
            <a:ext cx="4752528" cy="2632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34156" y="4489447"/>
            <a:ext cx="575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Cross-validation score on test data using K-Folds generator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05607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620000" cy="1656184"/>
          </a:xfrm>
        </p:spPr>
        <p:txBody>
          <a:bodyPr>
            <a:normAutofit fontScale="90000"/>
          </a:bodyPr>
          <a:lstStyle/>
          <a:p>
            <a:pPr algn="ctr"/>
            <a:r>
              <a:rPr lang="en-CA" sz="3600" b="1" dirty="0" smtClean="0">
                <a:latin typeface="+mn-lt"/>
              </a:rPr>
              <a:t>Predictive Modelling</a:t>
            </a:r>
            <a:br>
              <a:rPr lang="en-CA" sz="3600" b="1" dirty="0" smtClean="0">
                <a:latin typeface="+mn-lt"/>
              </a:rPr>
            </a:br>
            <a:r>
              <a:rPr lang="en-CA" sz="2800" b="1" dirty="0" smtClean="0">
                <a:latin typeface="+mn-lt"/>
              </a:rPr>
              <a:t>Supervised Machine Learning</a:t>
            </a:r>
            <a:br>
              <a:rPr lang="en-CA" sz="2800" b="1" dirty="0" smtClean="0">
                <a:latin typeface="+mn-lt"/>
              </a:rPr>
            </a:br>
            <a:r>
              <a:rPr lang="en-CA" sz="2400" b="1" dirty="0" smtClean="0">
                <a:latin typeface="+mn-lt"/>
              </a:rPr>
              <a:t>Random Forests (Cross-Validation)</a:t>
            </a:r>
            <a:br>
              <a:rPr lang="en-CA" sz="2400" b="1" dirty="0" smtClean="0">
                <a:latin typeface="+mn-lt"/>
              </a:rPr>
            </a:br>
            <a:r>
              <a:rPr lang="en-CA" sz="2000" b="1" dirty="0" smtClean="0">
                <a:latin typeface="+mn-lt"/>
              </a:rPr>
              <a:t>CVD type: CHD</a:t>
            </a:r>
            <a:endParaRPr lang="en-CA" sz="2000" b="1" dirty="0">
              <a:latin typeface="+mn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69901"/>
            <a:ext cx="3805451" cy="216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41909"/>
            <a:ext cx="3553978" cy="2323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365103"/>
            <a:ext cx="5616624" cy="2371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840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620000" cy="1584176"/>
          </a:xfrm>
        </p:spPr>
        <p:txBody>
          <a:bodyPr/>
          <a:lstStyle/>
          <a:p>
            <a:pPr algn="ctr"/>
            <a:r>
              <a:rPr lang="en-CA" sz="3600" b="1" dirty="0" smtClean="0">
                <a:latin typeface="+mn-lt"/>
              </a:rPr>
              <a:t>Predictive Modelling</a:t>
            </a:r>
            <a:br>
              <a:rPr lang="en-CA" sz="3600" b="1" dirty="0" smtClean="0">
                <a:latin typeface="+mn-lt"/>
              </a:rPr>
            </a:br>
            <a:r>
              <a:rPr lang="en-CA" sz="2800" b="1" dirty="0" smtClean="0">
                <a:latin typeface="+mn-lt"/>
              </a:rPr>
              <a:t>Supervised Machine Learning</a:t>
            </a:r>
            <a:br>
              <a:rPr lang="en-CA" sz="2800" b="1" dirty="0" smtClean="0">
                <a:latin typeface="+mn-lt"/>
              </a:rPr>
            </a:br>
            <a:r>
              <a:rPr lang="en-CA" sz="2400" b="1" dirty="0" smtClean="0">
                <a:latin typeface="+mn-lt"/>
              </a:rPr>
              <a:t>Random Forests (Cross-Validation)</a:t>
            </a:r>
            <a:endParaRPr lang="en-CA" sz="2000" b="1" dirty="0">
              <a:latin typeface="+mn-lt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1" y="2011823"/>
            <a:ext cx="8261681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77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3600" b="1" dirty="0" smtClean="0">
                <a:latin typeface="+mn-lt"/>
              </a:rPr>
              <a:t>Relative Importance of Risk Factors</a:t>
            </a:r>
            <a:endParaRPr lang="en-CA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7620000" cy="4680520"/>
          </a:xfrm>
        </p:spPr>
        <p:txBody>
          <a:bodyPr/>
          <a:lstStyle/>
          <a:p>
            <a:pPr lvl="0">
              <a:spcAft>
                <a:spcPts val="1200"/>
              </a:spcAft>
              <a:buClr>
                <a:srgbClr val="A9A57C"/>
              </a:buClr>
            </a:pPr>
            <a:r>
              <a:rPr lang="en-CA" sz="2400" dirty="0" smtClean="0"/>
              <a:t>Obesity</a:t>
            </a:r>
            <a:r>
              <a:rPr lang="en-CA" sz="2400" dirty="0"/>
              <a:t>, physical inactivity, blood level of cholesterol, and smoking are most important for the prevalence of </a:t>
            </a:r>
            <a:r>
              <a:rPr lang="en-CA" sz="2400" b="1" dirty="0" smtClean="0"/>
              <a:t>CHD</a:t>
            </a:r>
            <a:endParaRPr lang="en-CA" sz="2400" b="1" dirty="0">
              <a:solidFill>
                <a:srgbClr val="2F2B20"/>
              </a:solidFill>
            </a:endParaRPr>
          </a:p>
          <a:p>
            <a:pPr lvl="0">
              <a:spcAft>
                <a:spcPts val="1200"/>
              </a:spcAft>
              <a:buClr>
                <a:srgbClr val="A9A57C"/>
              </a:buClr>
            </a:pPr>
            <a:r>
              <a:rPr lang="en-CA" sz="2400" dirty="0"/>
              <a:t>Hypertension, smoking, obesity and cholesterol followed by household income are most important factors for </a:t>
            </a:r>
            <a:r>
              <a:rPr lang="en-CA" sz="2400" dirty="0" smtClean="0"/>
              <a:t>prevalence </a:t>
            </a:r>
            <a:r>
              <a:rPr lang="en-CA" sz="2400" dirty="0"/>
              <a:t>of </a:t>
            </a:r>
            <a:r>
              <a:rPr lang="en-CA" sz="2400" b="1" dirty="0" smtClean="0"/>
              <a:t>stroke</a:t>
            </a:r>
          </a:p>
          <a:p>
            <a:pPr lvl="0">
              <a:spcAft>
                <a:spcPts val="1200"/>
              </a:spcAft>
              <a:buClr>
                <a:srgbClr val="A9A57C"/>
              </a:buClr>
            </a:pPr>
            <a:r>
              <a:rPr lang="en-CA" sz="2400" dirty="0" smtClean="0"/>
              <a:t>Role </a:t>
            </a:r>
            <a:r>
              <a:rPr lang="en-CA" sz="2400" dirty="0"/>
              <a:t>of socioeconomic factors is much more important for the prevalence of </a:t>
            </a:r>
            <a:r>
              <a:rPr lang="en-CA" sz="2400" b="1" dirty="0"/>
              <a:t>heart </a:t>
            </a:r>
            <a:r>
              <a:rPr lang="en-CA" sz="2400" b="1" dirty="0" smtClean="0"/>
              <a:t>attack</a:t>
            </a:r>
          </a:p>
          <a:p>
            <a:pPr lvl="0">
              <a:spcAft>
                <a:spcPts val="1200"/>
              </a:spcAft>
              <a:buClr>
                <a:srgbClr val="A9A57C"/>
              </a:buClr>
            </a:pPr>
            <a:r>
              <a:rPr lang="en-CA" sz="2400" dirty="0" smtClean="0"/>
              <a:t>The </a:t>
            </a:r>
            <a:r>
              <a:rPr lang="en-CA" sz="2400" b="1" dirty="0" smtClean="0"/>
              <a:t>heart attack </a:t>
            </a:r>
            <a:r>
              <a:rPr lang="en-CA" sz="2400" dirty="0" smtClean="0"/>
              <a:t>rank - Cholesterol</a:t>
            </a:r>
            <a:r>
              <a:rPr lang="en-CA" sz="2400" dirty="0"/>
              <a:t>, household income, obesity, education (Bachelor's degree), physical inactivity, and education (advanced degree</a:t>
            </a:r>
            <a:r>
              <a:rPr lang="en-CA" sz="2400" dirty="0" smtClean="0"/>
              <a:t>) </a:t>
            </a:r>
          </a:p>
          <a:p>
            <a:pPr lvl="0">
              <a:spcAft>
                <a:spcPts val="1200"/>
              </a:spcAft>
              <a:buClr>
                <a:srgbClr val="A9A57C"/>
              </a:buClr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635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620000" cy="1440160"/>
          </a:xfrm>
        </p:spPr>
        <p:txBody>
          <a:bodyPr/>
          <a:lstStyle/>
          <a:p>
            <a:pPr algn="ctr"/>
            <a:r>
              <a:rPr lang="en-CA" sz="3600" b="1" dirty="0" smtClean="0">
                <a:latin typeface="+mn-lt"/>
              </a:rPr>
              <a:t>Cluster Analysis</a:t>
            </a:r>
            <a:br>
              <a:rPr lang="en-CA" sz="3600" b="1" dirty="0" smtClean="0">
                <a:latin typeface="+mn-lt"/>
              </a:rPr>
            </a:br>
            <a:r>
              <a:rPr lang="en-CA" sz="2800" b="1" dirty="0" smtClean="0">
                <a:latin typeface="+mn-lt"/>
              </a:rPr>
              <a:t>Unsupervised Machine Learning</a:t>
            </a:r>
            <a:br>
              <a:rPr lang="en-CA" sz="2800" b="1" dirty="0" smtClean="0">
                <a:latin typeface="+mn-lt"/>
              </a:rPr>
            </a:br>
            <a:r>
              <a:rPr lang="en-CA" sz="2400" b="1" dirty="0" smtClean="0">
                <a:latin typeface="+mn-lt"/>
              </a:rPr>
              <a:t>K-means</a:t>
            </a:r>
            <a:endParaRPr lang="en-CA" sz="2000" b="1" dirty="0">
              <a:latin typeface="+mn-lt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671" y="1741093"/>
            <a:ext cx="4355040" cy="2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83" y="4235097"/>
            <a:ext cx="4352128" cy="253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17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620000" cy="1440160"/>
          </a:xfrm>
        </p:spPr>
        <p:txBody>
          <a:bodyPr/>
          <a:lstStyle/>
          <a:p>
            <a:pPr algn="ctr"/>
            <a:r>
              <a:rPr lang="en-CA" sz="3600" b="1" dirty="0" smtClean="0">
                <a:latin typeface="+mn-lt"/>
              </a:rPr>
              <a:t>Cluster Analysis</a:t>
            </a:r>
            <a:br>
              <a:rPr lang="en-CA" sz="3600" b="1" dirty="0" smtClean="0">
                <a:latin typeface="+mn-lt"/>
              </a:rPr>
            </a:br>
            <a:r>
              <a:rPr lang="en-CA" sz="2800" b="1" dirty="0" smtClean="0">
                <a:latin typeface="+mn-lt"/>
              </a:rPr>
              <a:t>Unsupervised Machine Learning</a:t>
            </a:r>
            <a:br>
              <a:rPr lang="en-CA" sz="2800" b="1" dirty="0" smtClean="0">
                <a:latin typeface="+mn-lt"/>
              </a:rPr>
            </a:br>
            <a:r>
              <a:rPr lang="en-CA" sz="2400" b="1" dirty="0" smtClean="0">
                <a:latin typeface="+mn-lt"/>
              </a:rPr>
              <a:t>K-means (4 clusters)</a:t>
            </a:r>
            <a:endParaRPr lang="en-CA" sz="2000" b="1" dirty="0">
              <a:latin typeface="+mn-lt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0848"/>
            <a:ext cx="3919600" cy="310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060848"/>
            <a:ext cx="3888432" cy="3075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53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620000" cy="1440159"/>
          </a:xfrm>
        </p:spPr>
        <p:txBody>
          <a:bodyPr/>
          <a:lstStyle/>
          <a:p>
            <a:pPr algn="ctr"/>
            <a:r>
              <a:rPr lang="en-CA" sz="3600" b="1" dirty="0" smtClean="0">
                <a:latin typeface="+mn-lt"/>
              </a:rPr>
              <a:t>Cluster Analysis</a:t>
            </a:r>
            <a:br>
              <a:rPr lang="en-CA" sz="3600" b="1" dirty="0" smtClean="0">
                <a:latin typeface="+mn-lt"/>
              </a:rPr>
            </a:br>
            <a:r>
              <a:rPr lang="en-CA" sz="2800" b="1" dirty="0" smtClean="0">
                <a:latin typeface="+mn-lt"/>
              </a:rPr>
              <a:t>Unsupervised Machine Learning</a:t>
            </a:r>
            <a:br>
              <a:rPr lang="en-CA" sz="2800" b="1" dirty="0" smtClean="0">
                <a:latin typeface="+mn-lt"/>
              </a:rPr>
            </a:br>
            <a:r>
              <a:rPr lang="en-CA" sz="2400" b="1" dirty="0" smtClean="0">
                <a:latin typeface="+mn-lt"/>
              </a:rPr>
              <a:t>K-means (4 clusters)</a:t>
            </a:r>
            <a:endParaRPr lang="en-CA" sz="2000" b="1" dirty="0">
              <a:latin typeface="+mn-lt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698" y="1628799"/>
            <a:ext cx="4708561" cy="3143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203" y="4695276"/>
            <a:ext cx="3490381" cy="1993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59157" y="4772014"/>
            <a:ext cx="2482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Performance: OLS - CHD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1800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dirty="0" smtClean="0">
                <a:latin typeface="+mn-lt"/>
              </a:rPr>
              <a:t>Cardiovascular diseases (CVD)</a:t>
            </a:r>
            <a:endParaRPr lang="en-CA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42108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CA" sz="2400" dirty="0" smtClean="0"/>
              <a:t>By 2030, annual direct medical costs associated with CVD are projected to rise to 818 billion US$</a:t>
            </a:r>
          </a:p>
          <a:p>
            <a:pPr>
              <a:spcAft>
                <a:spcPts val="1200"/>
              </a:spcAft>
            </a:pPr>
            <a:r>
              <a:rPr lang="en-CA" sz="2400" dirty="0" smtClean="0"/>
              <a:t>Related to modifiable risk factors such as hypertension, cholesterol, obesity, tobacco use, physical inactivity and diabetes</a:t>
            </a:r>
          </a:p>
          <a:p>
            <a:pPr>
              <a:spcAft>
                <a:spcPts val="1200"/>
              </a:spcAft>
            </a:pPr>
            <a:r>
              <a:rPr lang="en-CA" sz="2400" dirty="0"/>
              <a:t>P</a:t>
            </a:r>
            <a:r>
              <a:rPr lang="en-CA" sz="2400" dirty="0" smtClean="0"/>
              <a:t>revalence increases with advancing age and varies within racial, ethnic, and </a:t>
            </a:r>
            <a:r>
              <a:rPr lang="en-CA" sz="2400" dirty="0" smtClean="0">
                <a:effectLst/>
              </a:rPr>
              <a:t>socioeconomic </a:t>
            </a:r>
            <a:r>
              <a:rPr lang="en-CA" sz="2400" dirty="0" smtClean="0"/>
              <a:t>groups</a:t>
            </a:r>
          </a:p>
          <a:p>
            <a:r>
              <a:rPr lang="en-CA" sz="2400" dirty="0"/>
              <a:t>R</a:t>
            </a:r>
            <a:r>
              <a:rPr lang="en-CA" sz="2400" dirty="0" smtClean="0">
                <a:effectLst/>
              </a:rPr>
              <a:t>isk-prediction algorithms and models cannot fully explain the excess cardiovascular risk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08685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620000" cy="1440159"/>
          </a:xfrm>
        </p:spPr>
        <p:txBody>
          <a:bodyPr/>
          <a:lstStyle/>
          <a:p>
            <a:pPr algn="ctr"/>
            <a:r>
              <a:rPr lang="en-CA" sz="3600" b="1" dirty="0" smtClean="0">
                <a:latin typeface="+mn-lt"/>
              </a:rPr>
              <a:t>Cluster Analysis</a:t>
            </a:r>
            <a:br>
              <a:rPr lang="en-CA" sz="3600" b="1" dirty="0" smtClean="0">
                <a:latin typeface="+mn-lt"/>
              </a:rPr>
            </a:br>
            <a:r>
              <a:rPr lang="en-CA" sz="2800" b="1" dirty="0" smtClean="0">
                <a:latin typeface="+mn-lt"/>
              </a:rPr>
              <a:t>Unsupervised Machine Learning</a:t>
            </a:r>
            <a:br>
              <a:rPr lang="en-CA" sz="2800" b="1" dirty="0" smtClean="0">
                <a:latin typeface="+mn-lt"/>
              </a:rPr>
            </a:br>
            <a:r>
              <a:rPr lang="en-CA" sz="2400" b="1" dirty="0" smtClean="0">
                <a:latin typeface="+mn-lt"/>
              </a:rPr>
              <a:t>Affinity Propagation</a:t>
            </a:r>
            <a:endParaRPr lang="en-CA" sz="2000" b="1" dirty="0">
              <a:latin typeface="+mn-lt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48732"/>
            <a:ext cx="3540517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836129"/>
            <a:ext cx="4800004" cy="382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62" y="4581128"/>
            <a:ext cx="28956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3568" y="4211796"/>
            <a:ext cx="1943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Performance: CHD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04880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620000" cy="1440159"/>
          </a:xfrm>
        </p:spPr>
        <p:txBody>
          <a:bodyPr/>
          <a:lstStyle/>
          <a:p>
            <a:pPr algn="ctr"/>
            <a:r>
              <a:rPr lang="en-CA" sz="3600" b="1" dirty="0" smtClean="0">
                <a:latin typeface="+mn-lt"/>
              </a:rPr>
              <a:t>Cluster Analysis</a:t>
            </a:r>
            <a:br>
              <a:rPr lang="en-CA" sz="3600" b="1" dirty="0" smtClean="0">
                <a:latin typeface="+mn-lt"/>
              </a:rPr>
            </a:br>
            <a:r>
              <a:rPr lang="en-CA" sz="2800" b="1" dirty="0" smtClean="0">
                <a:latin typeface="+mn-lt"/>
              </a:rPr>
              <a:t>Unsupervised Machine Learning</a:t>
            </a:r>
            <a:br>
              <a:rPr lang="en-CA" sz="2800" b="1" dirty="0" smtClean="0">
                <a:latin typeface="+mn-lt"/>
              </a:rPr>
            </a:br>
            <a:r>
              <a:rPr lang="en-CA" sz="2400" b="1" dirty="0" smtClean="0">
                <a:latin typeface="+mn-lt"/>
              </a:rPr>
              <a:t>Affinity Propagation</a:t>
            </a:r>
            <a:endParaRPr lang="en-CA" sz="2000" b="1" dirty="0">
              <a:latin typeface="+mn-lt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273477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949280"/>
            <a:ext cx="24003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61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620000" cy="1440159"/>
          </a:xfrm>
        </p:spPr>
        <p:txBody>
          <a:bodyPr/>
          <a:lstStyle/>
          <a:p>
            <a:pPr algn="ctr"/>
            <a:r>
              <a:rPr lang="en-CA" sz="3600" b="1" dirty="0" smtClean="0">
                <a:latin typeface="+mn-lt"/>
              </a:rPr>
              <a:t>Cluster Analysis</a:t>
            </a:r>
            <a:br>
              <a:rPr lang="en-CA" sz="3600" b="1" dirty="0" smtClean="0">
                <a:latin typeface="+mn-lt"/>
              </a:rPr>
            </a:br>
            <a:r>
              <a:rPr lang="en-CA" sz="2800" b="1" dirty="0" smtClean="0">
                <a:latin typeface="+mn-lt"/>
              </a:rPr>
              <a:t>Unsupervised Machine Learning</a:t>
            </a:r>
            <a:br>
              <a:rPr lang="en-CA" sz="2800" b="1" dirty="0" smtClean="0">
                <a:latin typeface="+mn-lt"/>
              </a:rPr>
            </a:br>
            <a:r>
              <a:rPr lang="en-CA" sz="2400" b="1" dirty="0" smtClean="0">
                <a:latin typeface="+mn-lt"/>
              </a:rPr>
              <a:t>Affinity Propagation</a:t>
            </a:r>
            <a:endParaRPr lang="en-CA" sz="2000" b="1" dirty="0">
              <a:latin typeface="+mn-lt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07" y="1844824"/>
            <a:ext cx="8213868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670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620000" cy="1440159"/>
          </a:xfrm>
        </p:spPr>
        <p:txBody>
          <a:bodyPr/>
          <a:lstStyle/>
          <a:p>
            <a:pPr algn="ctr"/>
            <a:r>
              <a:rPr lang="en-CA" sz="3600" b="1" dirty="0" smtClean="0">
                <a:latin typeface="+mn-lt"/>
              </a:rPr>
              <a:t>Cluster Analysis</a:t>
            </a:r>
            <a:br>
              <a:rPr lang="en-CA" sz="3600" b="1" dirty="0" smtClean="0">
                <a:latin typeface="+mn-lt"/>
              </a:rPr>
            </a:br>
            <a:r>
              <a:rPr lang="en-CA" sz="2800" b="1" dirty="0" smtClean="0">
                <a:latin typeface="+mn-lt"/>
              </a:rPr>
              <a:t>Unsupervised Machine Learning</a:t>
            </a:r>
            <a:br>
              <a:rPr lang="en-CA" sz="2800" b="1" dirty="0" smtClean="0">
                <a:latin typeface="+mn-lt"/>
              </a:rPr>
            </a:br>
            <a:r>
              <a:rPr lang="en-CA" sz="2400" b="1" dirty="0" smtClean="0">
                <a:latin typeface="+mn-lt"/>
              </a:rPr>
              <a:t>Affinity Propagation</a:t>
            </a:r>
            <a:endParaRPr lang="en-CA" sz="2000" b="1" dirty="0">
              <a:latin typeface="+mn-lt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88840"/>
            <a:ext cx="51530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58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7620000" cy="1440159"/>
          </a:xfrm>
        </p:spPr>
        <p:txBody>
          <a:bodyPr/>
          <a:lstStyle/>
          <a:p>
            <a:pPr algn="ctr"/>
            <a:r>
              <a:rPr lang="en-CA" sz="3600" b="1" dirty="0" smtClean="0">
                <a:latin typeface="+mn-lt"/>
              </a:rPr>
              <a:t>Cluster Analysis</a:t>
            </a:r>
            <a:br>
              <a:rPr lang="en-CA" sz="3600" b="1" dirty="0" smtClean="0">
                <a:latin typeface="+mn-lt"/>
              </a:rPr>
            </a:br>
            <a:r>
              <a:rPr lang="en-CA" sz="2800" b="1" dirty="0" smtClean="0">
                <a:latin typeface="+mn-lt"/>
              </a:rPr>
              <a:t>Unsupervised Machine Learning</a:t>
            </a:r>
            <a:br>
              <a:rPr lang="en-CA" sz="2800" b="1" dirty="0" smtClean="0">
                <a:latin typeface="+mn-lt"/>
              </a:rPr>
            </a:br>
            <a:r>
              <a:rPr lang="en-CA" sz="2400" b="1" dirty="0" smtClean="0">
                <a:latin typeface="+mn-lt"/>
              </a:rPr>
              <a:t>Affinity Propagation (Performance: OLS, Tukey HSD)</a:t>
            </a:r>
            <a:endParaRPr lang="en-CA" sz="2000" b="1" dirty="0">
              <a:latin typeface="+mn-lt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900" y="1700808"/>
            <a:ext cx="5544616" cy="3136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629" y="5013176"/>
            <a:ext cx="3921889" cy="1734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30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pPr algn="ctr"/>
            <a:r>
              <a:rPr lang="en-CA" sz="3600" b="1" dirty="0" smtClean="0">
                <a:solidFill>
                  <a:srgbClr val="675E47"/>
                </a:solidFill>
                <a:latin typeface="Calibri"/>
              </a:rPr>
              <a:t>Cluster Analysis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7992888" cy="5204048"/>
          </a:xfrm>
        </p:spPr>
        <p:txBody>
          <a:bodyPr/>
          <a:lstStyle/>
          <a:p>
            <a:pPr lvl="0">
              <a:spcAft>
                <a:spcPts val="1200"/>
              </a:spcAft>
              <a:buClr>
                <a:srgbClr val="A9A57C"/>
              </a:buClr>
            </a:pPr>
            <a:r>
              <a:rPr lang="en-CA" sz="2400" dirty="0" smtClean="0"/>
              <a:t>The </a:t>
            </a:r>
            <a:r>
              <a:rPr lang="en-CA" sz="2400" dirty="0"/>
              <a:t>higher is the prevalence of traditional risk factors, the lower is the prevalence of </a:t>
            </a:r>
            <a:r>
              <a:rPr lang="en-CA" sz="2400" dirty="0" smtClean="0"/>
              <a:t>CVD</a:t>
            </a:r>
          </a:p>
          <a:p>
            <a:pPr lvl="0">
              <a:spcAft>
                <a:spcPts val="1200"/>
              </a:spcAft>
              <a:buClr>
                <a:srgbClr val="A9A57C"/>
              </a:buClr>
            </a:pPr>
            <a:r>
              <a:rPr lang="en-CA" sz="2400" dirty="0"/>
              <a:t>R</a:t>
            </a:r>
            <a:r>
              <a:rPr lang="en-CA" sz="2400" dirty="0" smtClean="0"/>
              <a:t>elationship </a:t>
            </a:r>
            <a:r>
              <a:rPr lang="en-CA" sz="2400" dirty="0"/>
              <a:t>between </a:t>
            </a:r>
            <a:r>
              <a:rPr lang="en-CA" sz="2400" dirty="0" smtClean="0"/>
              <a:t>socioeconomic factors and </a:t>
            </a:r>
            <a:r>
              <a:rPr lang="en-CA" sz="2400" dirty="0"/>
              <a:t>CVD is more complex and is not linear</a:t>
            </a:r>
          </a:p>
          <a:p>
            <a:pPr lvl="0">
              <a:spcAft>
                <a:spcPts val="1200"/>
              </a:spcAft>
              <a:buClr>
                <a:srgbClr val="A9A57C"/>
              </a:buClr>
            </a:pPr>
            <a:r>
              <a:rPr lang="en-CA" sz="2400" dirty="0" smtClean="0"/>
              <a:t>The </a:t>
            </a:r>
            <a:r>
              <a:rPr lang="en-CA" sz="2400" dirty="0"/>
              <a:t>West </a:t>
            </a:r>
            <a:r>
              <a:rPr lang="en-CA" sz="2400" dirty="0" smtClean="0"/>
              <a:t>cluster has </a:t>
            </a:r>
            <a:r>
              <a:rPr lang="en-CA" sz="2400" dirty="0"/>
              <a:t>lowest prevalence of </a:t>
            </a:r>
            <a:r>
              <a:rPr lang="en-CA" sz="2400" dirty="0" smtClean="0"/>
              <a:t>traditional risk factors, but it is second after the North-East cluster based on socioeconomic factors </a:t>
            </a:r>
          </a:p>
          <a:p>
            <a:pPr lvl="0">
              <a:spcAft>
                <a:spcPts val="1200"/>
              </a:spcAft>
              <a:buClr>
                <a:srgbClr val="A9A57C"/>
              </a:buClr>
            </a:pPr>
            <a:r>
              <a:rPr lang="en-CA" sz="2400" dirty="0"/>
              <a:t>P</a:t>
            </a:r>
            <a:r>
              <a:rPr lang="en-CA" sz="2400" dirty="0" smtClean="0"/>
              <a:t>revalence </a:t>
            </a:r>
            <a:r>
              <a:rPr lang="en-CA" sz="2400" dirty="0"/>
              <a:t>of </a:t>
            </a:r>
            <a:r>
              <a:rPr lang="en-CA" sz="2400" dirty="0" smtClean="0"/>
              <a:t>traditional risk factors </a:t>
            </a:r>
            <a:r>
              <a:rPr lang="en-CA" sz="2400" dirty="0"/>
              <a:t>in </a:t>
            </a:r>
            <a:r>
              <a:rPr lang="en-CA" sz="2400" dirty="0" smtClean="0"/>
              <a:t>the North-East cluster </a:t>
            </a:r>
            <a:r>
              <a:rPr lang="en-CA" sz="2400" dirty="0"/>
              <a:t>is ranked </a:t>
            </a:r>
            <a:r>
              <a:rPr lang="en-CA" sz="2400" dirty="0" smtClean="0"/>
              <a:t>second</a:t>
            </a:r>
          </a:p>
          <a:p>
            <a:pPr lvl="0">
              <a:spcAft>
                <a:spcPts val="1200"/>
              </a:spcAft>
              <a:buClr>
                <a:srgbClr val="A9A57C"/>
              </a:buClr>
            </a:pPr>
            <a:r>
              <a:rPr lang="en-CA" sz="2400" dirty="0"/>
              <a:t>The Central cluster is ranked third based </a:t>
            </a:r>
            <a:r>
              <a:rPr lang="en-CA" sz="2400" dirty="0" smtClean="0"/>
              <a:t>on both socioeconomic and risk factors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7412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pPr algn="ctr"/>
            <a:r>
              <a:rPr lang="en-CA" sz="4000" b="1" dirty="0">
                <a:solidFill>
                  <a:srgbClr val="675E47"/>
                </a:solidFill>
                <a:latin typeface="Calibri"/>
              </a:rPr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7992888" cy="5204048"/>
          </a:xfrm>
        </p:spPr>
        <p:txBody>
          <a:bodyPr/>
          <a:lstStyle/>
          <a:p>
            <a:pPr lvl="0">
              <a:spcAft>
                <a:spcPts val="1200"/>
              </a:spcAft>
              <a:buClr>
                <a:srgbClr val="A9A57C"/>
              </a:buClr>
            </a:pPr>
            <a:r>
              <a:rPr lang="en-CA" sz="2400" dirty="0" smtClean="0"/>
              <a:t>U.S. healthcare </a:t>
            </a:r>
            <a:r>
              <a:rPr lang="en-CA" sz="2400" dirty="0"/>
              <a:t>system is not effective in preventing </a:t>
            </a:r>
            <a:r>
              <a:rPr lang="en-CA" sz="2400" dirty="0" smtClean="0"/>
              <a:t>CVD</a:t>
            </a:r>
          </a:p>
          <a:p>
            <a:pPr lvl="0">
              <a:spcAft>
                <a:spcPts val="1200"/>
              </a:spcAft>
              <a:buClr>
                <a:srgbClr val="A9A57C"/>
              </a:buClr>
            </a:pPr>
            <a:r>
              <a:rPr lang="en-CA" sz="2400" dirty="0" smtClean="0"/>
              <a:t>Overall increase </a:t>
            </a:r>
            <a:r>
              <a:rPr lang="en-CA" sz="2400" dirty="0"/>
              <a:t>in healthcare spending will not decrease the prevalence of </a:t>
            </a:r>
            <a:r>
              <a:rPr lang="en-CA" sz="2400" dirty="0" smtClean="0"/>
              <a:t>CVD</a:t>
            </a:r>
          </a:p>
          <a:p>
            <a:pPr lvl="0">
              <a:spcAft>
                <a:spcPts val="1200"/>
              </a:spcAft>
              <a:buClr>
                <a:srgbClr val="A9A57C"/>
              </a:buClr>
            </a:pPr>
            <a:r>
              <a:rPr lang="en-CA" sz="2400" dirty="0" smtClean="0">
                <a:solidFill>
                  <a:srgbClr val="2F2B20"/>
                </a:solidFill>
              </a:rPr>
              <a:t>Efforts should be aimed at increasing public knowledge and awareness of CVD and associated risk factors</a:t>
            </a:r>
          </a:p>
          <a:p>
            <a:pPr lvl="0">
              <a:spcAft>
                <a:spcPts val="1200"/>
              </a:spcAft>
              <a:buClr>
                <a:srgbClr val="A9A57C"/>
              </a:buClr>
            </a:pPr>
            <a:r>
              <a:rPr lang="en-CA" sz="2400" dirty="0" smtClean="0">
                <a:solidFill>
                  <a:srgbClr val="2F2B20"/>
                </a:solidFill>
              </a:rPr>
              <a:t>Even a less than 0.5% decrease in the prevalence of CVD would reduce its economic burden by tens of billions of US$</a:t>
            </a:r>
          </a:p>
          <a:p>
            <a:pPr lvl="0">
              <a:spcAft>
                <a:spcPts val="1200"/>
              </a:spcAft>
              <a:buClr>
                <a:srgbClr val="A9A57C"/>
              </a:buClr>
            </a:pPr>
            <a:r>
              <a:rPr lang="en-CA" sz="2400" dirty="0" smtClean="0"/>
              <a:t>CVD risk assessment </a:t>
            </a:r>
            <a:r>
              <a:rPr lang="en-CA" sz="2400" dirty="0"/>
              <a:t>based on the proposed models could save millions of </a:t>
            </a:r>
            <a:r>
              <a:rPr lang="en-CA" sz="2400" dirty="0" smtClean="0"/>
              <a:t>US$ </a:t>
            </a:r>
            <a:r>
              <a:rPr lang="en-CA" sz="2400" dirty="0"/>
              <a:t>for insurance companies</a:t>
            </a:r>
            <a:endParaRPr lang="en-CA" sz="2400" dirty="0">
              <a:solidFill>
                <a:srgbClr val="2F2B20"/>
              </a:solidFill>
            </a:endParaRPr>
          </a:p>
          <a:p>
            <a:pPr lvl="0">
              <a:spcAft>
                <a:spcPts val="1200"/>
              </a:spcAft>
              <a:buClr>
                <a:srgbClr val="A9A57C"/>
              </a:buClr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86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4000" b="1" dirty="0" smtClean="0">
                <a:latin typeface="+mn-lt"/>
              </a:rPr>
              <a:t>How to prevent and control CVD?</a:t>
            </a:r>
            <a:endParaRPr lang="en-CA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3124944"/>
          </a:xfrm>
        </p:spPr>
        <p:txBody>
          <a:bodyPr>
            <a:normAutofit/>
          </a:bodyPr>
          <a:lstStyle/>
          <a:p>
            <a:pPr lvl="0">
              <a:spcAft>
                <a:spcPts val="1200"/>
              </a:spcAft>
              <a:buClr>
                <a:srgbClr val="A9A57C"/>
              </a:buClr>
            </a:pPr>
            <a:r>
              <a:rPr lang="en-CA" sz="2400" dirty="0" smtClean="0">
                <a:solidFill>
                  <a:srgbClr val="2F2B20"/>
                </a:solidFill>
              </a:rPr>
              <a:t>What is the correlation between the prevalence of CVD and risk factors among different demographic groups?</a:t>
            </a:r>
          </a:p>
          <a:p>
            <a:pPr lvl="0">
              <a:spcAft>
                <a:spcPts val="1200"/>
              </a:spcAft>
              <a:buClr>
                <a:srgbClr val="A9A57C"/>
              </a:buClr>
            </a:pPr>
            <a:r>
              <a:rPr lang="en-CA" sz="2400" dirty="0" smtClean="0">
                <a:solidFill>
                  <a:srgbClr val="2F2B20"/>
                </a:solidFill>
              </a:rPr>
              <a:t>What factors contribute most  to the prevalence of CVD?</a:t>
            </a:r>
          </a:p>
          <a:p>
            <a:pPr lvl="0">
              <a:spcAft>
                <a:spcPts val="1200"/>
              </a:spcAft>
              <a:buClr>
                <a:srgbClr val="A9A57C"/>
              </a:buClr>
            </a:pPr>
            <a:r>
              <a:rPr lang="en-CA" sz="2400" dirty="0" smtClean="0">
                <a:solidFill>
                  <a:srgbClr val="2F2B20"/>
                </a:solidFill>
              </a:rPr>
              <a:t>Do they vary for different CVD?</a:t>
            </a:r>
            <a:endParaRPr lang="en-CA" sz="2400" dirty="0">
              <a:solidFill>
                <a:srgbClr val="2F2B20"/>
              </a:solidFill>
            </a:endParaRPr>
          </a:p>
          <a:p>
            <a:pPr lvl="0">
              <a:spcAft>
                <a:spcPts val="1200"/>
              </a:spcAft>
              <a:buClr>
                <a:srgbClr val="A9A57C"/>
              </a:buClr>
            </a:pPr>
            <a:r>
              <a:rPr lang="en-CA" sz="2400" dirty="0"/>
              <a:t>Can the prevalence of CVD be modelled and </a:t>
            </a:r>
            <a:r>
              <a:rPr lang="en-CA" sz="2400" dirty="0" smtClean="0"/>
              <a:t>predicted?</a:t>
            </a:r>
            <a:endParaRPr lang="en-CA" sz="2400" dirty="0" smtClean="0">
              <a:solidFill>
                <a:srgbClr val="2F2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9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4000" b="1" dirty="0" smtClean="0">
                <a:latin typeface="+mn-lt"/>
              </a:rPr>
              <a:t>U.S. data</a:t>
            </a:r>
            <a:endParaRPr lang="en-CA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rgbClr val="A9A57C"/>
              </a:buClr>
            </a:pPr>
            <a:r>
              <a:rPr lang="en-CA" sz="2400" dirty="0" smtClean="0"/>
              <a:t>Public access and use</a:t>
            </a:r>
            <a:endParaRPr lang="en-CA" sz="2400" dirty="0"/>
          </a:p>
          <a:p>
            <a:pPr>
              <a:spcAft>
                <a:spcPts val="1200"/>
              </a:spcAft>
              <a:buClr>
                <a:srgbClr val="A9A57C"/>
              </a:buClr>
            </a:pPr>
            <a:r>
              <a:rPr lang="en-CA" sz="2400" dirty="0"/>
              <a:t>Encompasses one-country, high-magnitude variability in </a:t>
            </a:r>
            <a:r>
              <a:rPr lang="en-CA" sz="2400" dirty="0" smtClean="0"/>
              <a:t>socioeconomic, demographic, and </a:t>
            </a:r>
            <a:r>
              <a:rPr lang="en-CA" sz="2400" dirty="0"/>
              <a:t>geographic factors</a:t>
            </a:r>
            <a:endParaRPr lang="en-CA" sz="2400" dirty="0">
              <a:solidFill>
                <a:srgbClr val="2F2B20"/>
              </a:solidFill>
            </a:endParaRPr>
          </a:p>
          <a:p>
            <a:pPr lvl="0">
              <a:spcAft>
                <a:spcPts val="1200"/>
              </a:spcAft>
              <a:buClr>
                <a:srgbClr val="A9A57C"/>
              </a:buClr>
            </a:pPr>
            <a:r>
              <a:rPr lang="en-CA" sz="2400" dirty="0" smtClean="0"/>
              <a:t>CVD: Coronary Heart Disease, Heart Attack, and Stroke</a:t>
            </a:r>
          </a:p>
          <a:p>
            <a:pPr lvl="0">
              <a:spcAft>
                <a:spcPts val="1200"/>
              </a:spcAft>
              <a:buClr>
                <a:srgbClr val="A9A57C"/>
              </a:buClr>
            </a:pPr>
            <a:r>
              <a:rPr lang="en-CA" sz="2400" dirty="0" smtClean="0">
                <a:solidFill>
                  <a:srgbClr val="2F2B20"/>
                </a:solidFill>
              </a:rPr>
              <a:t>CVD and risk factors data: </a:t>
            </a:r>
            <a:r>
              <a:rPr lang="en-CA" sz="2400" dirty="0">
                <a:solidFill>
                  <a:srgbClr val="2F2B20"/>
                </a:solidFill>
              </a:rPr>
              <a:t>BRFSS, </a:t>
            </a:r>
            <a:r>
              <a:rPr lang="en-CA" sz="2400" dirty="0" smtClean="0">
                <a:solidFill>
                  <a:srgbClr val="2F2B20"/>
                </a:solidFill>
              </a:rPr>
              <a:t>Centers </a:t>
            </a:r>
            <a:r>
              <a:rPr lang="en-CA" sz="2400" dirty="0">
                <a:solidFill>
                  <a:srgbClr val="2F2B20"/>
                </a:solidFill>
              </a:rPr>
              <a:t>for Disease Control and Prevention</a:t>
            </a:r>
          </a:p>
          <a:p>
            <a:pPr lvl="0">
              <a:spcAft>
                <a:spcPts val="1200"/>
              </a:spcAft>
              <a:buClr>
                <a:srgbClr val="A9A57C"/>
              </a:buClr>
            </a:pPr>
            <a:r>
              <a:rPr lang="en-CA" sz="2400" dirty="0" smtClean="0">
                <a:solidFill>
                  <a:srgbClr val="2F2B20"/>
                </a:solidFill>
              </a:rPr>
              <a:t>Health spending data: </a:t>
            </a:r>
            <a:r>
              <a:rPr lang="en-CA" sz="2400" dirty="0"/>
              <a:t>Kaiser Family Foundation</a:t>
            </a:r>
            <a:endParaRPr lang="en-CA" sz="2400" dirty="0">
              <a:solidFill>
                <a:srgbClr val="2F2B20"/>
              </a:solidFill>
            </a:endParaRPr>
          </a:p>
          <a:p>
            <a:pPr lvl="0">
              <a:spcAft>
                <a:spcPts val="1200"/>
              </a:spcAft>
              <a:buClr>
                <a:srgbClr val="A9A57C"/>
              </a:buClr>
            </a:pPr>
            <a:r>
              <a:rPr lang="en-CA" sz="2400" dirty="0" smtClean="0">
                <a:solidFill>
                  <a:srgbClr val="2F2B20"/>
                </a:solidFill>
              </a:rPr>
              <a:t>Socioeconomic data: Wikipedia</a:t>
            </a:r>
          </a:p>
          <a:p>
            <a:pPr lvl="0">
              <a:spcAft>
                <a:spcPts val="1200"/>
              </a:spcAft>
              <a:buClr>
                <a:srgbClr val="A9A57C"/>
              </a:buClr>
            </a:pPr>
            <a:r>
              <a:rPr lang="en-CA" sz="2400" dirty="0" smtClean="0">
                <a:solidFill>
                  <a:srgbClr val="2F2B20"/>
                </a:solidFill>
              </a:rPr>
              <a:t>Average annual temperature: Current Results</a:t>
            </a:r>
            <a:endParaRPr lang="en-CA" sz="2400" dirty="0">
              <a:solidFill>
                <a:srgbClr val="2F2B20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6776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sz="4000" b="1" dirty="0" smtClean="0">
                <a:latin typeface="+mn-lt"/>
              </a:rPr>
              <a:t>Clients</a:t>
            </a:r>
            <a:endParaRPr lang="en-CA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Aft>
                <a:spcPts val="1200"/>
              </a:spcAft>
              <a:buClr>
                <a:srgbClr val="A9A57C"/>
              </a:buClr>
            </a:pPr>
            <a:r>
              <a:rPr lang="en-CA" sz="2400" b="1" dirty="0">
                <a:solidFill>
                  <a:srgbClr val="2F2B20"/>
                </a:solidFill>
              </a:rPr>
              <a:t>U.S. federal and state health </a:t>
            </a:r>
            <a:r>
              <a:rPr lang="en-CA" sz="2400" b="1" dirty="0" smtClean="0">
                <a:solidFill>
                  <a:srgbClr val="2F2B20"/>
                </a:solidFill>
              </a:rPr>
              <a:t>agencies</a:t>
            </a:r>
          </a:p>
          <a:p>
            <a:pPr lvl="0">
              <a:spcAft>
                <a:spcPts val="1200"/>
              </a:spcAft>
              <a:buClr>
                <a:srgbClr val="A9A57C"/>
              </a:buClr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rgbClr val="2F2B20"/>
                </a:solidFill>
              </a:rPr>
              <a:t>U.S. healthcare costs were 17.4% GDP in </a:t>
            </a:r>
            <a:r>
              <a:rPr lang="en-CA" sz="2400" dirty="0" smtClean="0">
                <a:solidFill>
                  <a:srgbClr val="2F2B20"/>
                </a:solidFill>
              </a:rPr>
              <a:t>2013</a:t>
            </a:r>
          </a:p>
          <a:p>
            <a:pPr lvl="0">
              <a:spcAft>
                <a:spcPts val="1800"/>
              </a:spcAft>
              <a:buClr>
                <a:srgbClr val="A9A57C"/>
              </a:buClr>
              <a:buFont typeface="Wingdings" panose="05000000000000000000" pitchFamily="2" charset="2"/>
              <a:buChar char="Ø"/>
            </a:pPr>
            <a:r>
              <a:rPr lang="en-CA" sz="2400" dirty="0" smtClean="0">
                <a:solidFill>
                  <a:srgbClr val="2F2B20"/>
                </a:solidFill>
              </a:rPr>
              <a:t>Economic </a:t>
            </a:r>
            <a:r>
              <a:rPr lang="en-CA" sz="2400" dirty="0">
                <a:solidFill>
                  <a:srgbClr val="2F2B20"/>
                </a:solidFill>
              </a:rPr>
              <a:t>effect of </a:t>
            </a:r>
            <a:r>
              <a:rPr lang="en-CA" sz="2400" dirty="0" smtClean="0">
                <a:solidFill>
                  <a:srgbClr val="2F2B20"/>
                </a:solidFill>
              </a:rPr>
              <a:t>optimization </a:t>
            </a:r>
            <a:r>
              <a:rPr lang="en-CA" sz="2400" dirty="0">
                <a:solidFill>
                  <a:srgbClr val="2F2B20"/>
                </a:solidFill>
              </a:rPr>
              <a:t>of healthcare spending is hard to overestimate</a:t>
            </a:r>
          </a:p>
          <a:p>
            <a:pPr lvl="0">
              <a:spcAft>
                <a:spcPts val="1200"/>
              </a:spcAft>
              <a:buClr>
                <a:srgbClr val="A9A57C"/>
              </a:buClr>
            </a:pPr>
            <a:r>
              <a:rPr lang="en-CA" sz="2400" b="1" dirty="0">
                <a:solidFill>
                  <a:srgbClr val="2F2B20"/>
                </a:solidFill>
              </a:rPr>
              <a:t>Insurance </a:t>
            </a:r>
            <a:r>
              <a:rPr lang="en-CA" sz="2400" b="1" dirty="0" smtClean="0">
                <a:solidFill>
                  <a:srgbClr val="2F2B20"/>
                </a:solidFill>
              </a:rPr>
              <a:t>companies</a:t>
            </a:r>
          </a:p>
          <a:p>
            <a:pPr lvl="0">
              <a:spcAft>
                <a:spcPts val="1200"/>
              </a:spcAft>
              <a:buClr>
                <a:srgbClr val="A9A57C"/>
              </a:buClr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rgbClr val="2F2B20"/>
                </a:solidFill>
              </a:rPr>
              <a:t>Premium rates for policyholders </a:t>
            </a:r>
            <a:r>
              <a:rPr lang="en-CA" sz="2400" dirty="0" smtClean="0">
                <a:solidFill>
                  <a:srgbClr val="2F2B20"/>
                </a:solidFill>
              </a:rPr>
              <a:t>and risk assessment are </a:t>
            </a:r>
            <a:r>
              <a:rPr lang="en-CA" sz="2400" dirty="0">
                <a:solidFill>
                  <a:srgbClr val="2F2B20"/>
                </a:solidFill>
              </a:rPr>
              <a:t>calculated </a:t>
            </a:r>
            <a:r>
              <a:rPr lang="en-CA" sz="2400" dirty="0" smtClean="0">
                <a:solidFill>
                  <a:srgbClr val="2F2B20"/>
                </a:solidFill>
              </a:rPr>
              <a:t>based </a:t>
            </a:r>
            <a:r>
              <a:rPr lang="en-CA" sz="2400" dirty="0">
                <a:solidFill>
                  <a:srgbClr val="2F2B20"/>
                </a:solidFill>
              </a:rPr>
              <a:t>on an individual’s key </a:t>
            </a:r>
            <a:r>
              <a:rPr lang="en-CA" sz="2400" dirty="0" smtClean="0">
                <a:solidFill>
                  <a:srgbClr val="2F2B20"/>
                </a:solidFill>
              </a:rPr>
              <a:t>indicators</a:t>
            </a:r>
            <a:endParaRPr lang="en-CA" dirty="0" smtClean="0"/>
          </a:p>
          <a:p>
            <a:pPr lvl="0">
              <a:spcAft>
                <a:spcPts val="1200"/>
              </a:spcAft>
              <a:buClr>
                <a:srgbClr val="A9A57C"/>
              </a:buClr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rgbClr val="2F2B20"/>
                </a:solidFill>
              </a:rPr>
              <a:t>Correct risk assessment could save millions of dollars</a:t>
            </a:r>
          </a:p>
        </p:txBody>
      </p:sp>
    </p:spTree>
    <p:extLst>
      <p:ext uri="{BB962C8B-B14F-4D97-AF65-F5344CB8AC3E}">
        <p14:creationId xmlns:p14="http://schemas.microsoft.com/office/powerpoint/2010/main" val="386038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282154"/>
          </a:xfrm>
        </p:spPr>
        <p:txBody>
          <a:bodyPr/>
          <a:lstStyle/>
          <a:p>
            <a:pPr algn="ctr"/>
            <a:r>
              <a:rPr lang="en-CA" sz="2800" b="1" dirty="0" smtClean="0">
                <a:latin typeface="+mn-lt"/>
              </a:rPr>
              <a:t>Correlation </a:t>
            </a:r>
            <a:r>
              <a:rPr lang="en-CA" sz="2800" b="1" dirty="0">
                <a:latin typeface="+mn-lt"/>
              </a:rPr>
              <a:t>between </a:t>
            </a:r>
            <a:r>
              <a:rPr lang="en-CA" sz="2800" b="1" dirty="0" smtClean="0">
                <a:latin typeface="+mn-lt"/>
              </a:rPr>
              <a:t>risk factors, </a:t>
            </a:r>
            <a:r>
              <a:rPr lang="en-CA" sz="2800" b="1" dirty="0">
                <a:latin typeface="+mn-lt"/>
              </a:rPr>
              <a:t>CVD, socioeconomic, and geographic factors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5970882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93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06090"/>
          </a:xfrm>
        </p:spPr>
        <p:txBody>
          <a:bodyPr/>
          <a:lstStyle/>
          <a:p>
            <a:pPr algn="ctr"/>
            <a:r>
              <a:rPr lang="en-CA" sz="2800" b="1" dirty="0" smtClean="0">
                <a:latin typeface="+mn-lt"/>
              </a:rPr>
              <a:t>State-ranked prevalence of  CVD and risk factors  </a:t>
            </a:r>
            <a:endParaRPr lang="en-CA" sz="2800" b="1" dirty="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980728"/>
            <a:ext cx="4970623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316" y="3893653"/>
            <a:ext cx="4889286" cy="284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935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94122"/>
          </a:xfrm>
        </p:spPr>
        <p:txBody>
          <a:bodyPr/>
          <a:lstStyle/>
          <a:p>
            <a:pPr algn="ctr"/>
            <a:r>
              <a:rPr lang="en-CA" sz="2800" b="1" dirty="0">
                <a:latin typeface="+mn-lt"/>
              </a:rPr>
              <a:t>U.S. </a:t>
            </a:r>
            <a:r>
              <a:rPr lang="en-CA" sz="2800" b="1" dirty="0" smtClean="0">
                <a:latin typeface="+mn-lt"/>
              </a:rPr>
              <a:t>states ranked by prevalence of combined CVD and risk factors</a:t>
            </a:r>
            <a:endParaRPr lang="en-CA" sz="2800" b="1" dirty="0"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8436597" cy="5165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0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922114"/>
          </a:xfrm>
        </p:spPr>
        <p:txBody>
          <a:bodyPr>
            <a:normAutofit/>
          </a:bodyPr>
          <a:lstStyle/>
          <a:p>
            <a:pPr algn="ctr"/>
            <a:r>
              <a:rPr lang="en-CA" sz="2800" b="1" dirty="0" smtClean="0">
                <a:latin typeface="+mn-lt"/>
              </a:rPr>
              <a:t>Correlation between CVD and socioeconomic factors</a:t>
            </a:r>
            <a:endParaRPr lang="en-CA" sz="2800" b="1" dirty="0"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05007"/>
            <a:ext cx="356235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630" y="1605007"/>
            <a:ext cx="360045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730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503</TotalTime>
  <Words>590</Words>
  <Application>Microsoft Office PowerPoint</Application>
  <PresentationFormat>On-screen Show (4:3)</PresentationFormat>
  <Paragraphs>64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Adjacency</vt:lpstr>
      <vt:lpstr>Analysis and predictive modelling of prevalence of cardiovascular diseases in U.S. states using machine learning   Igor Putrenko   Capstone project for Springboard Data Science Intensive workshop </vt:lpstr>
      <vt:lpstr>Cardiovascular diseases (CVD)</vt:lpstr>
      <vt:lpstr>How to prevent and control CVD?</vt:lpstr>
      <vt:lpstr>U.S. data</vt:lpstr>
      <vt:lpstr>Clients</vt:lpstr>
      <vt:lpstr>Correlation between risk factors, CVD, socioeconomic, and geographic factors</vt:lpstr>
      <vt:lpstr>State-ranked prevalence of  CVD and risk factors  </vt:lpstr>
      <vt:lpstr>U.S. states ranked by prevalence of combined CVD and risk factors</vt:lpstr>
      <vt:lpstr>Correlation between CVD and socioeconomic factors</vt:lpstr>
      <vt:lpstr>Correlation between CVD and socioeconomic factors</vt:lpstr>
      <vt:lpstr>Prevalence of CVD and risk factors among various demographic groups</vt:lpstr>
      <vt:lpstr>Predictive Modelling Supervised Machine Learning Linear Regression</vt:lpstr>
      <vt:lpstr>Predictive Modelling Supervised Machine Learning Linear Regression (Cross-Validation)</vt:lpstr>
      <vt:lpstr>Predictive Modelling Supervised Machine Learning Random Forests (Cross-Validation) CVD type: CHD</vt:lpstr>
      <vt:lpstr>Predictive Modelling Supervised Machine Learning Random Forests (Cross-Validation)</vt:lpstr>
      <vt:lpstr>Relative Importance of Risk Factors</vt:lpstr>
      <vt:lpstr>Cluster Analysis Unsupervised Machine Learning K-means</vt:lpstr>
      <vt:lpstr>Cluster Analysis Unsupervised Machine Learning K-means (4 clusters)</vt:lpstr>
      <vt:lpstr>Cluster Analysis Unsupervised Machine Learning K-means (4 clusters)</vt:lpstr>
      <vt:lpstr>Cluster Analysis Unsupervised Machine Learning Affinity Propagation</vt:lpstr>
      <vt:lpstr>Cluster Analysis Unsupervised Machine Learning Affinity Propagation</vt:lpstr>
      <vt:lpstr>Cluster Analysis Unsupervised Machine Learning Affinity Propagation</vt:lpstr>
      <vt:lpstr>Cluster Analysis Unsupervised Machine Learning Affinity Propagation</vt:lpstr>
      <vt:lpstr>Cluster Analysis Unsupervised Machine Learning Affinity Propagation (Performance: OLS, Tukey HSD)</vt:lpstr>
      <vt:lpstr>Cluster Analysis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predictive modelling of prevalence of cardiovascular diseases in U.S. states using machine learning   Igor Putrenko   Capstone project for Springboard Data Science Intensive workshop </dc:title>
  <dc:creator>Igor</dc:creator>
  <cp:lastModifiedBy>Igor</cp:lastModifiedBy>
  <cp:revision>53</cp:revision>
  <dcterms:created xsi:type="dcterms:W3CDTF">2017-03-14T16:34:47Z</dcterms:created>
  <dcterms:modified xsi:type="dcterms:W3CDTF">2017-03-15T00:58:13Z</dcterms:modified>
</cp:coreProperties>
</file>