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1" r:id="rId17"/>
    <p:sldId id="275" r:id="rId18"/>
    <p:sldId id="270" r:id="rId19"/>
    <p:sldId id="272" r:id="rId20"/>
    <p:sldId id="273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910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75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06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82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77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15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49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79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43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98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63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31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Capstone Project 2</a:t>
            </a:r>
            <a:br>
              <a:rPr lang="en-US" dirty="0" smtClean="0"/>
            </a:br>
            <a:r>
              <a:rPr lang="en-US" dirty="0" smtClean="0"/>
              <a:t>‘Early Stage Diabetes Risk Prediction’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SPRINGBOARD – DSC</a:t>
            </a:r>
          </a:p>
          <a:p>
            <a:pPr algn="r"/>
            <a:r>
              <a:rPr lang="en-US" dirty="0" smtClean="0"/>
              <a:t>By Igor </a:t>
            </a:r>
            <a:r>
              <a:rPr lang="en-US" dirty="0" err="1" smtClean="0"/>
              <a:t>Verevkin</a:t>
            </a:r>
            <a:endParaRPr lang="en-US" dirty="0" smtClean="0"/>
          </a:p>
          <a:p>
            <a:pPr algn="r"/>
            <a:r>
              <a:rPr lang="en-US" dirty="0" smtClean="0"/>
              <a:t>December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1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Baseline Modeling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Problem – classification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Baseline model – Logistic Regression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Null hypothesis – patient is NOT diabetic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Goal – minimize Type II errors (False Negatives)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Most important metric – Recall/Sensitivity (with respect to class ‘1’)</a:t>
            </a:r>
          </a:p>
        </p:txBody>
      </p:sp>
    </p:spTree>
    <p:extLst>
      <p:ext uri="{BB962C8B-B14F-4D97-AF65-F5344CB8AC3E}">
        <p14:creationId xmlns:p14="http://schemas.microsoft.com/office/powerpoint/2010/main" val="28184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Logistic Regression Performance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39752" y="5315824"/>
            <a:ext cx="5067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92% of diabetic patients classified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False negatives – 8%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4" y="1988840"/>
            <a:ext cx="6446838" cy="2635596"/>
          </a:xfrm>
        </p:spPr>
      </p:pic>
    </p:spTree>
    <p:extLst>
      <p:ext uri="{BB962C8B-B14F-4D97-AF65-F5344CB8AC3E}">
        <p14:creationId xmlns:p14="http://schemas.microsoft.com/office/powerpoint/2010/main" val="38770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Advanced Modeling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GOAL: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Build additional models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Compare their performance with baseline model</a:t>
            </a:r>
          </a:p>
          <a:p>
            <a:pPr algn="ctr"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MODELS: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Random Forest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Gradient Boosting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Adaptive Boosting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5839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Random Forest Performance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39752" y="5315824"/>
            <a:ext cx="5067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98% of diabetic patients classified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False negatives – 2%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4" y="2060848"/>
            <a:ext cx="6446838" cy="2565350"/>
          </a:xfrm>
        </p:spPr>
      </p:pic>
    </p:spTree>
    <p:extLst>
      <p:ext uri="{BB962C8B-B14F-4D97-AF65-F5344CB8AC3E}">
        <p14:creationId xmlns:p14="http://schemas.microsoft.com/office/powerpoint/2010/main" val="4312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Gradient Boosting Performance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39752" y="5315824"/>
            <a:ext cx="5067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98% of diabetic patients classified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False negatives – 2%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4" y="2060848"/>
            <a:ext cx="6446838" cy="2565350"/>
          </a:xfrm>
        </p:spPr>
      </p:pic>
    </p:spTree>
    <p:extLst>
      <p:ext uri="{BB962C8B-B14F-4D97-AF65-F5344CB8AC3E}">
        <p14:creationId xmlns:p14="http://schemas.microsoft.com/office/powerpoint/2010/main" val="1210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Gradient Boosting Feature Importance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39752" y="5315824"/>
            <a:ext cx="31502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Most important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Polyuria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Polydipsia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Gender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5960651" cy="3544416"/>
          </a:xfrm>
        </p:spPr>
      </p:pic>
    </p:spTree>
    <p:extLst>
      <p:ext uri="{BB962C8B-B14F-4D97-AF65-F5344CB8AC3E}">
        <p14:creationId xmlns:p14="http://schemas.microsoft.com/office/powerpoint/2010/main" val="7911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Adaptive Boosting Performance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39752" y="5315824"/>
            <a:ext cx="51956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100% of diabetic patients classified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False negatives – 0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188981"/>
            <a:ext cx="6722194" cy="2896204"/>
          </a:xfrm>
        </p:spPr>
      </p:pic>
    </p:spTree>
    <p:extLst>
      <p:ext uri="{BB962C8B-B14F-4D97-AF65-F5344CB8AC3E}">
        <p14:creationId xmlns:p14="http://schemas.microsoft.com/office/powerpoint/2010/main" val="26452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Adaptive Boosting Feature Importance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39752" y="5315824"/>
            <a:ext cx="31502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Most important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Gender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28800"/>
            <a:ext cx="6120680" cy="3256384"/>
          </a:xfrm>
        </p:spPr>
      </p:pic>
    </p:spTree>
    <p:extLst>
      <p:ext uri="{BB962C8B-B14F-4D97-AF65-F5344CB8AC3E}">
        <p14:creationId xmlns:p14="http://schemas.microsoft.com/office/powerpoint/2010/main" val="191858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Support Vector Machine Performance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39752" y="5315824"/>
            <a:ext cx="5067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98% of diabetic patients classified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False negatives – 2%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3" y="1841716"/>
            <a:ext cx="6589001" cy="3289203"/>
          </a:xfrm>
        </p:spPr>
      </p:pic>
    </p:spTree>
    <p:extLst>
      <p:ext uri="{BB962C8B-B14F-4D97-AF65-F5344CB8AC3E}">
        <p14:creationId xmlns:p14="http://schemas.microsoft.com/office/powerpoint/2010/main" val="16644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Modeling Results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All models showed high scores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Adaptive Boosting showed perfect scores (highly unusual)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669674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Identification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DIABETES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442 million people have diabetes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1.6 million deaths every year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Important to diagnose early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What are early signs?</a:t>
            </a:r>
          </a:p>
          <a:p>
            <a:pPr marL="0" indent="0" algn="ctr">
              <a:buClr>
                <a:schemeClr val="bg1"/>
              </a:buCl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GOAL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uild </a:t>
            </a:r>
            <a:r>
              <a:rPr lang="en-US" dirty="0">
                <a:solidFill>
                  <a:schemeClr val="bg1"/>
                </a:solidFill>
              </a:rPr>
              <a:t>predictive </a:t>
            </a:r>
            <a:r>
              <a:rPr lang="en-US" dirty="0" smtClean="0">
                <a:solidFill>
                  <a:schemeClr val="bg1"/>
                </a:solidFill>
              </a:rPr>
              <a:t>models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Estimate </a:t>
            </a:r>
            <a:r>
              <a:rPr lang="en-US" dirty="0">
                <a:solidFill>
                  <a:schemeClr val="bg1"/>
                </a:solidFill>
              </a:rPr>
              <a:t>the probability that a patient is </a:t>
            </a:r>
            <a:r>
              <a:rPr lang="en-US" dirty="0" smtClean="0">
                <a:solidFill>
                  <a:schemeClr val="bg1"/>
                </a:solidFill>
              </a:rPr>
              <a:t>diabetic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54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Conclusions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Tree-based models showed the best performance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Adaptive boosting showed the best scores (100%)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Adaptive boosting’s most important features are different from all other models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Gradient Boosting showed second best score (98%)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Gradient Boosting’s most important features are the same as all the other models’ (except </a:t>
            </a:r>
            <a:r>
              <a:rPr lang="en-US" dirty="0" err="1" smtClean="0">
                <a:solidFill>
                  <a:schemeClr val="bg1"/>
                </a:solidFill>
              </a:rPr>
              <a:t>ADABoost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75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Future Work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Train models with different train test split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See if their performance changes significantly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Recommendations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Implement Gradient Boosting as a production model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Pay </a:t>
            </a:r>
            <a:r>
              <a:rPr lang="en-US" dirty="0">
                <a:solidFill>
                  <a:schemeClr val="bg1"/>
                </a:solidFill>
              </a:rPr>
              <a:t>close attention to patients with Polyuria and </a:t>
            </a:r>
            <a:r>
              <a:rPr lang="en-US" dirty="0" smtClean="0">
                <a:solidFill>
                  <a:schemeClr val="bg1"/>
                </a:solidFill>
              </a:rPr>
              <a:t>Polydipsia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Take </a:t>
            </a:r>
            <a:r>
              <a:rPr lang="en-US" dirty="0">
                <a:solidFill>
                  <a:schemeClr val="bg1"/>
                </a:solidFill>
              </a:rPr>
              <a:t>into account that women seem to be more prone to diabetes than men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Acquisition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SOURCE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Metropolitan University Sylhet, </a:t>
            </a:r>
            <a:r>
              <a:rPr lang="en-US" dirty="0" smtClean="0">
                <a:solidFill>
                  <a:schemeClr val="bg1"/>
                </a:solidFill>
              </a:rPr>
              <a:t>Bangladesh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UC Irving machine learning repository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Clr>
                <a:schemeClr val="bg1"/>
              </a:buCl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DATA WRANGLING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Dataset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Observations: patients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Exploratory Features: patient’s characteristics and symptoms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Target Feature: patient’s class (positive (e.g. diabetic) or negative (e.g. non-diabetic))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No missing values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Dataset unbalanced - more positive values (320) than negative (200)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Dataset is unbalanced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6072294" cy="4017528"/>
          </a:xfrm>
        </p:spPr>
      </p:pic>
    </p:spTree>
    <p:extLst>
      <p:ext uri="{BB962C8B-B14F-4D97-AF65-F5344CB8AC3E}">
        <p14:creationId xmlns:p14="http://schemas.microsoft.com/office/powerpoint/2010/main" val="5934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Exploratory Data Analysis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QUESTIONS: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Average, maximum and minimum age?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Which gender has more positive </a:t>
            </a:r>
            <a:r>
              <a:rPr lang="en-US" dirty="0" smtClean="0">
                <a:solidFill>
                  <a:schemeClr val="bg1"/>
                </a:solidFill>
              </a:rPr>
              <a:t>cases?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Feature-to-target correlations?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3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Age Distribution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88840"/>
            <a:ext cx="4939682" cy="3326984"/>
          </a:xfrm>
        </p:spPr>
      </p:pic>
      <p:sp>
        <p:nvSpPr>
          <p:cNvPr id="7" name="Прямоугольник 6"/>
          <p:cNvSpPr/>
          <p:nvPr/>
        </p:nvSpPr>
        <p:spPr>
          <a:xfrm>
            <a:off x="2339752" y="5315824"/>
            <a:ext cx="35365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Average age – 48 yeas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Minimum age – 12 years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Maximum age – 92 years old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Cases distribution (male)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39752" y="5315824"/>
            <a:ext cx="35541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Positive cases – 147 (44.8%)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Negative cases – 181 (55.2%)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1844824"/>
            <a:ext cx="6446838" cy="3306473"/>
          </a:xfrm>
        </p:spPr>
      </p:pic>
    </p:spTree>
    <p:extLst>
      <p:ext uri="{BB962C8B-B14F-4D97-AF65-F5344CB8AC3E}">
        <p14:creationId xmlns:p14="http://schemas.microsoft.com/office/powerpoint/2010/main" val="25402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Cases distribution (female)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39752" y="5315824"/>
            <a:ext cx="35541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Positive cases – 173 (90.1%)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Negative cases – 19 (9.9%)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1844824"/>
            <a:ext cx="6446838" cy="3306473"/>
          </a:xfrm>
        </p:spPr>
      </p:pic>
    </p:spTree>
    <p:extLst>
      <p:ext uri="{BB962C8B-B14F-4D97-AF65-F5344CB8AC3E}">
        <p14:creationId xmlns:p14="http://schemas.microsoft.com/office/powerpoint/2010/main" val="9156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Feature-to-target correlation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72136" y="6134717"/>
            <a:ext cx="22894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Polyuria – 0.67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Polydipsia – 0.65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7" y="1783379"/>
            <a:ext cx="7632848" cy="4351338"/>
          </a:xfrm>
        </p:spPr>
      </p:pic>
    </p:spTree>
    <p:extLst>
      <p:ext uri="{BB962C8B-B14F-4D97-AF65-F5344CB8AC3E}">
        <p14:creationId xmlns:p14="http://schemas.microsoft.com/office/powerpoint/2010/main" val="17321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84</TotalTime>
  <Words>474</Words>
  <Application>Microsoft Office PowerPoint</Application>
  <PresentationFormat>Экран (4:3)</PresentationFormat>
  <Paragraphs>105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Century Schoolbook</vt:lpstr>
      <vt:lpstr>Wingdings 2</vt:lpstr>
      <vt:lpstr>View</vt:lpstr>
      <vt:lpstr>Capstone Project 2 ‘Early Stage Diabetes Risk Prediction’</vt:lpstr>
      <vt:lpstr>Problem Identification</vt:lpstr>
      <vt:lpstr>Data Acquisition</vt:lpstr>
      <vt:lpstr>Dataset is unbalanced</vt:lpstr>
      <vt:lpstr>Exploratory Data Analysis</vt:lpstr>
      <vt:lpstr>Age Distribution</vt:lpstr>
      <vt:lpstr>Cases distribution (male)</vt:lpstr>
      <vt:lpstr>Cases distribution (female)</vt:lpstr>
      <vt:lpstr>Feature-to-target correlation</vt:lpstr>
      <vt:lpstr>Baseline Modeling</vt:lpstr>
      <vt:lpstr>Logistic Regression Performance</vt:lpstr>
      <vt:lpstr>Advanced Modeling</vt:lpstr>
      <vt:lpstr>Random Forest Performance</vt:lpstr>
      <vt:lpstr>Gradient Boosting Performance</vt:lpstr>
      <vt:lpstr>Gradient Boosting Feature Importance</vt:lpstr>
      <vt:lpstr>Adaptive Boosting Performance</vt:lpstr>
      <vt:lpstr>Adaptive Boosting Feature Importance</vt:lpstr>
      <vt:lpstr>Support Vector Machine Performance</vt:lpstr>
      <vt:lpstr>Modeling Results</vt:lpstr>
      <vt:lpstr>Conclusions</vt:lpstr>
      <vt:lpstr>Future Work</vt:lpstr>
      <vt:lpstr>Recommendations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2 ‘Early Stage Diabetes Risk Prediction’</dc:title>
  <dc:creator>Igor</dc:creator>
  <cp:lastModifiedBy>Игорь Сергеевич</cp:lastModifiedBy>
  <cp:revision>25</cp:revision>
  <dcterms:created xsi:type="dcterms:W3CDTF">2020-12-29T03:27:12Z</dcterms:created>
  <dcterms:modified xsi:type="dcterms:W3CDTF">2020-12-29T17:14:14Z</dcterms:modified>
</cp:coreProperties>
</file>