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9/29/2020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Панорамная фотография с подписью">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6343B39-165A-4B68-AA5C-581F5336313C}" type="datetimeFigureOut">
              <a:rPr lang="en-US" dirty="0"/>
              <a:t>9/29/2020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942C8C57-33F9-4259-AC4F-0E3F5BEC9B94}" type="datetimeFigureOut">
              <a:rPr lang="en-US" dirty="0"/>
              <a:t>9/29/2020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ru-RU" smtClean="0"/>
              <a:t>Образец заголовка</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8748772B-8FA2-401F-A0A1-A59855EDBC3E}" type="datetimeFigureOut">
              <a:rPr lang="en-US" dirty="0"/>
              <a:t>9/29/2020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3DD5BDE-5A90-4611-82E9-0FC5746D30C5}" type="datetimeFigureOut">
              <a:rPr lang="en-US" dirty="0"/>
              <a:t>9/29/2020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9/29/2020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9/29/2020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9/29/2020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9/29/2020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9/29/2020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9472EB-AC54-4713-BFC2-BEB621108C63}" type="datetimeFigureOut">
              <a:rPr lang="en-US" dirty="0"/>
              <a:t>9/29/2020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9/29/2020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9/29/2020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9/29/2020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9/29/2020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6ED06B6-C816-4861-964D-15A98395707D}" type="datetimeFigureOut">
              <a:rPr lang="en-US" dirty="0"/>
              <a:t>9/29/2020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0B1A8AB-EA7C-4B1B-9D73-E2551851FABE}" type="datetimeFigureOut">
              <a:rPr lang="en-US" dirty="0"/>
              <a:t>9/29/2020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9/29/2020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Improving Big Mountain Resort pricing strategy</a:t>
            </a:r>
            <a:endParaRPr lang="ru-RU" dirty="0"/>
          </a:p>
        </p:txBody>
      </p:sp>
      <p:sp>
        <p:nvSpPr>
          <p:cNvPr id="3" name="Подзаголовок 2"/>
          <p:cNvSpPr>
            <a:spLocks noGrp="1"/>
          </p:cNvSpPr>
          <p:nvPr>
            <p:ph type="subTitle" idx="1"/>
          </p:nvPr>
        </p:nvSpPr>
        <p:spPr/>
        <p:txBody>
          <a:bodyPr/>
          <a:lstStyle/>
          <a:p>
            <a:r>
              <a:rPr lang="en-US" dirty="0" smtClean="0"/>
              <a:t>Igor </a:t>
            </a:r>
            <a:r>
              <a:rPr lang="en-US" dirty="0" err="1" smtClean="0"/>
              <a:t>verevkin</a:t>
            </a:r>
            <a:endParaRPr lang="en-US" dirty="0" smtClean="0"/>
          </a:p>
          <a:p>
            <a:r>
              <a:rPr lang="en-US" dirty="0" smtClean="0"/>
              <a:t>September 2020</a:t>
            </a:r>
            <a:endParaRPr lang="ru-RU" dirty="0"/>
          </a:p>
        </p:txBody>
      </p:sp>
    </p:spTree>
    <p:extLst>
      <p:ext uri="{BB962C8B-B14F-4D97-AF65-F5344CB8AC3E}">
        <p14:creationId xmlns:p14="http://schemas.microsoft.com/office/powerpoint/2010/main" val="107479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identification</a:t>
            </a:r>
            <a:endParaRPr lang="ru-RU" dirty="0"/>
          </a:p>
        </p:txBody>
      </p:sp>
      <p:sp>
        <p:nvSpPr>
          <p:cNvPr id="3" name="Объект 2"/>
          <p:cNvSpPr>
            <a:spLocks noGrp="1"/>
          </p:cNvSpPr>
          <p:nvPr>
            <p:ph idx="1"/>
          </p:nvPr>
        </p:nvSpPr>
        <p:spPr/>
        <p:txBody>
          <a:bodyPr/>
          <a:lstStyle/>
          <a:p>
            <a:endParaRPr lang="en-US" dirty="0" smtClean="0"/>
          </a:p>
          <a:p>
            <a:r>
              <a:rPr lang="en-US" dirty="0" smtClean="0"/>
              <a:t>Big </a:t>
            </a:r>
            <a:r>
              <a:rPr lang="en-US" dirty="0"/>
              <a:t>Mountain Resort, a Montana based ski resort with 350,000 visitors each year, </a:t>
            </a:r>
            <a:r>
              <a:rPr lang="en-US" dirty="0" smtClean="0"/>
              <a:t>obtained </a:t>
            </a:r>
            <a:r>
              <a:rPr lang="en-US" dirty="0"/>
              <a:t>a good quality infrastructure that was modernized </a:t>
            </a:r>
            <a:r>
              <a:rPr lang="en-US" dirty="0" smtClean="0"/>
              <a:t>recently. However</a:t>
            </a:r>
            <a:r>
              <a:rPr lang="en-US" dirty="0"/>
              <a:t>, the management sets tickets price just based on the market average and doesn’t take into account resort’s infrastructure. </a:t>
            </a:r>
            <a:endParaRPr lang="en-US" dirty="0" smtClean="0"/>
          </a:p>
          <a:p>
            <a:pPr algn="ctr"/>
            <a:endParaRPr lang="en-US" b="1" dirty="0" smtClean="0"/>
          </a:p>
          <a:p>
            <a:pPr algn="ctr"/>
            <a:endParaRPr lang="en-US" b="1" dirty="0"/>
          </a:p>
          <a:p>
            <a:pPr algn="ctr"/>
            <a:r>
              <a:rPr lang="en-US" b="1" dirty="0" smtClean="0"/>
              <a:t>How can Big Mountain resort improve pricing strategy and increase revenue by fully capitalizing on its facilities?</a:t>
            </a:r>
            <a:endParaRPr lang="ru-RU" b="1" dirty="0"/>
          </a:p>
        </p:txBody>
      </p:sp>
    </p:spTree>
    <p:extLst>
      <p:ext uri="{BB962C8B-B14F-4D97-AF65-F5344CB8AC3E}">
        <p14:creationId xmlns:p14="http://schemas.microsoft.com/office/powerpoint/2010/main" val="334649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Recommendations and key findings</a:t>
            </a:r>
            <a:endParaRPr lang="ru-RU" dirty="0"/>
          </a:p>
        </p:txBody>
      </p:sp>
      <p:sp>
        <p:nvSpPr>
          <p:cNvPr id="3" name="Объект 2"/>
          <p:cNvSpPr>
            <a:spLocks noGrp="1"/>
          </p:cNvSpPr>
          <p:nvPr>
            <p:ph idx="1"/>
          </p:nvPr>
        </p:nvSpPr>
        <p:spPr>
          <a:xfrm>
            <a:off x="1154955" y="2603500"/>
            <a:ext cx="5727102" cy="3416300"/>
          </a:xfrm>
        </p:spPr>
        <p:txBody>
          <a:bodyPr>
            <a:normAutofit/>
          </a:bodyPr>
          <a:lstStyle/>
          <a:p>
            <a:r>
              <a:rPr lang="en-US" dirty="0" smtClean="0"/>
              <a:t>The model showed that the most important parameters for ticket price are number of runs, vertical drop, number of fast quads, snow making in acres, skiable terrain in acres and total number of chairs.</a:t>
            </a:r>
          </a:p>
          <a:p>
            <a:r>
              <a:rPr lang="en-US" dirty="0" smtClean="0"/>
              <a:t>In order to increase revenue the management team should fully capitalize on these features and set a fair ticket price with regard to the market average.</a:t>
            </a:r>
          </a:p>
        </p:txBody>
      </p:sp>
      <p:pic>
        <p:nvPicPr>
          <p:cNvPr id="5" name="Рисунок 4" descr="Feature importance.png"/>
          <p:cNvPicPr/>
          <p:nvPr/>
        </p:nvPicPr>
        <p:blipFill>
          <a:blip r:embed="rId2" cstate="print"/>
          <a:stretch>
            <a:fillRect/>
          </a:stretch>
        </p:blipFill>
        <p:spPr>
          <a:xfrm>
            <a:off x="6882056" y="2355891"/>
            <a:ext cx="4869876" cy="3911518"/>
          </a:xfrm>
          <a:prstGeom prst="rect">
            <a:avLst/>
          </a:prstGeom>
        </p:spPr>
      </p:pic>
    </p:spTree>
    <p:extLst>
      <p:ext uri="{BB962C8B-B14F-4D97-AF65-F5344CB8AC3E}">
        <p14:creationId xmlns:p14="http://schemas.microsoft.com/office/powerpoint/2010/main" val="44191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Model selection</a:t>
            </a:r>
            <a:endParaRPr lang="ru-RU" dirty="0"/>
          </a:p>
        </p:txBody>
      </p:sp>
      <p:sp>
        <p:nvSpPr>
          <p:cNvPr id="3" name="Объект 2"/>
          <p:cNvSpPr>
            <a:spLocks noGrp="1"/>
          </p:cNvSpPr>
          <p:nvPr>
            <p:ph idx="1"/>
          </p:nvPr>
        </p:nvSpPr>
        <p:spPr/>
        <p:txBody>
          <a:bodyPr/>
          <a:lstStyle/>
          <a:p>
            <a:r>
              <a:rPr lang="en-US" dirty="0" smtClean="0"/>
              <a:t>We used two models here – linear regressor and random forest regressor.</a:t>
            </a:r>
          </a:p>
          <a:p>
            <a:r>
              <a:rPr lang="en-US" b="1" dirty="0" smtClean="0"/>
              <a:t>After assessing models performances we pick random forest regressor as our main model because it shows better results in terms of prediction accuracy</a:t>
            </a:r>
            <a:r>
              <a:rPr lang="en-US" dirty="0" smtClean="0"/>
              <a:t>.</a:t>
            </a:r>
            <a:endParaRPr lang="ru-RU" dirty="0"/>
          </a:p>
        </p:txBody>
      </p:sp>
    </p:spTree>
    <p:extLst>
      <p:ext uri="{BB962C8B-B14F-4D97-AF65-F5344CB8AC3E}">
        <p14:creationId xmlns:p14="http://schemas.microsoft.com/office/powerpoint/2010/main" val="427353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Dataset size concerns</a:t>
            </a:r>
            <a:endParaRPr lang="ru-RU" dirty="0"/>
          </a:p>
        </p:txBody>
      </p:sp>
      <p:sp>
        <p:nvSpPr>
          <p:cNvPr id="3" name="Объект 2"/>
          <p:cNvSpPr>
            <a:spLocks noGrp="1"/>
          </p:cNvSpPr>
          <p:nvPr>
            <p:ph idx="1"/>
          </p:nvPr>
        </p:nvSpPr>
        <p:spPr>
          <a:xfrm>
            <a:off x="1154954" y="2603500"/>
            <a:ext cx="4982235" cy="3416300"/>
          </a:xfrm>
        </p:spPr>
        <p:txBody>
          <a:bodyPr>
            <a:normAutofit/>
          </a:bodyPr>
          <a:lstStyle/>
          <a:p>
            <a:r>
              <a:rPr lang="en-US" dirty="0" smtClean="0"/>
              <a:t>The dataset ‘ski_resort_data.csv’ provided by the company consists of only 300 observations.</a:t>
            </a:r>
          </a:p>
          <a:p>
            <a:r>
              <a:rPr lang="en-US" dirty="0" smtClean="0"/>
              <a:t>Is it enough to build a model and make an accurate prediction? </a:t>
            </a:r>
          </a:p>
          <a:p>
            <a:r>
              <a:rPr lang="en-US" dirty="0" smtClean="0"/>
              <a:t>The cross-validation score </a:t>
            </a:r>
            <a:r>
              <a:rPr lang="en-US" dirty="0"/>
              <a:t>shows that </a:t>
            </a:r>
            <a:r>
              <a:rPr lang="en-US" dirty="0" smtClean="0"/>
              <a:t>we have </a:t>
            </a:r>
            <a:r>
              <a:rPr lang="en-US" dirty="0"/>
              <a:t>plenty of </a:t>
            </a:r>
            <a:r>
              <a:rPr lang="en-US" dirty="0" smtClean="0"/>
              <a:t>data. There's </a:t>
            </a:r>
            <a:r>
              <a:rPr lang="en-US" dirty="0"/>
              <a:t>an initial </a:t>
            </a:r>
            <a:r>
              <a:rPr lang="en-US" dirty="0" smtClean="0"/>
              <a:t>rapid improvement </a:t>
            </a:r>
            <a:r>
              <a:rPr lang="en-US" dirty="0"/>
              <a:t>in model </a:t>
            </a:r>
            <a:r>
              <a:rPr lang="en-US" dirty="0" smtClean="0"/>
              <a:t>scores, </a:t>
            </a:r>
            <a:r>
              <a:rPr lang="en-US" dirty="0"/>
              <a:t>but </a:t>
            </a:r>
            <a:r>
              <a:rPr lang="en-US" dirty="0" smtClean="0"/>
              <a:t>it's essentially </a:t>
            </a:r>
            <a:r>
              <a:rPr lang="en-US" dirty="0"/>
              <a:t>levelled off by around a </a:t>
            </a:r>
            <a:r>
              <a:rPr lang="en-US" dirty="0" smtClean="0"/>
              <a:t>sample size </a:t>
            </a:r>
            <a:r>
              <a:rPr lang="en-US" dirty="0"/>
              <a:t>of 40-50</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186" y="2496065"/>
            <a:ext cx="5419496" cy="3097394"/>
          </a:xfrm>
          <a:prstGeom prst="rect">
            <a:avLst/>
          </a:prstGeom>
        </p:spPr>
      </p:pic>
    </p:spTree>
    <p:extLst>
      <p:ext uri="{BB962C8B-B14F-4D97-AF65-F5344CB8AC3E}">
        <p14:creationId xmlns:p14="http://schemas.microsoft.com/office/powerpoint/2010/main" val="363419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 insufficiency concerns</a:t>
            </a:r>
            <a:endParaRPr lang="ru-RU" dirty="0"/>
          </a:p>
        </p:txBody>
      </p:sp>
      <p:sp>
        <p:nvSpPr>
          <p:cNvPr id="3" name="Объект 2"/>
          <p:cNvSpPr>
            <a:spLocks noGrp="1"/>
          </p:cNvSpPr>
          <p:nvPr>
            <p:ph idx="1"/>
          </p:nvPr>
        </p:nvSpPr>
        <p:spPr/>
        <p:txBody>
          <a:bodyPr/>
          <a:lstStyle/>
          <a:p>
            <a:r>
              <a:rPr lang="en-US" dirty="0" smtClean="0"/>
              <a:t>The dataset provided lacked some important information so it is advisable for a management team to match the modeling results to their domain knowledge in order to make a balanced decision regarding the company’s pricing strategy</a:t>
            </a:r>
          </a:p>
          <a:p>
            <a:endParaRPr lang="en-US" dirty="0" smtClean="0"/>
          </a:p>
          <a:p>
            <a:endParaRPr lang="ru-RU" dirty="0"/>
          </a:p>
        </p:txBody>
      </p:sp>
    </p:spTree>
    <p:extLst>
      <p:ext uri="{BB962C8B-B14F-4D97-AF65-F5344CB8AC3E}">
        <p14:creationId xmlns:p14="http://schemas.microsoft.com/office/powerpoint/2010/main" val="317603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73669"/>
            <a:ext cx="9051727" cy="706964"/>
          </a:xfrm>
        </p:spPr>
        <p:txBody>
          <a:bodyPr/>
          <a:lstStyle/>
          <a:p>
            <a:r>
              <a:rPr lang="en-US" dirty="0" smtClean="0"/>
              <a:t>Transportation features and ticket price</a:t>
            </a:r>
            <a:endParaRPr lang="ru-RU" dirty="0"/>
          </a:p>
        </p:txBody>
      </p:sp>
      <p:sp>
        <p:nvSpPr>
          <p:cNvPr id="3" name="Объект 2"/>
          <p:cNvSpPr>
            <a:spLocks noGrp="1"/>
          </p:cNvSpPr>
          <p:nvPr>
            <p:ph idx="1"/>
          </p:nvPr>
        </p:nvSpPr>
        <p:spPr>
          <a:xfrm>
            <a:off x="1154955" y="2603500"/>
            <a:ext cx="5122278" cy="3416300"/>
          </a:xfrm>
        </p:spPr>
        <p:txBody>
          <a:bodyPr/>
          <a:lstStyle/>
          <a:p>
            <a:r>
              <a:rPr lang="en-US" dirty="0" smtClean="0"/>
              <a:t>The model shows negative correlation between resort’s transport infrastructure and ticket price</a:t>
            </a:r>
          </a:p>
          <a:p>
            <a:pPr marL="0" indent="0">
              <a:buNone/>
            </a:pPr>
            <a:endParaRPr lang="en-US" dirty="0" smtClean="0"/>
          </a:p>
          <a:p>
            <a:r>
              <a:rPr lang="en-US" dirty="0" smtClean="0"/>
              <a:t>It seems counterintuitive, </a:t>
            </a:r>
            <a:r>
              <a:rPr lang="en-US" dirty="0"/>
              <a:t>but might be explained by an exclusive vs. mass market </a:t>
            </a:r>
            <a:r>
              <a:rPr lang="en-US" dirty="0" smtClean="0"/>
              <a:t>effect </a:t>
            </a:r>
            <a:r>
              <a:rPr lang="en-US" dirty="0"/>
              <a:t>- resorts with fewer chairs will have less people so they charge more for a ticket</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33" y="2718487"/>
            <a:ext cx="4577705" cy="2932669"/>
          </a:xfrm>
          <a:prstGeom prst="rect">
            <a:avLst/>
          </a:prstGeom>
        </p:spPr>
      </p:pic>
    </p:spTree>
    <p:extLst>
      <p:ext uri="{BB962C8B-B14F-4D97-AF65-F5344CB8AC3E}">
        <p14:creationId xmlns:p14="http://schemas.microsoft.com/office/powerpoint/2010/main" val="420317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Price vs. other features correlation</a:t>
            </a:r>
            <a:endParaRPr lang="ru-RU" dirty="0"/>
          </a:p>
        </p:txBody>
      </p:sp>
      <p:sp>
        <p:nvSpPr>
          <p:cNvPr id="3" name="Объект 2"/>
          <p:cNvSpPr>
            <a:spLocks noGrp="1"/>
          </p:cNvSpPr>
          <p:nvPr>
            <p:ph idx="1"/>
          </p:nvPr>
        </p:nvSpPr>
        <p:spPr>
          <a:xfrm>
            <a:off x="1154955" y="2603500"/>
            <a:ext cx="4628008" cy="3416300"/>
          </a:xfrm>
        </p:spPr>
        <p:txBody>
          <a:bodyPr/>
          <a:lstStyle/>
          <a:p>
            <a:r>
              <a:rPr lang="en-US" dirty="0" smtClean="0"/>
              <a:t>The heatmap shows the degree of correlation between different features</a:t>
            </a:r>
          </a:p>
          <a:p>
            <a:r>
              <a:rPr lang="en-US" dirty="0" smtClean="0"/>
              <a:t>We can see that ticket price is highly correlated with number of runs, vertical drop, fast quads, total number of chairs, skiable terrain and snow making in acres</a:t>
            </a: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770" y="2603500"/>
            <a:ext cx="5034321" cy="4176241"/>
          </a:xfrm>
          <a:prstGeom prst="rect">
            <a:avLst/>
          </a:prstGeom>
        </p:spPr>
      </p:pic>
    </p:spTree>
    <p:extLst>
      <p:ext uri="{BB962C8B-B14F-4D97-AF65-F5344CB8AC3E}">
        <p14:creationId xmlns:p14="http://schemas.microsoft.com/office/powerpoint/2010/main" val="124353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Объект 2"/>
          <p:cNvSpPr>
            <a:spLocks noGrp="1"/>
          </p:cNvSpPr>
          <p:nvPr>
            <p:ph idx="1"/>
          </p:nvPr>
        </p:nvSpPr>
        <p:spPr/>
        <p:txBody>
          <a:bodyPr>
            <a:normAutofit/>
          </a:bodyPr>
          <a:lstStyle/>
          <a:p>
            <a:r>
              <a:rPr lang="en-US" dirty="0"/>
              <a:t>We built a simple Random Forest model for finding the importance of </a:t>
            </a:r>
            <a:r>
              <a:rPr lang="en-US" dirty="0" smtClean="0"/>
              <a:t>different resort’s </a:t>
            </a:r>
            <a:r>
              <a:rPr lang="en-US" dirty="0"/>
              <a:t>features</a:t>
            </a:r>
            <a:r>
              <a:rPr lang="en-US" dirty="0" smtClean="0"/>
              <a:t>. It allowed us to understand which of them the management should pay close attention to in order to increase company’s revenue and improve pricing strategy</a:t>
            </a:r>
          </a:p>
          <a:p>
            <a:r>
              <a:rPr lang="en-US" dirty="0" smtClean="0"/>
              <a:t>The model accurately predicted the most important features, however, we should take into account that the dataset lacked some important data and it might affect the real-life value of predictions made by the model. </a:t>
            </a:r>
          </a:p>
        </p:txBody>
      </p:sp>
    </p:spTree>
    <p:extLst>
      <p:ext uri="{BB962C8B-B14F-4D97-AF65-F5344CB8AC3E}">
        <p14:creationId xmlns:p14="http://schemas.microsoft.com/office/powerpoint/2010/main" val="2901737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конференц-зал)">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89</TotalTime>
  <Words>463</Words>
  <Application>Microsoft Office PowerPoint</Application>
  <PresentationFormat>Широкоэкранный</PresentationFormat>
  <Paragraphs>31</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Century Gothic</vt:lpstr>
      <vt:lpstr>Wingdings 3</vt:lpstr>
      <vt:lpstr>Ион (конференц-зал)</vt:lpstr>
      <vt:lpstr>Improving Big Mountain Resort pricing strategy</vt:lpstr>
      <vt:lpstr>Problem identification</vt:lpstr>
      <vt:lpstr>Recommendations and key findings</vt:lpstr>
      <vt:lpstr>Model selection</vt:lpstr>
      <vt:lpstr>Dataset size concerns</vt:lpstr>
      <vt:lpstr>Data insufficiency concerns</vt:lpstr>
      <vt:lpstr>Transportation features and ticket price</vt:lpstr>
      <vt:lpstr>Price vs. other features correlation</vt:lpstr>
      <vt:lpstr>Conclusion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Big Mountain Resort pricing strategy</dc:title>
  <dc:creator>Игорь Сергеевич</dc:creator>
  <cp:lastModifiedBy>Игорь Сергеевич</cp:lastModifiedBy>
  <cp:revision>10</cp:revision>
  <dcterms:created xsi:type="dcterms:W3CDTF">2020-09-29T23:00:32Z</dcterms:created>
  <dcterms:modified xsi:type="dcterms:W3CDTF">2020-09-30T00:29:57Z</dcterms:modified>
</cp:coreProperties>
</file>