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1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4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6BF0B75-7E5F-4EF4-AB15-A5F8BA17D29C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DC16D5-A77A-4A32-ADCB-E1103B8E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_walk" TargetMode="External"/><Relationship Id="rId7" Type="http://schemas.openxmlformats.org/officeDocument/2006/relationships/hyperlink" Target="https://en.wikipedia.org/wiki/Statistical_hypothesis_testing" TargetMode="External"/><Relationship Id="rId2" Type="http://schemas.openxmlformats.org/officeDocument/2006/relationships/hyperlink" Target="https://en.wikipedia.org/wiki/Mean_absolute_percentage_err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tionary_process" TargetMode="External"/><Relationship Id="rId5" Type="http://schemas.openxmlformats.org/officeDocument/2006/relationships/hyperlink" Target="https://en.wikipedia.org/wiki/Partial_autocorrelation_function" TargetMode="External"/><Relationship Id="rId4" Type="http://schemas.openxmlformats.org/officeDocument/2006/relationships/hyperlink" Target="https://en.wikipedia.org/wiki/Autocorrel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stable/examples/notebooks/generated/exponential_smoothing.html" TargetMode="External"/><Relationship Id="rId2" Type="http://schemas.openxmlformats.org/officeDocument/2006/relationships/hyperlink" Target="https://www.statsmodels.org/stable/generated/statsmodels.tsa.arima_model.ARIM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caret.org/" TargetMode="External"/><Relationship Id="rId4" Type="http://schemas.openxmlformats.org/officeDocument/2006/relationships/hyperlink" Target="https://facebook.github.io/proph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FF80-CF5E-4A81-9F83-10DDAEF2F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3</a:t>
            </a:r>
            <a:br>
              <a:rPr lang="en-US" dirty="0"/>
            </a:br>
            <a:r>
              <a:rPr lang="en-US" dirty="0"/>
              <a:t>‘Predicting Bitcoin Price’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7CE6-8005-4A47-ADA0-C92BDD686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SPRINGBOARD – DSC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By Igor Verevkin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August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5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350-9970-414E-AB55-71D68130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DICKEY-FULLER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89D8-DD26-4E4E-B075-CEC2E900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4778"/>
            <a:ext cx="7729728" cy="3101983"/>
          </a:xfrm>
        </p:spPr>
        <p:txBody>
          <a:bodyPr/>
          <a:lstStyle/>
          <a:p>
            <a:r>
              <a:rPr lang="en-US" dirty="0"/>
              <a:t>P-value is very high</a:t>
            </a:r>
          </a:p>
          <a:p>
            <a:r>
              <a:rPr lang="en-US" dirty="0"/>
              <a:t>Can not confidently reject null hypothesis</a:t>
            </a:r>
          </a:p>
          <a:p>
            <a:r>
              <a:rPr lang="en-US" dirty="0"/>
              <a:t>BTC price is NOT stationary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01DF6-53B1-4833-B311-188256261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771" y="3832055"/>
            <a:ext cx="4092606" cy="13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5D8A-7664-4983-AF6B-D2FA609C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3EDC-C4BC-4617-B551-48D5E939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– time series forecasting (regression)</a:t>
            </a:r>
          </a:p>
          <a:p>
            <a:r>
              <a:rPr lang="en-US" dirty="0"/>
              <a:t>Baseline model – ARIMA</a:t>
            </a:r>
          </a:p>
          <a:p>
            <a:r>
              <a:rPr lang="en-US" dirty="0"/>
              <a:t>ARIMA order derived from ACF,  PACF and differentiation</a:t>
            </a:r>
          </a:p>
          <a:p>
            <a:r>
              <a:rPr lang="en-US" dirty="0"/>
              <a:t>Performance metric – Mean Absolute Percentage Error (MAPE)</a:t>
            </a:r>
          </a:p>
          <a:p>
            <a:r>
              <a:rPr lang="en-US" dirty="0"/>
              <a:t>Goal – minimize MAPE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5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A906-C3C3-4BB1-9BEB-AA0716E1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517C-131E-4390-94E4-74FEB1A4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DIFFERENCED BTC PRICE (order = 1)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4A235-2B7D-48AA-B0D6-FA22629E89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3750" y="3095918"/>
            <a:ext cx="6784500" cy="33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9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CFD4-775E-4413-8CBD-70D8B5FF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287F37-FDF0-4FD2-A4A1-11FFF73CEE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4" y="2512381"/>
            <a:ext cx="6995604" cy="34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6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0389-0202-49A9-A23D-539FED91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PACF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D006D2-DC0B-4816-84EF-FE4F5CA35A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14" y="2638425"/>
            <a:ext cx="7066625" cy="34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3E6A-0790-405F-B093-053FA9DA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(2,1,1)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25083F-B76C-47B3-A700-5EED987C3A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28" y="2450762"/>
            <a:ext cx="6363588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86A63-A3F9-4F0D-B3E3-534A6D14F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29" y="3974975"/>
            <a:ext cx="6363588" cy="27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2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AC94-4567-4721-A270-92409B4B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B49D-E695-4E26-A742-F63514A4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GOAL</a:t>
            </a:r>
          </a:p>
          <a:p>
            <a:r>
              <a:rPr lang="en-US" dirty="0"/>
              <a:t>Build additional models</a:t>
            </a:r>
          </a:p>
          <a:p>
            <a:r>
              <a:rPr lang="en-US" dirty="0"/>
              <a:t>Compare their performance with baseline model</a:t>
            </a:r>
          </a:p>
          <a:p>
            <a:pPr marL="0" indent="0" algn="ctr">
              <a:buNone/>
            </a:pPr>
            <a:r>
              <a:rPr lang="en-US" dirty="0"/>
              <a:t>MODELS</a:t>
            </a:r>
          </a:p>
          <a:p>
            <a:r>
              <a:rPr lang="en-US" dirty="0"/>
              <a:t>Exponential Smoothing</a:t>
            </a:r>
          </a:p>
          <a:p>
            <a:r>
              <a:rPr lang="en-US" dirty="0"/>
              <a:t>Facebook Prophet</a:t>
            </a:r>
          </a:p>
          <a:p>
            <a:r>
              <a:rPr lang="en-US" dirty="0" err="1"/>
              <a:t>PyCaret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4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C9B5-3C48-4B4A-BD66-E8C04604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 (not tuned)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0BA21-F5DB-4793-89A4-E79AFF82A2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48" y="2328457"/>
            <a:ext cx="6380204" cy="1281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A71AE-2CA6-4C77-8BBE-F25676D71D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48" y="3609605"/>
            <a:ext cx="6380203" cy="29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9D15-E3B7-4D39-8EA6-5E9289A7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 (tuned)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F7EF7-C733-4B71-A1A3-547306DBD7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31" y="2293655"/>
            <a:ext cx="6195767" cy="1400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FE1D4-B6D3-46EB-92F6-0744574961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31" y="3694274"/>
            <a:ext cx="6195767" cy="29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5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77D5-0941-4CE1-BC7F-6B0F6C6F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 (not tuned)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53C90-4E32-4BC0-A6F1-BCFFCCB724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91" y="2332896"/>
            <a:ext cx="6501418" cy="1283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AB98B-B604-47E3-87F9-73224EFC2A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91" y="3616639"/>
            <a:ext cx="6501418" cy="29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3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3BE9-4D56-481E-9DDA-D15DF477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A792-8CBF-48AD-9685-84B98DB7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BITCOIN</a:t>
            </a:r>
          </a:p>
          <a:p>
            <a:r>
              <a:rPr lang="en-US" dirty="0"/>
              <a:t>First and largest cryptocurrency</a:t>
            </a:r>
          </a:p>
          <a:p>
            <a:r>
              <a:rPr lang="en-US" dirty="0"/>
              <a:t>$40,000 per 1 BTC</a:t>
            </a:r>
          </a:p>
          <a:p>
            <a:r>
              <a:rPr lang="en-US" dirty="0"/>
              <a:t>$787 billions total market capitalization</a:t>
            </a:r>
          </a:p>
          <a:p>
            <a:r>
              <a:rPr lang="en-US" dirty="0"/>
              <a:t>Extremely volatile</a:t>
            </a:r>
          </a:p>
          <a:p>
            <a:pPr marL="0" indent="0" algn="ctr">
              <a:buNone/>
            </a:pPr>
            <a:r>
              <a:rPr lang="en-US" dirty="0"/>
              <a:t>GOAL</a:t>
            </a:r>
          </a:p>
          <a:p>
            <a:r>
              <a:rPr lang="en-US" dirty="0"/>
              <a:t>Build predictive models using time series forecasting algorithms</a:t>
            </a:r>
          </a:p>
          <a:p>
            <a:r>
              <a:rPr lang="en-US" dirty="0"/>
              <a:t>Predict Bitcoin price for one month</a:t>
            </a:r>
          </a:p>
        </p:txBody>
      </p:sp>
    </p:spTree>
    <p:extLst>
      <p:ext uri="{BB962C8B-B14F-4D97-AF65-F5344CB8AC3E}">
        <p14:creationId xmlns:p14="http://schemas.microsoft.com/office/powerpoint/2010/main" val="117598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9AA8-E74F-47D4-9153-A7BA565E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 (tuned)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39200-609E-4584-9C28-41F2F3EBAA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164" y="2370338"/>
            <a:ext cx="6959671" cy="1274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2ED9AE-17C6-4862-A6EB-03F5DFF904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164" y="3645203"/>
            <a:ext cx="6959671" cy="31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8675-E4C1-4E6D-A977-C36E6DE8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Pycaret passive aggressive regressor (not tuned)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AF3D5-E12C-48DD-BAEB-8FDA7A4E49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2761442"/>
            <a:ext cx="7125694" cy="74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E5214-4C70-49DB-9518-9B21D579C8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3504496"/>
            <a:ext cx="7125694" cy="31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32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89CB-288E-44F1-8AAA-B2368759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Pycaret passive aggressive regressor (tuned)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11237-8BB3-4C22-84AF-C4B17A6607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2" y="3504496"/>
            <a:ext cx="7125693" cy="321590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576D73C-5787-48E5-9ABB-078CBBED799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2761442"/>
            <a:ext cx="712569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8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BBA5-9554-46CB-848B-47430418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01A8-9A5A-4E41-A1E5-85D5A726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ARIMA(2,1,1) and Exponential Smoothing showed low MAPE</a:t>
            </a:r>
          </a:p>
          <a:p>
            <a:r>
              <a:rPr lang="en-US" dirty="0"/>
              <a:t>Only ARIMA(2,1,1) actually captured the data structure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A3B93-69D5-41D4-84A8-AE4DCDB3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5" y="3429000"/>
            <a:ext cx="6924582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297E-035D-4C54-9F75-1113844C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91951"/>
            <a:ext cx="7729728" cy="1188720"/>
          </a:xfrm>
        </p:spPr>
        <p:txBody>
          <a:bodyPr/>
          <a:lstStyle/>
          <a:p>
            <a:r>
              <a:rPr lang="en-US" dirty="0"/>
              <a:t>RESIDUALS PLOTS (ARIMA and exponential smoothing)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84121-6D83-4E84-8EA6-A16D82FC69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8103" y="2519269"/>
            <a:ext cx="5454650" cy="2852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CB0990-F209-461B-9001-899C5FD37D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2465" y="2519269"/>
            <a:ext cx="542353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1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297E-035D-4C54-9F75-1113844C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91951"/>
            <a:ext cx="7729728" cy="1188720"/>
          </a:xfrm>
        </p:spPr>
        <p:txBody>
          <a:bodyPr/>
          <a:lstStyle/>
          <a:p>
            <a:r>
              <a:rPr lang="en-US" dirty="0"/>
              <a:t>RESIDUALS PLOTS (PROPHET and pycaret)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47774-66B8-4ADD-879E-82DEEF1EB9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2472" y="2519269"/>
            <a:ext cx="5451475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FE238-D434-4A30-AFF1-0935DFE987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8670" y="2519269"/>
            <a:ext cx="5451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75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1798-0572-4644-AD25-89CDBA39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CE5F-03D9-4DD0-8B14-C986243E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ARIMA(2,1,1) showed low MAPE and accurately captured the data structure</a:t>
            </a:r>
          </a:p>
          <a:p>
            <a:r>
              <a:rPr lang="en-US" dirty="0"/>
              <a:t>Exponential Smoothing showed low MAPE but failed to accurately capture the data structure</a:t>
            </a:r>
          </a:p>
          <a:p>
            <a:r>
              <a:rPr lang="en-US" dirty="0"/>
              <a:t>Both Prophet and </a:t>
            </a:r>
            <a:r>
              <a:rPr lang="en-US" dirty="0" err="1"/>
              <a:t>PyCaret</a:t>
            </a:r>
            <a:r>
              <a:rPr lang="en-US" dirty="0"/>
              <a:t> showed high MAPE and failed to accurately capture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44171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AF64-3D4A-4EC4-828A-6442A2D9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EE5A-C00C-4A36-A8FB-D588C872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neural networks</a:t>
            </a:r>
          </a:p>
          <a:p>
            <a:r>
              <a:rPr lang="en-US" dirty="0"/>
              <a:t>Perform sentiment analysis of bitcoin-related social media accounts</a:t>
            </a:r>
          </a:p>
        </p:txBody>
      </p:sp>
    </p:spTree>
    <p:extLst>
      <p:ext uri="{BB962C8B-B14F-4D97-AF65-F5344CB8AC3E}">
        <p14:creationId xmlns:p14="http://schemas.microsoft.com/office/powerpoint/2010/main" val="2002360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C1CC-B2E6-4781-A834-6960E3AA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3C6B-9651-4CDD-BD87-CC61B286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ARIMA (2,1,1) for production implementation</a:t>
            </a:r>
          </a:p>
          <a:p>
            <a:r>
              <a:rPr lang="en-US" dirty="0"/>
              <a:t>Be cautious since no statistical model can predict human psychology</a:t>
            </a:r>
          </a:p>
        </p:txBody>
      </p:sp>
    </p:spTree>
    <p:extLst>
      <p:ext uri="{BB962C8B-B14F-4D97-AF65-F5344CB8AC3E}">
        <p14:creationId xmlns:p14="http://schemas.microsoft.com/office/powerpoint/2010/main" val="2382120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3AD7-7EAC-4FD6-BE04-A9E488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83B6-7AEE-4797-A636-D01BD249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MAPE - </a:t>
            </a:r>
            <a:r>
              <a:rPr lang="en-US" dirty="0">
                <a:hlinkClick r:id="rId2"/>
              </a:rPr>
              <a:t>https://en.wikipedia.org/wiki/Mean_absolute_percentage_error</a:t>
            </a:r>
            <a:endParaRPr lang="en-US" dirty="0"/>
          </a:p>
          <a:p>
            <a:r>
              <a:rPr lang="en-US" dirty="0"/>
              <a:t>Random Walk - </a:t>
            </a:r>
            <a:r>
              <a:rPr lang="en-US" dirty="0">
                <a:hlinkClick r:id="rId3"/>
              </a:rPr>
              <a:t>https://en.wikipedia.org/wiki/Random_walk</a:t>
            </a:r>
            <a:endParaRPr lang="en-US" dirty="0"/>
          </a:p>
          <a:p>
            <a:r>
              <a:rPr lang="en-US" dirty="0"/>
              <a:t>Autocorrelation - </a:t>
            </a:r>
            <a:r>
              <a:rPr lang="en-US" dirty="0">
                <a:hlinkClick r:id="rId4"/>
              </a:rPr>
              <a:t>https://en.wikipedia.org/wiki/Autocorrelation</a:t>
            </a:r>
            <a:endParaRPr lang="en-US" dirty="0"/>
          </a:p>
          <a:p>
            <a:r>
              <a:rPr lang="en-US" dirty="0"/>
              <a:t>Partial Autocorrelation - </a:t>
            </a:r>
            <a:r>
              <a:rPr lang="en-US" dirty="0">
                <a:hlinkClick r:id="rId5"/>
              </a:rPr>
              <a:t>https://en.wikipedia.org/wiki/Partial_autocorrelation_function</a:t>
            </a:r>
            <a:endParaRPr lang="en-US" dirty="0"/>
          </a:p>
          <a:p>
            <a:r>
              <a:rPr lang="en-US" dirty="0"/>
              <a:t>Stationarity - </a:t>
            </a:r>
            <a:r>
              <a:rPr lang="en-US" dirty="0">
                <a:hlinkClick r:id="rId6"/>
              </a:rPr>
              <a:t>https://en.wikipedia.org/wiki/Stationary_process</a:t>
            </a:r>
            <a:endParaRPr lang="en-US" dirty="0"/>
          </a:p>
          <a:p>
            <a:r>
              <a:rPr lang="en-US" dirty="0"/>
              <a:t>Hypothesis testing - </a:t>
            </a:r>
            <a:r>
              <a:rPr lang="en-US" dirty="0">
                <a:hlinkClick r:id="rId7"/>
              </a:rPr>
              <a:t>https://en.wikipedia.org/wiki/Statistical_hypothesis_testing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242D-9D0D-4BE1-9F73-4271CAF8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8D7A-6D33-41A6-98CB-4BC77A3A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SOURCE</a:t>
            </a:r>
          </a:p>
          <a:p>
            <a:r>
              <a:rPr lang="en-US" dirty="0"/>
              <a:t>CoinGecko cryptocurrency exchange</a:t>
            </a:r>
          </a:p>
          <a:p>
            <a:pPr marL="0" indent="0" algn="ctr">
              <a:buNone/>
            </a:pPr>
            <a:r>
              <a:rPr lang="en-US" dirty="0"/>
              <a:t>DATA WRANGLING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Observations: Bitcoin’s daily performance from April 2018</a:t>
            </a:r>
          </a:p>
          <a:p>
            <a:pPr lvl="1"/>
            <a:r>
              <a:rPr lang="en-US" dirty="0"/>
              <a:t>Exploratory Feature: Date</a:t>
            </a:r>
          </a:p>
          <a:p>
            <a:pPr lvl="1"/>
            <a:r>
              <a:rPr lang="en-US" dirty="0"/>
              <a:t>Target Feature: Bitcoin’s price </a:t>
            </a:r>
          </a:p>
          <a:p>
            <a:r>
              <a:rPr lang="en-US" dirty="0"/>
              <a:t>No missing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4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3AD7-7EAC-4FD6-BE04-A9E488A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83B6-7AEE-4797-A636-D01BD249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 - </a:t>
            </a:r>
            <a:r>
              <a:rPr lang="en-US" dirty="0">
                <a:hlinkClick r:id="rId2"/>
              </a:rPr>
              <a:t>https://www.statsmodels.org/stable/generated/statsmodels.tsa.arima_model.ARIMA.html</a:t>
            </a:r>
            <a:endParaRPr lang="en-US" dirty="0"/>
          </a:p>
          <a:p>
            <a:r>
              <a:rPr lang="en-US" dirty="0"/>
              <a:t>Exponential Smoothing - </a:t>
            </a:r>
            <a:r>
              <a:rPr lang="en-US" dirty="0">
                <a:hlinkClick r:id="rId3"/>
              </a:rPr>
              <a:t>https://www.statsmodels.org/stable/examples/notebooks/generated/exponential_smoothing.html</a:t>
            </a:r>
            <a:endParaRPr lang="en-US" dirty="0"/>
          </a:p>
          <a:p>
            <a:r>
              <a:rPr lang="en-US" dirty="0"/>
              <a:t>Facebook Prophet - </a:t>
            </a:r>
            <a:r>
              <a:rPr lang="en-US" dirty="0">
                <a:hlinkClick r:id="rId4"/>
              </a:rPr>
              <a:t>https://facebook.github.io/prophet/</a:t>
            </a:r>
            <a:endParaRPr lang="en-US" dirty="0"/>
          </a:p>
          <a:p>
            <a:r>
              <a:rPr lang="en-US" dirty="0" err="1"/>
              <a:t>PyCaret</a:t>
            </a:r>
            <a:r>
              <a:rPr lang="en-US"/>
              <a:t> - </a:t>
            </a:r>
            <a:r>
              <a:rPr lang="en-US">
                <a:hlinkClick r:id="rId5"/>
              </a:rPr>
              <a:t>https://pycaret.org/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C12F-072B-408E-BFEA-99EDAF2B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Bitcoin’s price chart 2013-2021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E72A46-5790-44C3-A34F-A5277DED76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998" y="2361752"/>
            <a:ext cx="6551720" cy="38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14D9-D814-4F47-915C-30AFC560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112F-50C8-49AA-8494-F4F38C34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 algn="ctr">
              <a:buNone/>
            </a:pPr>
            <a:r>
              <a:rPr lang="en-US" dirty="0"/>
              <a:t>QUESTIONS</a:t>
            </a:r>
          </a:p>
          <a:p>
            <a:r>
              <a:rPr lang="en-US" dirty="0"/>
              <a:t>Feature-to-target correlation?</a:t>
            </a:r>
          </a:p>
          <a:p>
            <a:r>
              <a:rPr lang="en-US" dirty="0"/>
              <a:t>Is time series a random walk?</a:t>
            </a:r>
          </a:p>
          <a:p>
            <a:r>
              <a:rPr lang="en-US" dirty="0"/>
              <a:t>Is time series stationary?</a:t>
            </a:r>
          </a:p>
          <a:p>
            <a:r>
              <a:rPr lang="en-US" dirty="0"/>
              <a:t>Is time series autocorrelated?</a:t>
            </a:r>
          </a:p>
        </p:txBody>
      </p:sp>
    </p:spTree>
    <p:extLst>
      <p:ext uri="{BB962C8B-B14F-4D97-AF65-F5344CB8AC3E}">
        <p14:creationId xmlns:p14="http://schemas.microsoft.com/office/powerpoint/2010/main" val="333675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E6DF-5E14-40F5-A789-AD354D7D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07A6-7742-401D-97E1-66892C19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Walk - mathematical object, known as a stochastic or random process, that describes a path that consists of a succession of random steps on some mathematical space such as the integers.</a:t>
            </a:r>
          </a:p>
          <a:p>
            <a:r>
              <a:rPr lang="en-US" dirty="0"/>
              <a:t>In other words, we would like to find out if the price is random or not, because if it is indeed random then there is no way we can predict it.</a:t>
            </a:r>
          </a:p>
        </p:txBody>
      </p:sp>
    </p:spTree>
    <p:extLst>
      <p:ext uri="{BB962C8B-B14F-4D97-AF65-F5344CB8AC3E}">
        <p14:creationId xmlns:p14="http://schemas.microsoft.com/office/powerpoint/2010/main" val="322344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45E0-3219-4FEE-928E-84DCDB43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C4911E-8D16-438F-BABB-326B772B2E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6" y="2416483"/>
            <a:ext cx="7057748" cy="40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2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E205-3E74-4A71-A0B9-4CCA7161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188AD-5156-4478-95FC-9DDDD51A64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67" y="2281561"/>
            <a:ext cx="6649375" cy="3611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D28F4E-7443-48ED-BD2E-1B3C1478AD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5952338"/>
            <a:ext cx="38481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0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1A81-7D56-476E-A96C-9674DB82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E3F8-D360-4CA9-902B-4987BDFA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hypothesis: Non-Stationarity exists in BTC Price</a:t>
            </a:r>
          </a:p>
          <a:p>
            <a:r>
              <a:rPr lang="en-US" dirty="0"/>
              <a:t>Alternative hypothesis: Stationarity exists in BTC Price</a:t>
            </a:r>
          </a:p>
          <a:p>
            <a:pPr marL="0" indent="0" algn="ctr">
              <a:buNone/>
            </a:pPr>
            <a:r>
              <a:rPr lang="en-US" dirty="0"/>
              <a:t>AUGMENTED DICKEY-FULLER TEST</a:t>
            </a:r>
          </a:p>
          <a:p>
            <a:r>
              <a:rPr lang="en-US" dirty="0"/>
              <a:t>Helps to test if the process is stationary</a:t>
            </a:r>
          </a:p>
          <a:p>
            <a:r>
              <a:rPr lang="en-US" dirty="0"/>
              <a:t>The more negative the ADF statistic, the more confidently we can 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811539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54</TotalTime>
  <Words>638</Words>
  <Application>Microsoft Office PowerPoint</Application>
  <PresentationFormat>Widescreen</PresentationFormat>
  <Paragraphs>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Gill Sans MT</vt:lpstr>
      <vt:lpstr>Parcel</vt:lpstr>
      <vt:lpstr>Capstone Project 3 ‘Predicting Bitcoin Price’</vt:lpstr>
      <vt:lpstr>Problem Identification</vt:lpstr>
      <vt:lpstr>Data Acquisition</vt:lpstr>
      <vt:lpstr>Bitcoin’s price chart 2013-2021</vt:lpstr>
      <vt:lpstr>Exploratory Data Analysis</vt:lpstr>
      <vt:lpstr>Random walk</vt:lpstr>
      <vt:lpstr>Feature correlation</vt:lpstr>
      <vt:lpstr>autocorrelation</vt:lpstr>
      <vt:lpstr>Hypothesis testing</vt:lpstr>
      <vt:lpstr>AUGMENTED DICKEY-FULLER Test</vt:lpstr>
      <vt:lpstr>Baseline Modeling</vt:lpstr>
      <vt:lpstr>DIFFERENCING</vt:lpstr>
      <vt:lpstr>ACF PLOT</vt:lpstr>
      <vt:lpstr>PACF PLOT</vt:lpstr>
      <vt:lpstr>ARIMA (2,1,1)</vt:lpstr>
      <vt:lpstr>extended modeling</vt:lpstr>
      <vt:lpstr>Exponential smoothing (not tuned)</vt:lpstr>
      <vt:lpstr>Exponential smoothing (tuned)</vt:lpstr>
      <vt:lpstr>Facebook prophet (not tuned)</vt:lpstr>
      <vt:lpstr>Facebook prophet (tuned)</vt:lpstr>
      <vt:lpstr>Pycaret passive aggressive regressor (not tuned)</vt:lpstr>
      <vt:lpstr>Pycaret passive aggressive regressor (tuned)</vt:lpstr>
      <vt:lpstr>Modeling results</vt:lpstr>
      <vt:lpstr>RESIDUALS PLOTS (ARIMA and exponential smoothing)</vt:lpstr>
      <vt:lpstr>RESIDUALS PLOTS (PROPHET and pycaret)</vt:lpstr>
      <vt:lpstr>Conclusions</vt:lpstr>
      <vt:lpstr>Future work</vt:lpstr>
      <vt:lpstr>recommendations</vt:lpstr>
      <vt:lpstr>USEFUL LINKS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3 ‘Predicting Bitcoin Price’</dc:title>
  <dc:creator>Igor Verevkin</dc:creator>
  <cp:lastModifiedBy>Igor Verevkin</cp:lastModifiedBy>
  <cp:revision>26</cp:revision>
  <dcterms:created xsi:type="dcterms:W3CDTF">2021-08-07T03:47:18Z</dcterms:created>
  <dcterms:modified xsi:type="dcterms:W3CDTF">2021-08-07T12:30:44Z</dcterms:modified>
</cp:coreProperties>
</file>