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8" r:id="rId3"/>
    <p:sldId id="260" r:id="rId4"/>
    <p:sldId id="284" r:id="rId5"/>
    <p:sldId id="285" r:id="rId6"/>
    <p:sldId id="261" r:id="rId7"/>
    <p:sldId id="262" r:id="rId8"/>
    <p:sldId id="263" r:id="rId9"/>
    <p:sldId id="274" r:id="rId10"/>
    <p:sldId id="275" r:id="rId11"/>
    <p:sldId id="282" r:id="rId12"/>
    <p:sldId id="276" r:id="rId13"/>
    <p:sldId id="277" r:id="rId14"/>
    <p:sldId id="278" r:id="rId15"/>
    <p:sldId id="279" r:id="rId16"/>
    <p:sldId id="283" r:id="rId17"/>
    <p:sldId id="280" r:id="rId18"/>
    <p:sldId id="286" r:id="rId19"/>
    <p:sldId id="287" r:id="rId20"/>
    <p:sldId id="281" r:id="rId21"/>
    <p:sldId id="265" r:id="rId22"/>
    <p:sldId id="266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EAB3C7-BB42-4E6C-B5A7-7C82CDA1E52F}">
  <a:tblStyle styleId="{EAEAB3C7-BB42-4E6C-B5A7-7C82CDA1E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36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3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08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7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13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965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84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7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752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68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9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2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/mchs_st_petersbu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fzW0M3uKk0aJormPAzhvXHvbQSAdI7by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-j9iy3ixSxKw-HQ0_eSQdM4IDsPjp_z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NLP / Natural Language Processing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294149"/>
            <a:ext cx="8520600" cy="1249359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Разработка JSON-схем для всех типов параграфов сводок о пожарах</a:t>
            </a:r>
            <a:endParaRPr lang="ru-RU" dirty="0"/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815615"/>
              </p:ext>
            </p:extLst>
          </p:nvPr>
        </p:nvGraphicFramePr>
        <p:xfrm>
          <a:off x="500550" y="1463043"/>
          <a:ext cx="8394732" cy="1731426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обеспечения структурированного вывода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LLM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было разработано 10 базовых классов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Pytantic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(в соответствии с типами параграфов) и 6 производных от них классов, которые при подстановке 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промпт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экспортируются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схемы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процессе отладки промптов структура классов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Pytantic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была оптимизирована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 в формате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JupyterLab Notebook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содержащий весь исходный код проекта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https://drive.google.com/file/d/10REU4hlhMXsfDVlTQx1honFcmfAcTmjV/view?usp=sharing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046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98B365-93A9-45F7-B090-6CAB50BC4799}"/>
              </a:ext>
            </a:extLst>
          </p:cNvPr>
          <p:cNvSpPr txBox="1"/>
          <p:nvPr/>
        </p:nvSpPr>
        <p:spPr>
          <a:xfrm>
            <a:off x="459029" y="3600034"/>
            <a:ext cx="8225942" cy="1169551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ForceModel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BaseModel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a_5_1_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принадлежность_сил_и_средств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Optional[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Field(default=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description=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Организация, выделившая силы и средства для тушения пожара"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a_5_2_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количество_человек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Optional[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Field(default=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a_5_3_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количество_единиц_техники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Optional[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Field(default=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91C0B-13D7-42D5-969D-E486FFAA533E}"/>
              </a:ext>
            </a:extLst>
          </p:cNvPr>
          <p:cNvSpPr txBox="1"/>
          <p:nvPr/>
        </p:nvSpPr>
        <p:spPr>
          <a:xfrm>
            <a:off x="459029" y="32922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имер класса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Pydantic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68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5433"/>
            <a:ext cx="8520600" cy="1088423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Класс </a:t>
            </a: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Pydantic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для типа параграфа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Описание пожара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11596-AB91-4700-880D-46AE96012D20}"/>
              </a:ext>
            </a:extLst>
          </p:cNvPr>
          <p:cNvSpPr txBox="1"/>
          <p:nvPr/>
        </p:nvSpPr>
        <p:spPr>
          <a:xfrm>
            <a:off x="122850" y="1133856"/>
            <a:ext cx="8823640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900" dirty="0" err="1"/>
              <a:t>class</a:t>
            </a:r>
            <a:r>
              <a:rPr lang="ru-RU" sz="900" dirty="0"/>
              <a:t> </a:t>
            </a:r>
            <a:r>
              <a:rPr lang="ru-RU" sz="900" dirty="0" err="1"/>
              <a:t>FireDescriptionModel</a:t>
            </a:r>
            <a:r>
              <a:rPr lang="ru-RU" sz="900" dirty="0"/>
              <a:t>(</a:t>
            </a:r>
            <a:r>
              <a:rPr lang="ru-RU" sz="900" dirty="0" err="1"/>
              <a:t>BaseModel</a:t>
            </a:r>
            <a:r>
              <a:rPr lang="ru-RU" sz="900" dirty="0"/>
              <a:t>):   </a:t>
            </a:r>
          </a:p>
          <a:p>
            <a:r>
              <a:rPr lang="ru-RU" sz="900" dirty="0"/>
              <a:t>''' Рассуждай последовательно, вслух, по пунктам. Никакие пункты не пропускай: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Найди в тексте сказуемые, описывающие процесс пожара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Найди в тексте слова, зависящие от сказуемых, и выдели из них те слова, которые описывают объекты, которые горят (горящие объекты)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Для каждого из горящих объектов найди его характеристики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Для каждого из горящих объектов поищи в тексте слова, описывающие принадлежность горящего (дочернего) объекта какому-либо другому (родительскому) объекту.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Если родительский объект в тексте найден, то для него также определи его характеристики и его родительский объект.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Рекурсивный поиск родительских объектов продолжай, пока в качестве родительского объекта не будет получено значение </a:t>
            </a:r>
            <a:r>
              <a:rPr lang="ru-RU" sz="900" dirty="0" err="1"/>
              <a:t>null</a:t>
            </a:r>
            <a:r>
              <a:rPr lang="ru-RU" sz="900" dirty="0"/>
              <a:t>.           </a:t>
            </a:r>
            <a:br>
              <a:rPr lang="ru-RU" sz="900" dirty="0"/>
            </a:br>
            <a:r>
              <a:rPr lang="ru-RU" sz="900" dirty="0"/>
              <a:t>Никакой объект не является родительским объектом для самого себя.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Каждый объект должен упоминаться в JSON только один раз: или как горящий объект, или как родительский объект.            </a:t>
            </a:r>
            <a:br>
              <a:rPr lang="ru-RU" sz="900" dirty="0"/>
            </a:br>
            <a:r>
              <a:rPr lang="ru-RU" sz="900" dirty="0"/>
              <a:t>Внимательно проанализируй каждый объект и правильно выбери для него место в JSON        </a:t>
            </a:r>
          </a:p>
          <a:p>
            <a:pPr marL="228600" indent="-228600">
              <a:buAutoNum type="arabicPeriod"/>
            </a:pPr>
            <a:r>
              <a:rPr lang="ru-RU" sz="900" dirty="0"/>
              <a:t>Составь список всех числительных, которые есть в тексте, и укажи, к какому из объектов оно относится. Одно числительное может относится только к одному объекту.           </a:t>
            </a:r>
            <a:br>
              <a:rPr lang="ru-RU" sz="900" dirty="0"/>
            </a:br>
            <a:r>
              <a:rPr lang="ru-RU" sz="900" dirty="0"/>
              <a:t>Выбери из всех объектов в тексте тот, который подходит лучше всего. Никакие другие числительные в ответ не включай.</a:t>
            </a:r>
          </a:p>
          <a:p>
            <a:pPr marL="228600" indent="-228600">
              <a:buAutoNum type="arabicPeriod"/>
            </a:pPr>
            <a:r>
              <a:rPr lang="ru-RU" sz="900" dirty="0"/>
              <a:t>Используя результаты своих рассуждений и приведенные ниже примеры, сформируй JSON, в строгом соответствии с приведенной JSON-схемой.</a:t>
            </a:r>
          </a:p>
          <a:p>
            <a:r>
              <a:rPr lang="ru-RU" sz="900" dirty="0"/>
              <a:t>*** Пример 1 ***</a:t>
            </a:r>
            <a:br>
              <a:rPr lang="en-US" sz="900" dirty="0"/>
            </a:br>
            <a:r>
              <a:rPr lang="en-US" sz="900" dirty="0"/>
              <a:t>…</a:t>
            </a:r>
            <a:endParaRPr lang="ru-RU" sz="900" dirty="0"/>
          </a:p>
          <a:p>
            <a:r>
              <a:rPr lang="ru-RU" sz="900" dirty="0"/>
              <a:t>*** </a:t>
            </a:r>
            <a:r>
              <a:rPr lang="en-US" sz="900" dirty="0"/>
              <a:t>JSON</a:t>
            </a:r>
            <a:r>
              <a:rPr lang="ru-RU" sz="900" dirty="0"/>
              <a:t> ***</a:t>
            </a:r>
            <a:endParaRPr lang="en-US" sz="900" dirty="0"/>
          </a:p>
          <a:p>
            <a:r>
              <a:rPr lang="en-US" sz="900" dirty="0"/>
              <a:t>…</a:t>
            </a:r>
          </a:p>
          <a:p>
            <a:r>
              <a:rPr lang="ru-RU" sz="900" dirty="0"/>
              <a:t>'''</a:t>
            </a:r>
          </a:p>
          <a:p>
            <a:r>
              <a:rPr lang="en-US" sz="900" dirty="0"/>
              <a:t>    a_3_1_</a:t>
            </a:r>
            <a:r>
              <a:rPr lang="ru-RU" sz="900" dirty="0" err="1"/>
              <a:t>тип_пожара</a:t>
            </a:r>
            <a:r>
              <a:rPr lang="ru-RU" sz="900" dirty="0"/>
              <a:t>: </a:t>
            </a:r>
            <a:r>
              <a:rPr lang="en-US" sz="900" dirty="0"/>
              <a:t>Optional[str] = Field(default=[], pattern=r'</a:t>
            </a:r>
            <a:r>
              <a:rPr lang="ru-RU" sz="900" dirty="0" err="1"/>
              <a:t>горение|тление|задымление</a:t>
            </a:r>
            <a:r>
              <a:rPr lang="ru-RU" sz="900" dirty="0"/>
              <a:t>')    </a:t>
            </a:r>
            <a:endParaRPr lang="en-US" sz="900" dirty="0"/>
          </a:p>
          <a:p>
            <a:r>
              <a:rPr lang="en-US" sz="900" dirty="0"/>
              <a:t>    a_3_2_</a:t>
            </a:r>
            <a:r>
              <a:rPr lang="ru-RU" sz="900" dirty="0" err="1"/>
              <a:t>объекты_горения</a:t>
            </a:r>
            <a:r>
              <a:rPr lang="ru-RU" sz="900" dirty="0"/>
              <a:t>: </a:t>
            </a:r>
            <a:r>
              <a:rPr lang="en-US" sz="900" dirty="0"/>
              <a:t>Optional[List[</a:t>
            </a:r>
            <a:r>
              <a:rPr lang="en-US" sz="900" dirty="0" err="1"/>
              <a:t>ObjectModel</a:t>
            </a:r>
            <a:r>
              <a:rPr lang="en-US" sz="900" dirty="0"/>
              <a:t>]] = Field(default=None, description="</a:t>
            </a:r>
            <a:r>
              <a:rPr lang="ru-RU" sz="900" dirty="0"/>
              <a:t>Предметы, которые горели")    </a:t>
            </a:r>
            <a:endParaRPr lang="en-US" sz="900" dirty="0"/>
          </a:p>
          <a:p>
            <a:r>
              <a:rPr lang="en-US" sz="900" dirty="0"/>
              <a:t>    a_3_3_</a:t>
            </a:r>
            <a:r>
              <a:rPr lang="ru-RU" sz="900" dirty="0" err="1"/>
              <a:t>площадь_горения</a:t>
            </a:r>
            <a:r>
              <a:rPr lang="ru-RU" sz="900" dirty="0"/>
              <a:t>: </a:t>
            </a:r>
            <a:r>
              <a:rPr lang="en-US" sz="900" dirty="0"/>
              <a:t>Optional[</a:t>
            </a:r>
            <a:r>
              <a:rPr lang="en-US" sz="900" dirty="0" err="1"/>
              <a:t>ValueModel</a:t>
            </a:r>
            <a:r>
              <a:rPr lang="en-US" sz="900" dirty="0"/>
              <a:t>] = Field(default=None)    </a:t>
            </a:r>
          </a:p>
          <a:p>
            <a:r>
              <a:rPr lang="en-US" sz="900" dirty="0"/>
              <a:t>    a_3_4_</a:t>
            </a:r>
            <a:r>
              <a:rPr lang="ru-RU" sz="900" dirty="0" err="1"/>
              <a:t>площадь_обрушения_кровли</a:t>
            </a:r>
            <a:r>
              <a:rPr lang="ru-RU" sz="900" dirty="0"/>
              <a:t>: </a:t>
            </a:r>
            <a:r>
              <a:rPr lang="en-US" sz="900" dirty="0"/>
              <a:t>Optional[</a:t>
            </a:r>
            <a:r>
              <a:rPr lang="en-US" sz="900" dirty="0" err="1"/>
              <a:t>ValueModel</a:t>
            </a:r>
            <a:r>
              <a:rPr lang="en-US" sz="900" dirty="0"/>
              <a:t>] = Field(default=None)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7923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73727"/>
            <a:ext cx="8520600" cy="1047912"/>
          </a:xfrm>
        </p:spPr>
        <p:txBody>
          <a:bodyPr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Выбор языковой модели для преобразования текст-JSON</a:t>
            </a: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560584"/>
              </p:ext>
            </p:extLst>
          </p:nvPr>
        </p:nvGraphicFramePr>
        <p:xfrm>
          <a:off x="500550" y="1463043"/>
          <a:ext cx="8394732" cy="3432664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ходе работы над проектом был опробован ряд открытых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LLM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Критериями выбора были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  доступность модели для локального использования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  хорошее понимание русского языка,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контекстное окно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4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токенов (размер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промпта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обеспечивающего приемлемое качество инференса с сумме с размером ответа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LLM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составил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~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470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токенов)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размер модели 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неквантизованном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виде должен помещаться в видеопамяти одного графического процессора (ставится задача сначала добиться наилучшего качества результатов для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некванитзованной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модели, а затем определить степень квантизации, обеспечивающую приемлемый уровень качества).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итогам анализа для инференса была выбрана языковая модель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T-Lite 7B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отечественной разработки с контекстным окном 8к. Решающим преимуществом оказалось то обстоятельство, что в отличие от популярных моделей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Gemma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Qwen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ее удалось заставить следовать инструкции применить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 of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Thougts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используя 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промпте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указание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рассуждать вслух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Другие модели это указание игнорировали.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4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73727"/>
            <a:ext cx="8520600" cy="1047912"/>
          </a:xfrm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Выбор программного средства для инференса языковой модели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351331"/>
              </p:ext>
            </p:extLst>
          </p:nvPr>
        </p:nvGraphicFramePr>
        <p:xfrm>
          <a:off x="500550" y="1463043"/>
          <a:ext cx="8394732" cy="3326292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средства для инференса языковой модели было опробовано следующее программное обеспечение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b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   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transformers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llm-cpp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Ollama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 Generation Inference (TGI)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vllm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данном этапе выбор сделан в пользу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vllm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ввиду высокого быстродействия этого программного средства и удобства его использования. В перспективе для удаленного доступа к сервису преобразования текстов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предполагается использовать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LangServ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 проанализирован ряд отечественных платформ, предлагающих услуги аренды виртуальных машин или рабочих станций, оборудованных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GPU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В качестве наиболее экономичной была выбрана платформа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gpudc.ru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9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56686"/>
            <a:ext cx="8520600" cy="1742855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Влияние методов </a:t>
            </a:r>
            <a:r>
              <a:rPr lang="ru-RU" sz="3200" dirty="0" err="1">
                <a:latin typeface="Roboto"/>
                <a:ea typeface="Roboto"/>
                <a:cs typeface="Roboto"/>
                <a:sym typeface="Roboto"/>
              </a:rPr>
              <a:t>промптинга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 на качество преобразования текста в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JSON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807384"/>
              </p:ext>
            </p:extLst>
          </p:nvPr>
        </p:nvGraphicFramePr>
        <p:xfrm>
          <a:off x="48891" y="1051076"/>
          <a:ext cx="8898300" cy="3903434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60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Были опробованы следующие техники </a:t>
                      </a:r>
                      <a:r>
                        <a:rPr lang="ru-RU" sz="13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промптинга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zero-shot, single-shot, few-shot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различные варианты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self-consistency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13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гарантированного структурированного вывода применялись библиотеки </a:t>
                      </a:r>
                      <a:r>
                        <a:rPr lang="en-US" sz="13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pydantic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-format-enforcement</a:t>
                      </a:r>
                      <a:endParaRPr sz="13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сожалению, не удалось вычислить метрику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perplexity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так как  </a:t>
                      </a:r>
                      <a:r>
                        <a:rPr lang="en-US" sz="13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vllm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большинства токенов выдает значение </a:t>
                      </a:r>
                      <a:r>
                        <a:rPr lang="en-US" sz="13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logprob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=0.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Поэтому качество инференса оценивалось только вручную, путем просмотра результатов и субъективной оценки их правильности.</a:t>
                      </a:r>
                      <a:endParaRPr sz="13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562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большинства типов параграфов высокое качество ответов стабильно обеспечивается в сочетании 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zero-shot + </a:t>
                      </a:r>
                      <a:r>
                        <a:rPr lang="en-US" sz="1300" b="1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-format-enforcement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lang="ru-RU" sz="13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Исключение составляют параграфы типа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Описание пожара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Для них оптимальным оказалось сочетание 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few-shot</a:t>
                      </a:r>
                      <a:r>
                        <a:rPr lang="ru-RU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(5 примеров) + </a:t>
                      </a:r>
                      <a:r>
                        <a:rPr lang="en-US" sz="1300" b="1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pydantic</a:t>
                      </a:r>
                      <a:r>
                        <a:rPr lang="ru-RU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При этом из 96 вручную проверенных заданий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LLM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дала полностью правильный ответ в 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случаях. В остальных случаях наблюдались, преимущественно, пропуски отдельных фрагментов информации.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Сочетание 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few-shot</a:t>
                      </a:r>
                      <a:r>
                        <a:rPr lang="ru-RU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(5 примеров)  + </a:t>
                      </a:r>
                      <a:r>
                        <a:rPr lang="en-US" sz="1300" b="1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</a:t>
                      </a:r>
                      <a:r>
                        <a:rPr lang="en-US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-format-enforcement</a:t>
                      </a:r>
                      <a:r>
                        <a:rPr lang="ru-RU" sz="13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обеспечило полностью правильные ответы только в 1</a:t>
                      </a:r>
                      <a:r>
                        <a:rPr lang="en-US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8% </a:t>
                      </a:r>
                      <a:r>
                        <a:rPr lang="ru-RU" sz="13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случаях. </a:t>
                      </a:r>
                      <a:endParaRPr sz="13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56686"/>
            <a:ext cx="8520600" cy="1742855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Влияние методов </a:t>
            </a:r>
            <a:r>
              <a:rPr lang="ru-RU" sz="3200" dirty="0" err="1">
                <a:latin typeface="Roboto"/>
                <a:ea typeface="Roboto"/>
                <a:cs typeface="Roboto"/>
                <a:sym typeface="Roboto"/>
              </a:rPr>
              <a:t>промптинга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 на качество преобразования текста в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 (продолжение)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539368"/>
              </p:ext>
            </p:extLst>
          </p:nvPr>
        </p:nvGraphicFramePr>
        <p:xfrm>
          <a:off x="122850" y="1660551"/>
          <a:ext cx="8898300" cy="3224744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60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“Описания пожара” критически важным оказалось применение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При этом сам текст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зачастую оказывается полон “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галюцинаций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”. Однако даже в этом случае такие “рассуждения” помогают модели сформировать правильный JSON.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lm-format-enforcement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исключает из ответа текст “рассуждений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ограничивая ответ строгим соответствием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JSON-Schema.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этом качество содержания ответов резко падает.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Была предпринята попытка применить </a:t>
                      </a:r>
                      <a:r>
                        <a:rPr lang="en-US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self-consistency</a:t>
                      </a: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улучшения результатов комбинации</a:t>
                      </a:r>
                      <a:r>
                        <a:rPr lang="ru-RU" sz="12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2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few-shot</a:t>
                      </a:r>
                      <a:r>
                        <a:rPr lang="ru-RU" sz="12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(5 примеров) + </a:t>
                      </a:r>
                      <a:r>
                        <a:rPr lang="en-US" sz="1200" b="1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chain-of-thoughts</a:t>
                      </a: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Весь текст ответа, включая рассуждения, передавался в следующий запрос с </a:t>
                      </a:r>
                      <a:r>
                        <a:rPr lang="ru-RU" sz="12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lm-format-enforcement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в котором модели предлагалось проверить результат предыдущего преобразования и, при необходимости, поправить (попутно, автоматически обеспечивая строгое соответствие схеме). Ожидаемого улучшения качества этот прием не дал - применение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lm-format-enforcement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существенно портило результат.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84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Требования самопроверки в пределах одного запроса или выбора лучшего ответа из нескольких вариантов также оказались не эффективны – похоже, что модель не обучена таким запросам и просто игнорирует их.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8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5" y="56686"/>
            <a:ext cx="8845585" cy="608997"/>
          </a:xfrm>
        </p:spPr>
        <p:txBody>
          <a:bodyPr/>
          <a:lstStyle/>
          <a:p>
            <a:pPr algn="ctr"/>
            <a:r>
              <a:rPr lang="ru-RU" sz="3200" dirty="0"/>
              <a:t>Шаблон </a:t>
            </a:r>
            <a:r>
              <a:rPr lang="ru-RU" sz="3200" dirty="0" err="1"/>
              <a:t>промпта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496E9-51C7-4CC4-8988-F08ADA16781F}"/>
              </a:ext>
            </a:extLst>
          </p:cNvPr>
          <p:cNvSpPr txBox="1"/>
          <p:nvPr/>
        </p:nvSpPr>
        <p:spPr>
          <a:xfrm>
            <a:off x="248717" y="801578"/>
            <a:ext cx="8617305" cy="30931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300" dirty="0"/>
              <a:t>Ты - специалист по выделению из заданного текста информацию в форме JSON с применением JSON-схемы</a:t>
            </a:r>
          </a:p>
          <a:p>
            <a:r>
              <a:rPr lang="ru-RU" sz="1300" dirty="0"/>
              <a:t>Если информация для какого-либо атрибута отсутствует в заданном тексте - ни в коем случае ее нельзя придумывать ее, в таком случае следует пропустить этот атрибут.</a:t>
            </a:r>
          </a:p>
          <a:p>
            <a:r>
              <a:rPr lang="ru-RU" sz="1300" dirty="0"/>
              <a:t>Все атрибуты с пустыми значениями должны быть исключены из JSON.</a:t>
            </a:r>
          </a:p>
          <a:p>
            <a:r>
              <a:rPr lang="ru-RU" sz="1300" dirty="0"/>
              <a:t>Все значения атрибутов должны быть на русском языке в именительном падеже в единственном числе.</a:t>
            </a:r>
          </a:p>
          <a:p>
            <a:r>
              <a:rPr lang="ru-RU" sz="1300" dirty="0"/>
              <a:t>Все глаголы должны быть преобразованы в отглагольные существительные в именительном падеже в единственном числе.</a:t>
            </a:r>
          </a:p>
          <a:p>
            <a:r>
              <a:rPr lang="ru-RU" sz="1300" dirty="0"/>
              <a:t>Из ответа должна быть исключена информацию, которой нет в исходном тексте.</a:t>
            </a:r>
          </a:p>
          <a:p>
            <a:r>
              <a:rPr lang="ru-RU" sz="1300" dirty="0"/>
              <a:t>Любая информация из текста должна присутствовать только в одном атрибуте JSON.</a:t>
            </a:r>
            <a:endParaRPr lang="en-US" sz="1300" dirty="0"/>
          </a:p>
          <a:p>
            <a:endParaRPr lang="ru-RU" sz="1300" dirty="0"/>
          </a:p>
          <a:p>
            <a:r>
              <a:rPr lang="en-US" sz="1300" dirty="0"/>
              <a:t>JSON-</a:t>
            </a:r>
            <a:r>
              <a:rPr lang="ru-RU" sz="1300" dirty="0"/>
              <a:t>схема</a:t>
            </a:r>
          </a:p>
          <a:p>
            <a:r>
              <a:rPr lang="en-US" sz="1300" dirty="0"/>
              <a:t>{</a:t>
            </a:r>
            <a:r>
              <a:rPr lang="en-US" sz="1300" dirty="0" err="1"/>
              <a:t>schema_json</a:t>
            </a:r>
            <a:r>
              <a:rPr lang="en-US" sz="1300" dirty="0"/>
              <a:t>}</a:t>
            </a:r>
          </a:p>
          <a:p>
            <a:r>
              <a:rPr lang="ru-RU" sz="1300" dirty="0"/>
              <a:t>Дано</a:t>
            </a:r>
            <a:r>
              <a:rPr lang="en-US" sz="1300" dirty="0"/>
              <a:t>:</a:t>
            </a:r>
          </a:p>
          <a:p>
            <a:r>
              <a:rPr lang="en-US" sz="1300" dirty="0"/>
              <a:t>{text}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25140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56686"/>
            <a:ext cx="8520600" cy="1742855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Исследование влияния размера пакета запросов на скорость инференса для различных графических процессоров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261905"/>
              </p:ext>
            </p:extLst>
          </p:nvPr>
        </p:nvGraphicFramePr>
        <p:xfrm>
          <a:off x="138989" y="1660551"/>
          <a:ext cx="8770266" cy="3222468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 проведен ряд замеров скорости обработки </a:t>
                      </a:r>
                      <a:r>
                        <a:rPr lang="en-US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 </a:t>
                      </a: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сводок при разном количестве сводок, объединенных в один пакет</a:t>
                      </a:r>
                      <a:r>
                        <a:rPr lang="en-US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1, 2, 4, 8, 16</a:t>
                      </a:r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32. Тексты сводок из одного пакета разбирались по параграфам, и из параграфов одного типа формировались новые пакеты.  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Вычисления проводились на платформах,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оборудованных разными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GPU: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NVIDIA L4 24Gb, RTX 3090 24Gb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Tesla A100 40Gb.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Такой выбор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GPU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исследований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обусловлен следующими факторами:</a:t>
                      </a:r>
                    </a:p>
                    <a:p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NVIDIA L4 24Gb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Tesla A100 40Gb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доступны на платном тарифе в популярном сервисе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Google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Colab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;</a:t>
                      </a:r>
                    </a:p>
                    <a:p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RTX 3090 24Gb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Tesla A100 40Gb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доступны на самом выгодной отечественной платформе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gpudc.ru;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NVIDIA L4 24Gb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RTX 3090 24Gb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имеют одинаковый объем видеопамяти, но различаются архитектурой (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NVIDIA L4 24Gb -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архитектура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Ada Lovelace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RTX 3090 24Gb -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архитектура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Amper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);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RTX 3090 24Gb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Tesla A100 40Gb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имеют одинаковую архитектуру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Amper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,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но различаются объемом видеопамяти.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04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Расчеты  показали, что число токенов, обрабатываемых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 секунду, растет, примерно, пропорционально логарифму размера пакета для всех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Причем растет как скорость обработки входных токенов (что ожидаемо, ввиду применения KV-кэширования префиксов промптов), так и скорость обработки выходных токенов  (что, видимо, связано с применением в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vllm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PagedAttention</a:t>
                      </a:r>
                      <a:r>
                        <a:rPr lang="ru-RU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ru-RU" sz="12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56686"/>
            <a:ext cx="8925900" cy="1172039"/>
          </a:xfrm>
        </p:spPr>
        <p:txBody>
          <a:bodyPr/>
          <a:lstStyle/>
          <a:p>
            <a:pPr algn="ctr"/>
            <a:r>
              <a:rPr lang="ru-RU" sz="3200" dirty="0"/>
              <a:t>Скорость обработки токенов в зависимости от логарифма числа запросов в пакете</a:t>
            </a: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11F1C1-BE5A-4F69-AE33-F40704D2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271524"/>
            <a:ext cx="4476749" cy="34819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B394AC-F514-4BDE-88B9-085281A6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044" y="1271524"/>
            <a:ext cx="4415705" cy="34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56687"/>
            <a:ext cx="8925900" cy="1038584"/>
          </a:xfrm>
        </p:spPr>
        <p:txBody>
          <a:bodyPr/>
          <a:lstStyle/>
          <a:p>
            <a:pPr algn="ctr"/>
            <a:r>
              <a:rPr lang="ru-RU" sz="3200" dirty="0"/>
              <a:t>Среднее время инференса на одну сводку</a:t>
            </a:r>
            <a:br>
              <a:rPr lang="ru-RU" sz="3200" dirty="0"/>
            </a:br>
            <a:r>
              <a:rPr lang="ru-RU" sz="3200" dirty="0"/>
              <a:t>в зависимости от числа запросов в пакете</a:t>
            </a: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230B97-8453-47B4-9C1A-B683B9ED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198636"/>
            <a:ext cx="4972050" cy="38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42619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Выделение структурированной информации из слабоструктурированных текстов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Волков Игорь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Ведущий инженер-программист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Институт сетевых технологий, Санкт-Петербург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56687"/>
            <a:ext cx="8520600" cy="1245420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Выбор аппаратной конфигурации для инференса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sz="3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237105"/>
              </p:ext>
            </p:extLst>
          </p:nvPr>
        </p:nvGraphicFramePr>
        <p:xfrm>
          <a:off x="138989" y="1133754"/>
          <a:ext cx="8770266" cy="3424706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Эксперименты показали, что для моей задачи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RTX 3090 24Gb производительнее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NVIDIA L4 24Gb примерно в 2 раза.</a:t>
                      </a:r>
                      <a:b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Это, полагаю, связано с тем, что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RTX 3090 имеет большее тензорных ядер и более высокую пропускную способность, чем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L4 (не смотря на более старую архитектуру). </a:t>
                      </a:r>
                      <a:endParaRPr lang="ru-RU" sz="13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Прирост производительности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A100 по сравнению с RTX 3090 есть, но не кардинальный. При этом стоимость карты A100 40Gb на порядок превышает стоимость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RTX 3090. (На </a:t>
                      </a:r>
                      <a:r>
                        <a:rPr lang="ru-RU" sz="13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Авито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600-900 тыс. руб. против 66-95 тыс. руб.)</a:t>
                      </a:r>
                      <a:endParaRPr lang="ru-RU" sz="13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104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При стоимости аренды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RTX 3090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руб.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час приобретение этого же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для локального использования окупится за 8-12 месяцев работы в режиме 8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ru-RU" sz="1300" b="0" i="0" u="none" strike="noStrike" cap="none" baseline="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121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Преимущество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GPU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A100 заключается в том, что она позволяет обрабатывать большие пакеты входных данных и выполнять инференс моделей с большим числом параметров. Но для моделей с числом параметров 7B выгода от A100, для моих задач, не оправдывает ее стоимость. </a:t>
                      </a:r>
                    </a:p>
                    <a:p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Таким образом, для инференса преобразования текста в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JSON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предпочтительнее приобретение для локального использования </a:t>
                      </a:r>
                      <a:r>
                        <a:rPr lang="en-US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ru-RU" sz="13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RTX 3090</a:t>
                      </a:r>
                      <a:endParaRPr lang="ru-RU" sz="13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6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11319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619144069"/>
              </p:ext>
            </p:extLst>
          </p:nvPr>
        </p:nvGraphicFramePr>
        <p:xfrm>
          <a:off x="311700" y="710562"/>
          <a:ext cx="8520600" cy="4034571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1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Выполненные в рамках проекта исследования и разработки заложили основу для создания </a:t>
                      </a:r>
                      <a:r>
                        <a:rPr lang="ru-RU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программно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аппаратного комплекса, обеспечивающего автоматическое выделение количественной и качественной информации из текстовых документов и сохранение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ее в базе данных, с целью автоматического формирования итоговых аналитических отчетов </a:t>
                      </a:r>
                      <a:endParaRPr sz="11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baseline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100" b="1" baseline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улучшения качества инференса предлагается следующий план дальнейших действий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Провести массовое преобразование текстов в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всего набора данных (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~6000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сводок). На основе результатов преобразования сформировать </a:t>
                      </a:r>
                      <a:r>
                        <a:rPr lang="en-US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DataFrame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Проанализировать полученный </a:t>
                      </a:r>
                      <a:r>
                        <a:rPr lang="en-US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DataFrame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целью определения частоты появления в сводках тех или иных объектов, их характеристик и иерархических связей.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основе полученных данных сформировать синтетический набор пар текст-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JSON,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необходимого размера для обучения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LORA-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адаптера.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Обучить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LORA-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адаптер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baseline="0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100" b="1" baseline="0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Другие планы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способ получить </a:t>
                      </a:r>
                      <a:r>
                        <a:rPr lang="en-US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logprobs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оценить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perplexity (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возможно, использовать для этого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transformers)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автоматически исправлять ошибки, выявленные </a:t>
                      </a:r>
                      <a:r>
                        <a:rPr lang="en-US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Pytantic</a:t>
                      </a:r>
                      <a:endParaRPr lang="en-US" sz="11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использовать более сильную, но </a:t>
                      </a:r>
                      <a:r>
                        <a:rPr lang="ru-RU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квантизованную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модель для данной задачи, в частности, на аппаратных конфигурациях из 2х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GPU RTX 3090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LangServ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удаленный доступ к сервису преобразования текстов в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</a:t>
                      </a:r>
                      <a:endParaRPr lang="ru-RU" sz="110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Встроить сервис преобразования текстов в 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разрабатываемый </a:t>
                      </a:r>
                      <a:r>
                        <a:rPr lang="ru-RU" sz="11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программно</a:t>
                      </a:r>
                      <a:r>
                        <a:rPr lang="en-US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1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аппаратный комплекс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846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169794"/>
            <a:ext cx="8520600" cy="646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проекта</a:t>
            </a:r>
            <a:endParaRPr dirty="0"/>
          </a:p>
        </p:txBody>
      </p:sp>
      <p:graphicFrame>
        <p:nvGraphicFramePr>
          <p:cNvPr id="7" name="Google Shape;108;p20">
            <a:extLst>
              <a:ext uri="{FF2B5EF4-FFF2-40B4-BE49-F238E27FC236}">
                <a16:creationId xmlns:a16="http://schemas.microsoft.com/office/drawing/2014/main" id="{82446A53-BC09-4AAE-903B-7854CD30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871430"/>
              </p:ext>
            </p:extLst>
          </p:nvPr>
        </p:nvGraphicFramePr>
        <p:xfrm>
          <a:off x="431903" y="2132368"/>
          <a:ext cx="8133022" cy="2672966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4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Сбор и предварительный анализ данных с сайта информации МЧС по Санкт-Петербургу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Очистка 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азметка набора данных. Обучение классификатора параграфов сводок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схем для всех типов 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параграфов сводок о пожарах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языковой модели для преобразования текст-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JSON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4732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программного средства для инференса языковой модели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7432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Исследование влияния различных методов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промптинга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качество преобразования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326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Исследование влияния размера пакета запросов на скорость инференса для различных графических процессоров. Выбор аппаратной конфигурации для инференса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004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CA2BAA-D8FA-4EA4-B3A4-334364E67EFB}"/>
              </a:ext>
            </a:extLst>
          </p:cNvPr>
          <p:cNvSpPr txBox="1"/>
          <p:nvPr/>
        </p:nvSpPr>
        <p:spPr>
          <a:xfrm>
            <a:off x="486459" y="757983"/>
            <a:ext cx="7961421" cy="81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Разработать технологию получения структурированной информации в формате многоуровневого JSON на основе набора данных </a:t>
            </a:r>
            <a:r>
              <a:rPr lang="ru-RU" sz="1400">
                <a:latin typeface="Roboto"/>
                <a:ea typeface="Roboto"/>
                <a:cs typeface="Roboto"/>
                <a:sym typeface="Roboto"/>
              </a:rPr>
              <a:t>-- сводки МЧС 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о </a:t>
            </a:r>
            <a:r>
              <a:rPr lang="ru-RU" sz="1400">
                <a:latin typeface="Roboto"/>
                <a:ea typeface="Roboto"/>
                <a:cs typeface="Roboto"/>
                <a:sym typeface="Roboto"/>
              </a:rPr>
              <a:t>пожарах по </a:t>
            </a:r>
            <a:r>
              <a:rPr lang="ru-RU" sz="1400" dirty="0">
                <a:latin typeface="Roboto"/>
                <a:ea typeface="Roboto"/>
                <a:cs typeface="Roboto"/>
                <a:sym typeface="Roboto"/>
              </a:rPr>
              <a:t>Санкт-Петербургу </a:t>
            </a:r>
          </a:p>
        </p:txBody>
      </p:sp>
      <p:sp>
        <p:nvSpPr>
          <p:cNvPr id="10" name="Google Shape;107;p20">
            <a:extLst>
              <a:ext uri="{FF2B5EF4-FFF2-40B4-BE49-F238E27FC236}">
                <a16:creationId xmlns:a16="http://schemas.microsoft.com/office/drawing/2014/main" id="{EC4D8B04-F927-41FA-B72D-FA919788EE14}"/>
              </a:ext>
            </a:extLst>
          </p:cNvPr>
          <p:cNvSpPr txBox="1">
            <a:spLocks/>
          </p:cNvSpPr>
          <p:nvPr/>
        </p:nvSpPr>
        <p:spPr>
          <a:xfrm>
            <a:off x="500550" y="1503979"/>
            <a:ext cx="8520600" cy="63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dirty="0"/>
              <a:t>Задачи, решенные в проекте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74544"/>
            <a:ext cx="3557100" cy="151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преобразования текста в </a:t>
            </a:r>
            <a:r>
              <a:rPr lang="en-US" dirty="0"/>
              <a:t>JSON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C473F7-DF25-490D-AF93-22D288AA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2" y="2330965"/>
            <a:ext cx="3437483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Уточнение по пожару в Приморском районе.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18 мая в 18:19 поступило сообщение о пожаре по адресу: Приморский район, ул. Автобусная, д.3.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железобетонном размером 70х72 метра, высотой 10 метров здании цеха для хранения полиэтилена происходило горение на площади 600 кв. метров, произошло обрушение кровли на площади 400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кв.метров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…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6925C-6664-43D0-8B3B-08C21E50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2" y="-59383"/>
            <a:ext cx="4761457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"a_1_заголовок": "Уточнение по пожару в Приморском районе.",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"a_2_сообщение_о_пожаре": 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"a_2_1_дата_сообщения": "18 мая", 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"a_2_2_время_сообщения": "18:19", 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"a_2_3_адрес_пожара": { 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"a_2_3_1_район": "Приморский район", 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"a_2_3_2_улица": "Автобусная", 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"a_2_3_3_дом": 3</a:t>
            </a:r>
            <a:endParaRPr lang="en-US" altLang="ru-RU" sz="1000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ru-RU" altLang="ru-RU" sz="1000" dirty="0">
                <a:solidFill>
                  <a:schemeClr val="tx1"/>
                </a:solidFill>
                <a:latin typeface="+mj-lt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"a_3_описание_пожара": {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"a_3_1_тип_пожара": "горение",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"a_3_2_объекты_горения": [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"o_1_название_объекта": "полиэтилен",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"o_2_характеристики_объекта": [ "хранение" 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"o_8_родительский_объект": {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"o_1_название_объекта": "цех",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"o_2_характеристики_объекта": [ "для хранения" 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"o_8_родительский_объект": {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"o_1_название_объекта": "здание",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"o_2_характеристики_объекта": [ "железобетонное" 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"o_4_размер_объекта": { "v_1_значение": "70х72", "v_2_ед": "метр" 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"o_6_высота_объекта": { "v_1_значение": 10, "v_2_ед": "метр" 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"a_3_3_площадь_горения": { "v_1_значение": 600, "v_2_ед": "кв. метр" 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"a_3_4_площадь_обрушения_кровли": { "v_1_значение": 400, "v_2_ед": "кв. метр" 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…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7F4F2BF-4643-40AC-8848-FCB6B26A0DED}"/>
              </a:ext>
            </a:extLst>
          </p:cNvPr>
          <p:cNvSpPr/>
          <p:nvPr/>
        </p:nvSpPr>
        <p:spPr>
          <a:xfrm>
            <a:off x="3800476" y="3238500"/>
            <a:ext cx="409575" cy="24765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AC4F3-E737-472B-82A6-9345B5A8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74544"/>
            <a:ext cx="3557100" cy="151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преобразования текста в </a:t>
            </a:r>
            <a:r>
              <a:rPr lang="en-US" dirty="0"/>
              <a:t>JSON</a:t>
            </a:r>
            <a:r>
              <a:rPr lang="ru-RU" dirty="0"/>
              <a:t> (продолжение)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C473F7-DF25-490D-AF93-22D288AA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2" y="2295008"/>
            <a:ext cx="355710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…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18:26 пожару присвоен дополнительный номер 1-БИС.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22:02 пожар локализован на площади 600 кв. метров.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22:28 отказ дополнительному номеру 1-БИС.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02:01 ликвидация открытого горения. Происходит тление отдельными очагами на общей площади 100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кв.м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08:35 пожар ликвидирован.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Сведения о пострадавших не поступали.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К ликвидации пожара привлекалось от МЧС: 8 единиц техники и 31 человек личного состава. 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А.А.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6925C-6664-43D0-8B3B-08C21E50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399" y="201513"/>
            <a:ext cx="4685259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"a_5_силы_и_средства_тушения_пожара": [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"a_5_1_принадлежность_сил_и_средств": "МЧС",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"a_5_2_количество_человек": 31,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"a_5_3_количество_единиц_техники": 8 } 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"a_6_тушение_пожара": [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"a_6_2_1_время_события": "18:26",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"a_6_2_3_присвоенный_номер": "1-БИС" 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"a_6_2_1_время_события": "22:02",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"a_6_2_2_действия": "пожар локализован",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"a_6_2_4_состояние_пожара": "локализован",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"a_6_2_5_площадь_локализации": { "v_1_значение": 600, "v_2_ед": "кв. метров" 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"a_6_2_1_время_события": "22:28",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"a_6_2_2_действия": "отказ дополнительному номеру",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"a_6_2_3_присвоенный_номер": "1-БИС",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"a_6_2_4_состояние_пожара": "отказ дополнительному номеру"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"a_6_2_1_время_события": "02:01",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"a_6_2_2_действия": "ликвидация открытого горения",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"a_6_2_4_состояние_пожара": "тление отдельными очагами",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"a_6_2_5_площадь_тления": { "v_1_значение": 100, "v_2_ед":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кв.м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}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 "a_6_2_1_время_события": "08:35",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"a_6_2_2_действия": "пожар ликвидирован",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"a_6_2_4_состояние_пожара": "ликвидирован"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],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chemeClr val="tx1"/>
                </a:solidFill>
                <a:latin typeface="+mj-lt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"a_9_инициалы_автора": "А.А."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 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7F4F2BF-4643-40AC-8848-FCB6B26A0DED}"/>
              </a:ext>
            </a:extLst>
          </p:cNvPr>
          <p:cNvSpPr/>
          <p:nvPr/>
        </p:nvSpPr>
        <p:spPr>
          <a:xfrm>
            <a:off x="3848100" y="3467100"/>
            <a:ext cx="409575" cy="24765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23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162476"/>
            <a:ext cx="8520600" cy="1461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планировалось, что знал до курса,</a:t>
            </a:r>
            <a:br>
              <a:rPr lang="ru" sz="3000" dirty="0"/>
            </a:br>
            <a:r>
              <a:rPr lang="ru" sz="3000" dirty="0"/>
              <a:t>сколько времени заняло выполнение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4413408"/>
              </p:ext>
            </p:extLst>
          </p:nvPr>
        </p:nvGraphicFramePr>
        <p:xfrm>
          <a:off x="484329" y="1734392"/>
          <a:ext cx="8030563" cy="3098454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Планировалась разработка программного средства для автоматического выделения количественной и качественной информации из текстовых документов и сохранения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ее в базе данных, с целью автоматического формирования итоговых аналитических отчетов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начала курса принимал участи в разработке программного средства для ручного ввода количественной и качественной информации с гибко настраиваемой структурой в базу данных и формирования итоговых аналитических отчетов.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методами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Science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ранее знаком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был.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целью решения задачи автоматического ввода количественной и качественной информации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закончил курсы 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«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Практический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Machine Learning + Deep Learning»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от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SkillFactory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начал осваивать язык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над проектом шла все время обучения на курсах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NLP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Часть задач проекта была решена при выполнении домашних заданий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24294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br>
              <a:rPr lang="en-US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231471023"/>
              </p:ext>
            </p:extLst>
          </p:nvPr>
        </p:nvGraphicFramePr>
        <p:xfrm>
          <a:off x="500550" y="869611"/>
          <a:ext cx="7239000" cy="3849910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Scraping (Selenium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BeautifulSoup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sklearn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egexp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matplotlib,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pymorphy2,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SpaCy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SlovNet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Тематическое моделирование (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LdaMulticore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WordCloud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Векторизация текстов (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TfidfVectorizer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FastText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Классификация (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CatBoostClassifier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775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Большие языковые модели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Mistral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Gemma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Qwen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T-Lite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 др.), </a:t>
                      </a:r>
                      <a:b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слияние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merge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базовой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LLM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Lora-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адаптера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2476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Средства инференса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LLM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transformers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llm-cpp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ollama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tgi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vllm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31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Structured output (JSON-Schema,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Pydantic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-format-enforcer)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333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Prompt-engineering (zero-shot, single-shot, few-shot, self-consistency,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57398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Разное (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virtualenv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pip, NVIDIA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ToolKit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520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1659010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Сбор и предварительный анализ 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данных с сайта информации МЧС по Санкт-Петербургу 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dirty="0"/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63159"/>
              </p:ext>
            </p:extLst>
          </p:nvPr>
        </p:nvGraphicFramePr>
        <p:xfrm>
          <a:off x="500551" y="2348866"/>
          <a:ext cx="8394732" cy="2220122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Selenium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парсинг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сайта информации МЧС по Санкт-Петербургу 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https://t.me/s/mchs_st_petersburg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 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основе анализа данных выделены следующие типы сообщений МЧС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сводки о пожарах, штормовые предупреждения, о мероприятиях, о поиске людей, о происшествиях, служебные.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дальнейшей работы выбрано подмножество сообщений – сводки о пожарах.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сформирован и с использованием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RegExp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классифицирован  набор данных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тексты сообщений МЧС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articles_class.csv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https://drive.google.com/file/d/1fzW0M3uKk0aJormPAzhvXHvbQSAdI7by/view?usp=sharing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D9749F-F7A5-4E9D-8995-DEDAB64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1659010"/>
          </a:xfrm>
        </p:spPr>
        <p:txBody>
          <a:bodyPr/>
          <a:lstStyle/>
          <a:p>
            <a:pPr algn="ctr"/>
            <a:r>
              <a:rPr lang="ru-RU" sz="3200" dirty="0">
                <a:latin typeface="Roboto"/>
                <a:ea typeface="Roboto"/>
                <a:cs typeface="Roboto"/>
                <a:sym typeface="Roboto"/>
              </a:rPr>
              <a:t>Очистка и разметка набора данных. Обучение классификатора параграфов сводок о пожарах</a:t>
            </a: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br>
              <a:rPr lang="ru-RU" sz="3200" dirty="0">
                <a:latin typeface="Roboto"/>
                <a:ea typeface="Roboto"/>
                <a:cs typeface="Roboto"/>
                <a:sym typeface="Roboto"/>
              </a:rPr>
            </a:br>
            <a:endParaRPr lang="ru-RU" dirty="0"/>
          </a:p>
        </p:txBody>
      </p:sp>
      <p:graphicFrame>
        <p:nvGraphicFramePr>
          <p:cNvPr id="7" name="Google Shape;142;p25">
            <a:extLst>
              <a:ext uri="{FF2B5EF4-FFF2-40B4-BE49-F238E27FC236}">
                <a16:creationId xmlns:a16="http://schemas.microsoft.com/office/drawing/2014/main" id="{4E4BC304-21B1-4F74-BC5D-8E61F67C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132888"/>
              </p:ext>
            </p:extLst>
          </p:nvPr>
        </p:nvGraphicFramePr>
        <p:xfrm>
          <a:off x="500551" y="2005057"/>
          <a:ext cx="8394732" cy="2655278"/>
        </p:xfrm>
        <a:graphic>
          <a:graphicData uri="http://schemas.openxmlformats.org/drawingml/2006/table">
            <a:tbl>
              <a:tblPr>
                <a:noFill/>
                <a:tableStyleId>{EAEAB3C7-BB42-4E6C-B5A7-7C82CDA1E52F}</a:tableStyleId>
              </a:tblPr>
              <a:tblGrid>
                <a:gridCol w="56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Тексты сводок о пожарах были разбиты на параграфы и очищены от пустых строк.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методов т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ематического моделирования (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LdaMulticore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WordCloud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была выполнена кластеризация параграфов и выделено 10 их типов.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6118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RegExp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 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размечен н</a:t>
                      </a: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абор данных параграфов сводок (paragraph_label.csv)</a:t>
                      </a:r>
                      <a:b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</a:b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oboto"/>
                          <a:cs typeface="Arial"/>
                          <a:sym typeface="Arial"/>
                        </a:rPr>
                        <a:t>https://drive.google.com/file/d/1-4mc4up_mqBbYoHUCu2L6y6buyvKtAQK/view?usp=sharing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304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использованием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TfidfVectorizer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(который в данном случае оказался эффективнее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FastText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и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CatBoostClassifier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на размеченном наборе данных  были обучены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векторизатор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tfidf.joblib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https://drive.google.com/file/d/1QqLDweHHWyVTg6UdLhYiP-2fHr6lZB7h/view?usp=sharing</a:t>
                      </a:r>
                      <a:b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 классификатор параграфов сводок о пожарах (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tf_df_embed_cat_boost_default_param_model.cbm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https://drive.google.com/file/d/1--j9iy3ixSxKw-HQ0_eSQdM4IDsPjp_z/view?usp=sharing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1238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3574</Words>
  <Application>Microsoft Office PowerPoint</Application>
  <PresentationFormat>Экран (16:9)</PresentationFormat>
  <Paragraphs>276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Roboto</vt:lpstr>
      <vt:lpstr>Светлая тема</vt:lpstr>
      <vt:lpstr>NLP / Natural Language Processing </vt:lpstr>
      <vt:lpstr>Защита проекта Тема: Выделение структурированной информации из слабоструктурированных текстов  </vt:lpstr>
      <vt:lpstr>Цель проекта</vt:lpstr>
      <vt:lpstr>Пример преобразования текста в JSON</vt:lpstr>
      <vt:lpstr>Пример преобразования текста в JSON (продолжение)</vt:lpstr>
      <vt:lpstr>Что планировалось, что знал до курса, сколько времени заняло выполнение проекта </vt:lpstr>
      <vt:lpstr>Используемые технологии   </vt:lpstr>
      <vt:lpstr>Сбор и предварительный анализ  данных с сайта информации МЧС по Санкт-Петербургу  </vt:lpstr>
      <vt:lpstr>Очистка и разметка набора данных. Обучение классификатора параграфов сводок о пожарах  </vt:lpstr>
      <vt:lpstr>Разработка JSON-схем для всех типов параграфов сводок о пожарах</vt:lpstr>
      <vt:lpstr>Класс Pydantic для типа параграфа “Описание пожара”</vt:lpstr>
      <vt:lpstr>Выбор языковой модели для преобразования текст-JSON</vt:lpstr>
      <vt:lpstr>Выбор программного средства для инференса языковой модели </vt:lpstr>
      <vt:lpstr>Влияние методов промптинга на качество преобразования текста в JSON  </vt:lpstr>
      <vt:lpstr>Влияние методов промптинга на качество преобразования текста в JSON (продолжение)  </vt:lpstr>
      <vt:lpstr>Шаблон промпта </vt:lpstr>
      <vt:lpstr>Исследование влияния размера пакета запросов на скорость инференса для различных графических процессоров </vt:lpstr>
      <vt:lpstr>Скорость обработки токенов в зависимости от логарифма числа запросов в пакете</vt:lpstr>
      <vt:lpstr>Среднее время инференса на одну сводку в зависимости от числа запросов в пакете</vt:lpstr>
      <vt:lpstr>Выбор аппаратной конфигурации для инференса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Игорь Волков</dc:creator>
  <cp:lastModifiedBy>Игорь Волков</cp:lastModifiedBy>
  <cp:revision>141</cp:revision>
  <dcterms:modified xsi:type="dcterms:W3CDTF">2024-09-19T17:37:26Z</dcterms:modified>
</cp:coreProperties>
</file>