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Fredoka" charset="1" panose="02000000000000000000"/>
      <p:regular r:id="rId19"/>
    </p:embeddedFont>
    <p:embeddedFont>
      <p:font typeface="Handyman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70069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55349" y="8277842"/>
            <a:ext cx="19198699" cy="2202816"/>
            <a:chOff x="0" y="0"/>
            <a:chExt cx="5056447" cy="5801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56448" cy="580165"/>
            </a:xfrm>
            <a:custGeom>
              <a:avLst/>
              <a:gdLst/>
              <a:ahLst/>
              <a:cxnLst/>
              <a:rect r="r" b="b" t="t" l="l"/>
              <a:pathLst>
                <a:path h="580165" w="5056448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455349" y="-302228"/>
            <a:ext cx="19198699" cy="2202816"/>
            <a:chOff x="0" y="0"/>
            <a:chExt cx="5056447" cy="580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56448" cy="580165"/>
            </a:xfrm>
            <a:custGeom>
              <a:avLst/>
              <a:gdLst/>
              <a:ahLst/>
              <a:cxnLst/>
              <a:rect r="r" b="b" t="t" l="l"/>
              <a:pathLst>
                <a:path h="580165" w="5056448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769710" y="-121556"/>
            <a:ext cx="3596820" cy="3469181"/>
          </a:xfrm>
          <a:custGeom>
            <a:avLst/>
            <a:gdLst/>
            <a:ahLst/>
            <a:cxnLst/>
            <a:rect r="r" b="b" t="t" l="l"/>
            <a:pathLst>
              <a:path h="3469181" w="3596820">
                <a:moveTo>
                  <a:pt x="0" y="0"/>
                </a:moveTo>
                <a:lnTo>
                  <a:pt x="3596820" y="0"/>
                </a:lnTo>
                <a:lnTo>
                  <a:pt x="3596820" y="3469180"/>
                </a:lnTo>
                <a:lnTo>
                  <a:pt x="0" y="3469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68557" y="2387292"/>
            <a:ext cx="13701707" cy="395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C85103"/>
                </a:solidFill>
                <a:latin typeface="Fredoka"/>
                <a:ea typeface="Fredoka"/>
                <a:cs typeface="Fredoka"/>
                <a:sym typeface="Fredoka"/>
              </a:rPr>
              <a:t>Sentiment Analysis with comparison of BERT and Naive Bayes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84064" y="6807817"/>
            <a:ext cx="5472000" cy="147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Anja Colic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Igor Zolotarev</a:t>
            </a:r>
          </a:p>
        </p:txBody>
      </p:sp>
      <p:sp>
        <p:nvSpPr>
          <p:cNvPr name="Freeform 13" id="13"/>
          <p:cNvSpPr/>
          <p:nvPr/>
        </p:nvSpPr>
        <p:spPr>
          <a:xfrm flipH="true" flipV="true" rot="0">
            <a:off x="15460890" y="6633296"/>
            <a:ext cx="3596820" cy="3469181"/>
          </a:xfrm>
          <a:custGeom>
            <a:avLst/>
            <a:gdLst/>
            <a:ahLst/>
            <a:cxnLst/>
            <a:rect r="r" b="b" t="t" l="l"/>
            <a:pathLst>
              <a:path h="3469181" w="3596820">
                <a:moveTo>
                  <a:pt x="3596820" y="3469181"/>
                </a:moveTo>
                <a:lnTo>
                  <a:pt x="0" y="3469181"/>
                </a:lnTo>
                <a:lnTo>
                  <a:pt x="0" y="0"/>
                </a:lnTo>
                <a:lnTo>
                  <a:pt x="3596820" y="0"/>
                </a:lnTo>
                <a:lnTo>
                  <a:pt x="3596820" y="346918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27050" y="-464429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29281" y="8277842"/>
            <a:ext cx="19198699" cy="2202816"/>
            <a:chOff x="0" y="0"/>
            <a:chExt cx="5056447" cy="5801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56448" cy="580165"/>
            </a:xfrm>
            <a:custGeom>
              <a:avLst/>
              <a:gdLst/>
              <a:ahLst/>
              <a:cxnLst/>
              <a:rect r="r" b="b" t="t" l="l"/>
              <a:pathLst>
                <a:path h="580165" w="5056448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596176" y="1677225"/>
            <a:ext cx="11904684" cy="6600617"/>
          </a:xfrm>
          <a:custGeom>
            <a:avLst/>
            <a:gdLst/>
            <a:ahLst/>
            <a:cxnLst/>
            <a:rect r="r" b="b" t="t" l="l"/>
            <a:pathLst>
              <a:path h="6600617" w="11904684">
                <a:moveTo>
                  <a:pt x="0" y="0"/>
                </a:moveTo>
                <a:lnTo>
                  <a:pt x="11904684" y="0"/>
                </a:lnTo>
                <a:lnTo>
                  <a:pt x="11904684" y="6600617"/>
                </a:lnTo>
                <a:lnTo>
                  <a:pt x="0" y="6600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96412" y="90911"/>
            <a:ext cx="5760761" cy="102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03"/>
              </a:lnSpc>
              <a:spcBef>
                <a:spcPct val="0"/>
              </a:spcBef>
            </a:pPr>
            <a:r>
              <a:rPr lang="en-US" sz="5919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BERT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64781" y="1347447"/>
            <a:ext cx="8589039" cy="1784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4008" indent="-272004" lvl="1">
              <a:lnSpc>
                <a:spcPts val="3527"/>
              </a:lnSpc>
              <a:buFont typeface="Arial"/>
              <a:buChar char="•"/>
            </a:pPr>
            <a:r>
              <a:rPr lang="en-US" sz="2519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Biderekcionalnost </a:t>
            </a:r>
          </a:p>
          <a:p>
            <a:pPr algn="just" marL="544008" indent="-272004" lvl="1">
              <a:lnSpc>
                <a:spcPts val="3527"/>
              </a:lnSpc>
              <a:buFont typeface="Arial"/>
              <a:buChar char="•"/>
            </a:pPr>
            <a:r>
              <a:rPr lang="en-US" sz="2519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Transformer arhitektura </a:t>
            </a:r>
          </a:p>
          <a:p>
            <a:pPr algn="just" marL="544008" indent="-272004" lvl="1">
              <a:lnSpc>
                <a:spcPts val="3527"/>
              </a:lnSpc>
              <a:buFont typeface="Arial"/>
              <a:buChar char="•"/>
            </a:pPr>
            <a:r>
              <a:rPr lang="en-US" sz="2519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Pre-trening</a:t>
            </a:r>
          </a:p>
          <a:p>
            <a:pPr algn="just">
              <a:lnSpc>
                <a:spcPts val="352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52873" y="1610550"/>
            <a:ext cx="12350349" cy="152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</a:pPr>
            <a:r>
              <a:rPr lang="en-US" sz="2864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• Razumevanje celokupnog konteksta</a:t>
            </a:r>
          </a:p>
          <a:p>
            <a:pPr algn="just">
              <a:lnSpc>
                <a:spcPts val="4010"/>
              </a:lnSpc>
            </a:pPr>
            <a:r>
              <a:rPr lang="en-US" sz="2864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• Prilagodljivost</a:t>
            </a:r>
          </a:p>
          <a:p>
            <a:pPr algn="just">
              <a:lnSpc>
                <a:spcPts val="4010"/>
              </a:lnSpc>
            </a:pPr>
            <a:r>
              <a:rPr lang="en-US" sz="2864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• Tacnost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15551" y="432752"/>
            <a:ext cx="2489994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Prednosti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83818" y="124993"/>
            <a:ext cx="2074704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Osobine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29739" y="4547552"/>
            <a:ext cx="2067560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Primena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83818" y="6278591"/>
            <a:ext cx="8589039" cy="1784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4008" indent="-272004" lvl="1">
              <a:lnSpc>
                <a:spcPts val="3527"/>
              </a:lnSpc>
              <a:buFont typeface="Arial"/>
              <a:buChar char="•"/>
            </a:pPr>
            <a:r>
              <a:rPr lang="en-US" sz="2519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Sentiment analiza </a:t>
            </a:r>
          </a:p>
          <a:p>
            <a:pPr algn="just" marL="544008" indent="-272004" lvl="1">
              <a:lnSpc>
                <a:spcPts val="3527"/>
              </a:lnSpc>
              <a:buFont typeface="Arial"/>
              <a:buChar char="•"/>
            </a:pPr>
            <a:r>
              <a:rPr lang="en-US" sz="2519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Question Answering</a:t>
            </a:r>
          </a:p>
          <a:p>
            <a:pPr algn="just" marL="544008" indent="-272004" lvl="1">
              <a:lnSpc>
                <a:spcPts val="3527"/>
              </a:lnSpc>
              <a:buFont typeface="Arial"/>
              <a:buChar char="•"/>
            </a:pPr>
            <a:r>
              <a:rPr lang="en-US" sz="2519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Prevodjenje..</a:t>
            </a:r>
          </a:p>
          <a:p>
            <a:pPr algn="just">
              <a:lnSpc>
                <a:spcPts val="352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27667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29281" y="8277842"/>
            <a:ext cx="19198699" cy="2202816"/>
            <a:chOff x="0" y="0"/>
            <a:chExt cx="5056447" cy="5801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56448" cy="580165"/>
            </a:xfrm>
            <a:custGeom>
              <a:avLst/>
              <a:gdLst/>
              <a:ahLst/>
              <a:cxnLst/>
              <a:rect r="r" b="b" t="t" l="l"/>
              <a:pathLst>
                <a:path h="580165" w="5056448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912001" y="-252421"/>
            <a:ext cx="3596820" cy="3469181"/>
          </a:xfrm>
          <a:custGeom>
            <a:avLst/>
            <a:gdLst/>
            <a:ahLst/>
            <a:cxnLst/>
            <a:rect r="r" b="b" t="t" l="l"/>
            <a:pathLst>
              <a:path h="3469181" w="3596820">
                <a:moveTo>
                  <a:pt x="3596820" y="0"/>
                </a:moveTo>
                <a:lnTo>
                  <a:pt x="0" y="0"/>
                </a:lnTo>
                <a:lnTo>
                  <a:pt x="0" y="3469181"/>
                </a:lnTo>
                <a:lnTo>
                  <a:pt x="3596820" y="3469181"/>
                </a:lnTo>
                <a:lnTo>
                  <a:pt x="35968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0434" y="228494"/>
            <a:ext cx="4612110" cy="2324504"/>
          </a:xfrm>
          <a:custGeom>
            <a:avLst/>
            <a:gdLst/>
            <a:ahLst/>
            <a:cxnLst/>
            <a:rect r="r" b="b" t="t" l="l"/>
            <a:pathLst>
              <a:path h="2324504" w="4612110">
                <a:moveTo>
                  <a:pt x="0" y="0"/>
                </a:moveTo>
                <a:lnTo>
                  <a:pt x="4612110" y="0"/>
                </a:lnTo>
                <a:lnTo>
                  <a:pt x="4612110" y="2324503"/>
                </a:lnTo>
                <a:lnTo>
                  <a:pt x="0" y="23245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67449" y="2054413"/>
            <a:ext cx="6992104" cy="5757180"/>
          </a:xfrm>
          <a:custGeom>
            <a:avLst/>
            <a:gdLst/>
            <a:ahLst/>
            <a:cxnLst/>
            <a:rect r="r" b="b" t="t" l="l"/>
            <a:pathLst>
              <a:path h="5757180" w="6992104">
                <a:moveTo>
                  <a:pt x="0" y="0"/>
                </a:moveTo>
                <a:lnTo>
                  <a:pt x="6992105" y="0"/>
                </a:lnTo>
                <a:lnTo>
                  <a:pt x="6992105" y="5757181"/>
                </a:lnTo>
                <a:lnTo>
                  <a:pt x="0" y="57571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63736" y="152400"/>
            <a:ext cx="10212666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Dataset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70069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4467" y="6193382"/>
            <a:ext cx="6537126" cy="3785383"/>
          </a:xfrm>
          <a:custGeom>
            <a:avLst/>
            <a:gdLst/>
            <a:ahLst/>
            <a:cxnLst/>
            <a:rect r="r" b="b" t="t" l="l"/>
            <a:pathLst>
              <a:path h="3785383" w="6537126">
                <a:moveTo>
                  <a:pt x="0" y="0"/>
                </a:moveTo>
                <a:lnTo>
                  <a:pt x="6537127" y="0"/>
                </a:lnTo>
                <a:lnTo>
                  <a:pt x="6537127" y="3785383"/>
                </a:lnTo>
                <a:lnTo>
                  <a:pt x="0" y="378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5558" t="-288308" r="-1541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4674" y="705248"/>
            <a:ext cx="7131956" cy="5804064"/>
          </a:xfrm>
          <a:custGeom>
            <a:avLst/>
            <a:gdLst/>
            <a:ahLst/>
            <a:cxnLst/>
            <a:rect r="r" b="b" t="t" l="l"/>
            <a:pathLst>
              <a:path h="5804064" w="7131956">
                <a:moveTo>
                  <a:pt x="0" y="0"/>
                </a:moveTo>
                <a:lnTo>
                  <a:pt x="7131956" y="0"/>
                </a:lnTo>
                <a:lnTo>
                  <a:pt x="7131956" y="5804064"/>
                </a:lnTo>
                <a:lnTo>
                  <a:pt x="0" y="5804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5445" t="-54438" r="-132359" b="-10669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12295" y="6394012"/>
            <a:ext cx="5980532" cy="3846833"/>
          </a:xfrm>
          <a:custGeom>
            <a:avLst/>
            <a:gdLst/>
            <a:ahLst/>
            <a:cxnLst/>
            <a:rect r="r" b="b" t="t" l="l"/>
            <a:pathLst>
              <a:path h="3846833" w="5980532">
                <a:moveTo>
                  <a:pt x="0" y="0"/>
                </a:moveTo>
                <a:lnTo>
                  <a:pt x="5980531" y="0"/>
                </a:lnTo>
                <a:lnTo>
                  <a:pt x="5980531" y="3846834"/>
                </a:lnTo>
                <a:lnTo>
                  <a:pt x="0" y="38468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0950" t="-165771" r="-100225" b="-1509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20061" y="817152"/>
            <a:ext cx="6911635" cy="5576861"/>
          </a:xfrm>
          <a:custGeom>
            <a:avLst/>
            <a:gdLst/>
            <a:ahLst/>
            <a:cxnLst/>
            <a:rect r="r" b="b" t="t" l="l"/>
            <a:pathLst>
              <a:path h="5576861" w="6911635">
                <a:moveTo>
                  <a:pt x="0" y="0"/>
                </a:moveTo>
                <a:lnTo>
                  <a:pt x="6911635" y="0"/>
                </a:lnTo>
                <a:lnTo>
                  <a:pt x="6911635" y="5576860"/>
                </a:lnTo>
                <a:lnTo>
                  <a:pt x="0" y="5576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3765" t="-51125" r="-128695" b="-10852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49185" y="6705958"/>
            <a:ext cx="2189631" cy="2462775"/>
          </a:xfrm>
          <a:custGeom>
            <a:avLst/>
            <a:gdLst/>
            <a:ahLst/>
            <a:cxnLst/>
            <a:rect r="r" b="b" t="t" l="l"/>
            <a:pathLst>
              <a:path h="2462775" w="2189631">
                <a:moveTo>
                  <a:pt x="0" y="0"/>
                </a:moveTo>
                <a:lnTo>
                  <a:pt x="2189630" y="0"/>
                </a:lnTo>
                <a:lnTo>
                  <a:pt x="2189630" y="2462775"/>
                </a:lnTo>
                <a:lnTo>
                  <a:pt x="0" y="24627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52628" y="9035383"/>
            <a:ext cx="7982744" cy="120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41"/>
              </a:lnSpc>
              <a:spcBef>
                <a:spcPct val="0"/>
              </a:spcBef>
            </a:pPr>
            <a:r>
              <a:rPr lang="en-US" sz="7034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48266" y="-114300"/>
            <a:ext cx="6707899" cy="101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93"/>
              </a:lnSpc>
              <a:spcBef>
                <a:spcPct val="0"/>
              </a:spcBef>
            </a:pPr>
            <a:r>
              <a:rPr lang="en-US" sz="5911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vs             BERT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4674" y="-123825"/>
            <a:ext cx="7043578" cy="106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48"/>
              </a:lnSpc>
              <a:spcBef>
                <a:spcPct val="0"/>
              </a:spcBef>
            </a:pPr>
            <a:r>
              <a:rPr lang="en-US" sz="6207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Naive Bayes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70069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55349" y="8277842"/>
            <a:ext cx="19198699" cy="2202816"/>
            <a:chOff x="0" y="0"/>
            <a:chExt cx="5056447" cy="5801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56448" cy="580165"/>
            </a:xfrm>
            <a:custGeom>
              <a:avLst/>
              <a:gdLst/>
              <a:ahLst/>
              <a:cxnLst/>
              <a:rect r="r" b="b" t="t" l="l"/>
              <a:pathLst>
                <a:path h="580165" w="5056448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455349" y="-302228"/>
            <a:ext cx="19198699" cy="2202816"/>
            <a:chOff x="0" y="0"/>
            <a:chExt cx="5056447" cy="580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56448" cy="580165"/>
            </a:xfrm>
            <a:custGeom>
              <a:avLst/>
              <a:gdLst/>
              <a:ahLst/>
              <a:cxnLst/>
              <a:rect r="r" b="b" t="t" l="l"/>
              <a:pathLst>
                <a:path h="580165" w="5056448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772005" y="3576162"/>
            <a:ext cx="8743991" cy="189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>
                <a:solidFill>
                  <a:srgbClr val="C85103"/>
                </a:solidFill>
                <a:latin typeface="Fredoka"/>
                <a:ea typeface="Fredoka"/>
                <a:cs typeface="Fredoka"/>
                <a:sym typeface="Fredoka"/>
              </a:rPr>
              <a:t>Thank you!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18116" y="5486703"/>
            <a:ext cx="9051768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We hope you learn something new today.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14694" y="326056"/>
            <a:ext cx="3596820" cy="3469181"/>
          </a:xfrm>
          <a:custGeom>
            <a:avLst/>
            <a:gdLst/>
            <a:ahLst/>
            <a:cxnLst/>
            <a:rect r="r" b="b" t="t" l="l"/>
            <a:pathLst>
              <a:path h="3469181" w="3596820">
                <a:moveTo>
                  <a:pt x="0" y="0"/>
                </a:moveTo>
                <a:lnTo>
                  <a:pt x="3596820" y="0"/>
                </a:lnTo>
                <a:lnTo>
                  <a:pt x="3596820" y="3469181"/>
                </a:lnTo>
                <a:lnTo>
                  <a:pt x="0" y="34691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4258001" y="6334428"/>
            <a:ext cx="3596820" cy="3469181"/>
          </a:xfrm>
          <a:custGeom>
            <a:avLst/>
            <a:gdLst/>
            <a:ahLst/>
            <a:cxnLst/>
            <a:rect r="r" b="b" t="t" l="l"/>
            <a:pathLst>
              <a:path h="3469181" w="3596820">
                <a:moveTo>
                  <a:pt x="3596820" y="3469181"/>
                </a:moveTo>
                <a:lnTo>
                  <a:pt x="0" y="3469181"/>
                </a:lnTo>
                <a:lnTo>
                  <a:pt x="0" y="0"/>
                </a:lnTo>
                <a:lnTo>
                  <a:pt x="3596820" y="0"/>
                </a:lnTo>
                <a:lnTo>
                  <a:pt x="3596820" y="346918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70069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12371" y="1737971"/>
            <a:ext cx="10863257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Sadrzaj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3380" y="6057879"/>
            <a:ext cx="458005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Naive Bayes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32404" y="6057879"/>
            <a:ext cx="458005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Bert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11428" y="6057879"/>
            <a:ext cx="564787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Results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923777" y="4166846"/>
            <a:ext cx="1239263" cy="123926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923777" y="3910690"/>
            <a:ext cx="1239263" cy="1318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sz="6399" u="none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102801" y="4166846"/>
            <a:ext cx="1239263" cy="1239263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8102801" y="3951008"/>
            <a:ext cx="1239263" cy="1318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sz="6399" u="none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2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3815732" y="4166846"/>
            <a:ext cx="1239263" cy="123926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815732" y="3951008"/>
            <a:ext cx="1239263" cy="1318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sz="6399" u="none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3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-529281" y="8277842"/>
            <a:ext cx="19198699" cy="2202816"/>
            <a:chOff x="0" y="0"/>
            <a:chExt cx="5056447" cy="58016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056448" cy="580165"/>
            </a:xfrm>
            <a:custGeom>
              <a:avLst/>
              <a:gdLst/>
              <a:ahLst/>
              <a:cxnLst/>
              <a:rect r="r" b="b" t="t" l="l"/>
              <a:pathLst>
                <a:path h="580165" w="5056448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294752" y="-169110"/>
            <a:ext cx="3596820" cy="3469181"/>
          </a:xfrm>
          <a:custGeom>
            <a:avLst/>
            <a:gdLst/>
            <a:ahLst/>
            <a:cxnLst/>
            <a:rect r="r" b="b" t="t" l="l"/>
            <a:pathLst>
              <a:path h="3469181" w="3596820">
                <a:moveTo>
                  <a:pt x="0" y="0"/>
                </a:moveTo>
                <a:lnTo>
                  <a:pt x="3596820" y="0"/>
                </a:lnTo>
                <a:lnTo>
                  <a:pt x="3596820" y="3469181"/>
                </a:lnTo>
                <a:lnTo>
                  <a:pt x="0" y="34691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27667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29281" y="8277842"/>
            <a:ext cx="19198699" cy="2202816"/>
            <a:chOff x="0" y="0"/>
            <a:chExt cx="5056447" cy="5801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56448" cy="580165"/>
            </a:xfrm>
            <a:custGeom>
              <a:avLst/>
              <a:gdLst/>
              <a:ahLst/>
              <a:cxnLst/>
              <a:rect r="r" b="b" t="t" l="l"/>
              <a:pathLst>
                <a:path h="580165" w="5056448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912001" y="-252421"/>
            <a:ext cx="3596820" cy="3469181"/>
          </a:xfrm>
          <a:custGeom>
            <a:avLst/>
            <a:gdLst/>
            <a:ahLst/>
            <a:cxnLst/>
            <a:rect r="r" b="b" t="t" l="l"/>
            <a:pathLst>
              <a:path h="3469181" w="3596820">
                <a:moveTo>
                  <a:pt x="3596820" y="0"/>
                </a:moveTo>
                <a:lnTo>
                  <a:pt x="0" y="0"/>
                </a:lnTo>
                <a:lnTo>
                  <a:pt x="0" y="3469181"/>
                </a:lnTo>
                <a:lnTo>
                  <a:pt x="3596820" y="3469181"/>
                </a:lnTo>
                <a:lnTo>
                  <a:pt x="35968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00107" y="1714500"/>
            <a:ext cx="11455118" cy="6360960"/>
          </a:xfrm>
          <a:custGeom>
            <a:avLst/>
            <a:gdLst/>
            <a:ahLst/>
            <a:cxnLst/>
            <a:rect r="r" b="b" t="t" l="l"/>
            <a:pathLst>
              <a:path h="6360960" w="11455118">
                <a:moveTo>
                  <a:pt x="0" y="0"/>
                </a:moveTo>
                <a:lnTo>
                  <a:pt x="11455119" y="0"/>
                </a:lnTo>
                <a:lnTo>
                  <a:pt x="11455119" y="6360960"/>
                </a:lnTo>
                <a:lnTo>
                  <a:pt x="0" y="63609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63736" y="152400"/>
            <a:ext cx="10212666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Sentiment analiza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5433" y="5108"/>
            <a:ext cx="5768372" cy="82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34"/>
              </a:lnSpc>
              <a:spcBef>
                <a:spcPct val="0"/>
              </a:spcBef>
            </a:pPr>
            <a:r>
              <a:rPr lang="en-US" sz="4778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Sentiment analiza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2497" y="762566"/>
            <a:ext cx="9912989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Prikupljanje podataka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Predobrada podataka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Klasifikacija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Evaluacija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-5334926" y="4042092"/>
            <a:ext cx="12112350" cy="2202816"/>
            <a:chOff x="0" y="0"/>
            <a:chExt cx="3190084" cy="5801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90084" cy="580165"/>
            </a:xfrm>
            <a:custGeom>
              <a:avLst/>
              <a:gdLst/>
              <a:ahLst/>
              <a:cxnLst/>
              <a:rect r="r" b="b" t="t" l="l"/>
              <a:pathLst>
                <a:path h="580165" w="3190084">
                  <a:moveTo>
                    <a:pt x="32598" y="0"/>
                  </a:moveTo>
                  <a:lnTo>
                    <a:pt x="3157486" y="0"/>
                  </a:lnTo>
                  <a:cubicBezTo>
                    <a:pt x="3175489" y="0"/>
                    <a:pt x="3190084" y="14595"/>
                    <a:pt x="3190084" y="32598"/>
                  </a:cubicBezTo>
                  <a:lnTo>
                    <a:pt x="3190084" y="547567"/>
                  </a:lnTo>
                  <a:cubicBezTo>
                    <a:pt x="3190084" y="556213"/>
                    <a:pt x="3186649" y="564504"/>
                    <a:pt x="3180536" y="570618"/>
                  </a:cubicBezTo>
                  <a:cubicBezTo>
                    <a:pt x="3174423" y="576731"/>
                    <a:pt x="3166132" y="580165"/>
                    <a:pt x="3157486" y="580165"/>
                  </a:cubicBezTo>
                  <a:lnTo>
                    <a:pt x="32598" y="580165"/>
                  </a:lnTo>
                  <a:cubicBezTo>
                    <a:pt x="14595" y="580165"/>
                    <a:pt x="0" y="565571"/>
                    <a:pt x="0" y="547567"/>
                  </a:cubicBezTo>
                  <a:lnTo>
                    <a:pt x="0" y="32598"/>
                  </a:lnTo>
                  <a:cubicBezTo>
                    <a:pt x="0" y="14595"/>
                    <a:pt x="14595" y="0"/>
                    <a:pt x="32598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3190084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11539652" y="3913447"/>
            <a:ext cx="12112350" cy="2202816"/>
            <a:chOff x="0" y="0"/>
            <a:chExt cx="3190084" cy="5801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90084" cy="580165"/>
            </a:xfrm>
            <a:custGeom>
              <a:avLst/>
              <a:gdLst/>
              <a:ahLst/>
              <a:cxnLst/>
              <a:rect r="r" b="b" t="t" l="l"/>
              <a:pathLst>
                <a:path h="580165" w="3190084">
                  <a:moveTo>
                    <a:pt x="32598" y="0"/>
                  </a:moveTo>
                  <a:lnTo>
                    <a:pt x="3157486" y="0"/>
                  </a:lnTo>
                  <a:cubicBezTo>
                    <a:pt x="3175489" y="0"/>
                    <a:pt x="3190084" y="14595"/>
                    <a:pt x="3190084" y="32598"/>
                  </a:cubicBezTo>
                  <a:lnTo>
                    <a:pt x="3190084" y="547567"/>
                  </a:lnTo>
                  <a:cubicBezTo>
                    <a:pt x="3190084" y="556213"/>
                    <a:pt x="3186649" y="564504"/>
                    <a:pt x="3180536" y="570618"/>
                  </a:cubicBezTo>
                  <a:cubicBezTo>
                    <a:pt x="3174423" y="576731"/>
                    <a:pt x="3166132" y="580165"/>
                    <a:pt x="3157486" y="580165"/>
                  </a:cubicBezTo>
                  <a:lnTo>
                    <a:pt x="32598" y="580165"/>
                  </a:lnTo>
                  <a:cubicBezTo>
                    <a:pt x="14595" y="580165"/>
                    <a:pt x="0" y="565571"/>
                    <a:pt x="0" y="547567"/>
                  </a:cubicBezTo>
                  <a:lnTo>
                    <a:pt x="0" y="32598"/>
                  </a:lnTo>
                  <a:cubicBezTo>
                    <a:pt x="0" y="14595"/>
                    <a:pt x="14595" y="0"/>
                    <a:pt x="32598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3190084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493019" y="110626"/>
            <a:ext cx="6099497" cy="4071414"/>
          </a:xfrm>
          <a:custGeom>
            <a:avLst/>
            <a:gdLst/>
            <a:ahLst/>
            <a:cxnLst/>
            <a:rect r="r" b="b" t="t" l="l"/>
            <a:pathLst>
              <a:path h="4071414" w="6099497">
                <a:moveTo>
                  <a:pt x="0" y="0"/>
                </a:moveTo>
                <a:lnTo>
                  <a:pt x="6099497" y="0"/>
                </a:lnTo>
                <a:lnTo>
                  <a:pt x="6099497" y="4071415"/>
                </a:lnTo>
                <a:lnTo>
                  <a:pt x="0" y="4071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76642" y="6758971"/>
            <a:ext cx="5768372" cy="82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34"/>
              </a:lnSpc>
              <a:spcBef>
                <a:spcPct val="0"/>
              </a:spcBef>
            </a:pPr>
            <a:r>
              <a:rPr lang="en-US" sz="4778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Izazovi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22657" y="7515864"/>
            <a:ext cx="9912989" cy="2576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Sarkazam i ironija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Kontekstualno razumevanje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Visejezicnost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08992" y="4319933"/>
            <a:ext cx="5768372" cy="82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34"/>
              </a:lnSpc>
              <a:spcBef>
                <a:spcPct val="0"/>
              </a:spcBef>
            </a:pPr>
            <a:r>
              <a:rPr lang="en-US" sz="4778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Primena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19201" y="5041426"/>
            <a:ext cx="9912989" cy="2576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Analiza drustevnih mreza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Finansijsko trziste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Politicka analiza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70069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29281" y="8277842"/>
            <a:ext cx="19198699" cy="2202816"/>
            <a:chOff x="0" y="0"/>
            <a:chExt cx="5056447" cy="5801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56448" cy="580165"/>
            </a:xfrm>
            <a:custGeom>
              <a:avLst/>
              <a:gdLst/>
              <a:ahLst/>
              <a:cxnLst/>
              <a:rect r="r" b="b" t="t" l="l"/>
              <a:pathLst>
                <a:path h="580165" w="5056448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60238" y="1609725"/>
            <a:ext cx="14852946" cy="6363126"/>
          </a:xfrm>
          <a:custGeom>
            <a:avLst/>
            <a:gdLst/>
            <a:ahLst/>
            <a:cxnLst/>
            <a:rect r="r" b="b" t="t" l="l"/>
            <a:pathLst>
              <a:path h="6363126" w="14852946">
                <a:moveTo>
                  <a:pt x="0" y="0"/>
                </a:moveTo>
                <a:lnTo>
                  <a:pt x="14852946" y="0"/>
                </a:lnTo>
                <a:lnTo>
                  <a:pt x="14852946" y="6363126"/>
                </a:lnTo>
                <a:lnTo>
                  <a:pt x="0" y="636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8048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55082" y="47625"/>
            <a:ext cx="10863257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Naive Bayes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5484" y="8376036"/>
            <a:ext cx="14789170" cy="1464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Naivni Bajes (Naive Bayes) je jednostavan, ali vrlo efikasan algoritam za klasi-</a:t>
            </a: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fikaciju zasnovan na Bajesovoj teoremi, koja se koristi za predvianje verovatno´ce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klase na osnovu skupa podataka.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70069" y="-323980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85461" y="-16301"/>
            <a:ext cx="7212987" cy="127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94"/>
              </a:lnSpc>
              <a:spcBef>
                <a:spcPct val="0"/>
              </a:spcBef>
            </a:pPr>
            <a:r>
              <a:rPr lang="en-US" sz="7411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Naive Bayes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78645" y="281953"/>
            <a:ext cx="7109676" cy="3045845"/>
          </a:xfrm>
          <a:custGeom>
            <a:avLst/>
            <a:gdLst/>
            <a:ahLst/>
            <a:cxnLst/>
            <a:rect r="r" b="b" t="t" l="l"/>
            <a:pathLst>
              <a:path h="3045845" w="7109676">
                <a:moveTo>
                  <a:pt x="0" y="0"/>
                </a:moveTo>
                <a:lnTo>
                  <a:pt x="7109676" y="0"/>
                </a:lnTo>
                <a:lnTo>
                  <a:pt x="7109676" y="3045845"/>
                </a:lnTo>
                <a:lnTo>
                  <a:pt x="0" y="304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804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587038" y="2964900"/>
            <a:ext cx="7700963" cy="217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sz="3080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Obučavanje na skupu podataka gde je svaka instanca obeležena klasom. Na primer, za zadatak klasifikacije e-mail poruka kao „spam“ ili „nije spam“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8091" y="4993524"/>
            <a:ext cx="6433065" cy="2895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2752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Nakon što je model obučen, za novu instancu podataka X (na primer, novi e-mail), model koristi Bayesovu teoremu kako bi izracunao verovatnocu da X pripada svakoj mogucoj klasi (npr. spam ili nije spam).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60373" y="7273875"/>
            <a:ext cx="6627627" cy="198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8"/>
              </a:lnSpc>
            </a:pPr>
            <a:r>
              <a:rPr lang="en-US" sz="2848">
                <a:solidFill>
                  <a:srgbClr val="013120"/>
                </a:solidFill>
                <a:latin typeface="Fredoka"/>
                <a:ea typeface="Fredoka"/>
                <a:cs typeface="Fredoka"/>
                <a:sym typeface="Fredoka"/>
              </a:rPr>
              <a:t>Ako verovatnoca da je e-mail spam P(spam|X) veca od verovatnoce da nije spam P(nije spam|X), model ce ga označiti kao spam.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974194" y="6112018"/>
            <a:ext cx="3128283" cy="1219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0"/>
              </a:lnSpc>
            </a:pPr>
            <a:r>
              <a:rPr lang="en-US" sz="6378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Predikcija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60373" y="2039705"/>
            <a:ext cx="5327809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Skupljanje podataka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9019" y="3675533"/>
            <a:ext cx="7868149" cy="110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2"/>
              </a:lnSpc>
            </a:pPr>
            <a:r>
              <a:rPr lang="en-US" sz="5737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Izracunavanje verovatnoca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70069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32377" y="5658540"/>
            <a:ext cx="8475383" cy="4237692"/>
          </a:xfrm>
          <a:custGeom>
            <a:avLst/>
            <a:gdLst/>
            <a:ahLst/>
            <a:cxnLst/>
            <a:rect r="r" b="b" t="t" l="l"/>
            <a:pathLst>
              <a:path h="4237692" w="8475383">
                <a:moveTo>
                  <a:pt x="0" y="0"/>
                </a:moveTo>
                <a:lnTo>
                  <a:pt x="8475384" y="0"/>
                </a:lnTo>
                <a:lnTo>
                  <a:pt x="8475384" y="4237692"/>
                </a:lnTo>
                <a:lnTo>
                  <a:pt x="0" y="423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94752" y="147619"/>
            <a:ext cx="462818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Naive Bayes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4092" y="2081903"/>
            <a:ext cx="9256368" cy="3376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Brzina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Jednostavnost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Efikasan na malim skupovima podataka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14733" y="932869"/>
            <a:ext cx="2489994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Prednosti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02503" y="932869"/>
            <a:ext cx="1443514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Mane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13051" y="1966336"/>
            <a:ext cx="9256368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Pretpostavka nezavisnosti (cesto nije tako na stvarnim podcima)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Osetljivost na podatke sa nultim vrednostima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70069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-5334926" y="4042092"/>
            <a:ext cx="12112350" cy="2202816"/>
            <a:chOff x="0" y="0"/>
            <a:chExt cx="3190084" cy="5801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90084" cy="580165"/>
            </a:xfrm>
            <a:custGeom>
              <a:avLst/>
              <a:gdLst/>
              <a:ahLst/>
              <a:cxnLst/>
              <a:rect r="r" b="b" t="t" l="l"/>
              <a:pathLst>
                <a:path h="580165" w="3190084">
                  <a:moveTo>
                    <a:pt x="32598" y="0"/>
                  </a:moveTo>
                  <a:lnTo>
                    <a:pt x="3157486" y="0"/>
                  </a:lnTo>
                  <a:cubicBezTo>
                    <a:pt x="3175489" y="0"/>
                    <a:pt x="3190084" y="14595"/>
                    <a:pt x="3190084" y="32598"/>
                  </a:cubicBezTo>
                  <a:lnTo>
                    <a:pt x="3190084" y="547567"/>
                  </a:lnTo>
                  <a:cubicBezTo>
                    <a:pt x="3190084" y="556213"/>
                    <a:pt x="3186649" y="564504"/>
                    <a:pt x="3180536" y="570618"/>
                  </a:cubicBezTo>
                  <a:cubicBezTo>
                    <a:pt x="3174423" y="576731"/>
                    <a:pt x="3166132" y="580165"/>
                    <a:pt x="3157486" y="580165"/>
                  </a:cubicBezTo>
                  <a:lnTo>
                    <a:pt x="32598" y="580165"/>
                  </a:lnTo>
                  <a:cubicBezTo>
                    <a:pt x="14595" y="580165"/>
                    <a:pt x="0" y="565571"/>
                    <a:pt x="0" y="547567"/>
                  </a:cubicBezTo>
                  <a:lnTo>
                    <a:pt x="0" y="32598"/>
                  </a:lnTo>
                  <a:cubicBezTo>
                    <a:pt x="0" y="14595"/>
                    <a:pt x="14595" y="0"/>
                    <a:pt x="32598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190084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11539652" y="3913447"/>
            <a:ext cx="12112350" cy="2202816"/>
            <a:chOff x="0" y="0"/>
            <a:chExt cx="3190084" cy="580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0084" cy="580165"/>
            </a:xfrm>
            <a:custGeom>
              <a:avLst/>
              <a:gdLst/>
              <a:ahLst/>
              <a:cxnLst/>
              <a:rect r="r" b="b" t="t" l="l"/>
              <a:pathLst>
                <a:path h="580165" w="3190084">
                  <a:moveTo>
                    <a:pt x="32598" y="0"/>
                  </a:moveTo>
                  <a:lnTo>
                    <a:pt x="3157486" y="0"/>
                  </a:lnTo>
                  <a:cubicBezTo>
                    <a:pt x="3175489" y="0"/>
                    <a:pt x="3190084" y="14595"/>
                    <a:pt x="3190084" y="32598"/>
                  </a:cubicBezTo>
                  <a:lnTo>
                    <a:pt x="3190084" y="547567"/>
                  </a:lnTo>
                  <a:cubicBezTo>
                    <a:pt x="3190084" y="556213"/>
                    <a:pt x="3186649" y="564504"/>
                    <a:pt x="3180536" y="570618"/>
                  </a:cubicBezTo>
                  <a:cubicBezTo>
                    <a:pt x="3174423" y="576731"/>
                    <a:pt x="3166132" y="580165"/>
                    <a:pt x="3157486" y="580165"/>
                  </a:cubicBezTo>
                  <a:lnTo>
                    <a:pt x="32598" y="580165"/>
                  </a:lnTo>
                  <a:cubicBezTo>
                    <a:pt x="14595" y="580165"/>
                    <a:pt x="0" y="565571"/>
                    <a:pt x="0" y="547567"/>
                  </a:cubicBezTo>
                  <a:lnTo>
                    <a:pt x="0" y="32598"/>
                  </a:lnTo>
                  <a:cubicBezTo>
                    <a:pt x="0" y="14595"/>
                    <a:pt x="14595" y="0"/>
                    <a:pt x="32598" y="0"/>
                  </a:cubicBezTo>
                  <a:close/>
                </a:path>
              </a:pathLst>
            </a:custGeom>
            <a:solidFill>
              <a:srgbClr val="01312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3190084" cy="656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015932" y="1815757"/>
            <a:ext cx="10761598" cy="5633024"/>
          </a:xfrm>
          <a:custGeom>
            <a:avLst/>
            <a:gdLst/>
            <a:ahLst/>
            <a:cxnLst/>
            <a:rect r="r" b="b" t="t" l="l"/>
            <a:pathLst>
              <a:path h="5633024" w="10761598">
                <a:moveTo>
                  <a:pt x="0" y="0"/>
                </a:moveTo>
                <a:lnTo>
                  <a:pt x="10761598" y="0"/>
                </a:lnTo>
                <a:lnTo>
                  <a:pt x="10761598" y="5633024"/>
                </a:lnTo>
                <a:lnTo>
                  <a:pt x="0" y="5633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527191" y="152400"/>
            <a:ext cx="7262693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BERT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11946" y="7564411"/>
            <a:ext cx="11877680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Napredni model za obradu prirodnog jezika (NLP) koji je predstavljen od strane Google-a u oktobru 2018. godine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4752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70069" y="-252421"/>
            <a:ext cx="9438752" cy="12007704"/>
          </a:xfrm>
          <a:custGeom>
            <a:avLst/>
            <a:gdLst/>
            <a:ahLst/>
            <a:cxnLst/>
            <a:rect r="r" b="b" t="t" l="l"/>
            <a:pathLst>
              <a:path h="12007704" w="9438752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6160" y="1622689"/>
            <a:ext cx="9305459" cy="4723912"/>
          </a:xfrm>
          <a:custGeom>
            <a:avLst/>
            <a:gdLst/>
            <a:ahLst/>
            <a:cxnLst/>
            <a:rect r="r" b="b" t="t" l="l"/>
            <a:pathLst>
              <a:path h="4723912" w="9305459">
                <a:moveTo>
                  <a:pt x="0" y="0"/>
                </a:moveTo>
                <a:lnTo>
                  <a:pt x="9305459" y="0"/>
                </a:lnTo>
                <a:lnTo>
                  <a:pt x="9305459" y="4723912"/>
                </a:lnTo>
                <a:lnTo>
                  <a:pt x="0" y="4723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95377" y="80431"/>
            <a:ext cx="7033179" cy="125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35"/>
              </a:lnSpc>
              <a:spcBef>
                <a:spcPct val="0"/>
              </a:spcBef>
            </a:pPr>
            <a:r>
              <a:rPr lang="en-US" sz="7279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BERT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72548" y="359431"/>
            <a:ext cx="6729154" cy="9764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1"/>
              </a:lnSpc>
            </a:pPr>
            <a:r>
              <a:rPr lang="en-US" sz="290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Obrada i tokenizacija</a:t>
            </a:r>
          </a:p>
          <a:p>
            <a:pPr algn="just">
              <a:lnSpc>
                <a:spcPts val="4061"/>
              </a:lnSpc>
            </a:pPr>
            <a:r>
              <a:rPr lang="en-US" sz="2901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Tekst koji se unosi u BERT se najpre razdvaja na tokene. BERT koristi WordPiece tokenizaciju koja deli reči na osnovne delove. Na primer, reč „playing“ može biti podeljena na „play“ i „ing“.</a:t>
            </a:r>
          </a:p>
          <a:p>
            <a:pPr algn="just">
              <a:lnSpc>
                <a:spcPts val="4061"/>
              </a:lnSpc>
            </a:pPr>
          </a:p>
          <a:p>
            <a:pPr algn="just">
              <a:lnSpc>
                <a:spcPts val="4061"/>
              </a:lnSpc>
            </a:pPr>
            <a:r>
              <a:rPr lang="en-US" sz="290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Maskirani jezički model (MLM)</a:t>
            </a:r>
          </a:p>
          <a:p>
            <a:pPr algn="just">
              <a:lnSpc>
                <a:spcPts val="4061"/>
              </a:lnSpc>
            </a:pPr>
            <a:r>
              <a:rPr lang="en-US" sz="2901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Tokom pre-treninga, BERT nasumično maskira određeni procenat tokena u rečenici (oko 15\%) i zatim pokušava da predvidi te maskirane tokene koristeći njihov kontekst. </a:t>
            </a:r>
          </a:p>
          <a:p>
            <a:pPr algn="just">
              <a:lnSpc>
                <a:spcPts val="4061"/>
              </a:lnSpc>
            </a:pPr>
          </a:p>
          <a:p>
            <a:pPr algn="just">
              <a:lnSpc>
                <a:spcPts val="4061"/>
              </a:lnSpc>
            </a:pPr>
            <a:r>
              <a:rPr lang="en-US" sz="290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Predikcija sledeće rečenice (NSP)</a:t>
            </a:r>
          </a:p>
          <a:p>
            <a:pPr algn="just">
              <a:lnSpc>
                <a:spcPts val="4061"/>
              </a:lnSpc>
            </a:pPr>
            <a:r>
              <a:rPr lang="en-US" sz="2901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Pored MLM zadatka, BERT se trenira da predvidi da li je druga rečenica logički sledeća nakon prve. Ovaj zadatak omogućava BERT-u da razume odnose između rečenica.</a:t>
            </a:r>
          </a:p>
          <a:p>
            <a:pPr algn="just">
              <a:lnSpc>
                <a:spcPts val="406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03269" y="6328489"/>
            <a:ext cx="8584290" cy="3294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9"/>
              </a:lnSpc>
            </a:pPr>
          </a:p>
          <a:p>
            <a:pPr algn="just">
              <a:lnSpc>
                <a:spcPts val="4289"/>
              </a:lnSpc>
            </a:pPr>
          </a:p>
          <a:p>
            <a:pPr algn="just">
              <a:lnSpc>
                <a:spcPts val="4289"/>
              </a:lnSpc>
            </a:pPr>
            <a:r>
              <a:rPr lang="en-US" sz="3063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S</a:t>
            </a:r>
            <a:r>
              <a:rPr lang="en-US" sz="3063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elf-attention</a:t>
            </a:r>
          </a:p>
          <a:p>
            <a:pPr algn="just">
              <a:lnSpc>
                <a:spcPts val="4289"/>
              </a:lnSpc>
            </a:pPr>
            <a:r>
              <a:rPr lang="en-US" sz="3063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Transformer arhitektura koristi mehanizam self-attention koji omogućava modelu da usmeri pažnju na relevantne reči u rečenici u odnosu na ostale.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DAGR8vC1XU8</dc:identifier>
  <dcterms:modified xsi:type="dcterms:W3CDTF">2011-08-01T06:04:30Z</dcterms:modified>
  <cp:revision>1</cp:revision>
  <dc:title>Simple Machines</dc:title>
</cp:coreProperties>
</file>