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74" r:id="rId9"/>
    <p:sldId id="263" r:id="rId10"/>
    <p:sldId id="273" r:id="rId11"/>
    <p:sldId id="275" r:id="rId12"/>
    <p:sldId id="268" r:id="rId13"/>
    <p:sldId id="269" r:id="rId14"/>
    <p:sldId id="272"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76"/>
  </p:normalViewPr>
  <p:slideViewPr>
    <p:cSldViewPr snapToGrid="0">
      <p:cViewPr varScale="1">
        <p:scale>
          <a:sx n="126" d="100"/>
          <a:sy n="126" d="100"/>
        </p:scale>
        <p:origin x="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https://a.espncdn.com/i/teamlogos/nfl/500/sea.png" TargetMode="External"/><Relationship Id="rId7" Type="http://schemas.openxmlformats.org/officeDocument/2006/relationships/image" Target="https://static.www.nfl.com/t_person_squared_mobile/f_auto/league/api/clubs/logos/CAR" TargetMode="Externa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https://a.espncdn.com/combiner/i?img=/i/teamlogos/nfl/500/ari.pn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https://a.espncdn.com/i/teamlogos/nfl/500/hou.png" TargetMode="External"/><Relationship Id="rId7" Type="http://schemas.openxmlformats.org/officeDocument/2006/relationships/image" Target="https://static.www.nfl.com/t_person_squared_mobile/f_auto/league/api/clubs/logos/CAR" TargetMode="External"/><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https://b.fssta.com/uploads/application/nfl/team-logos/Jaguars.png"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https://static.www.nfl.com/image/private/t_headshot_desktop/league/dqpczddxon4ctkw29i8i" TargetMode="External"/><Relationship Id="rId7" Type="http://schemas.openxmlformats.org/officeDocument/2006/relationships/image" Target="https://a.espncdn.com/combiner/i?img=/i/headshots/nfl/players/full/16720.png&amp;w=350&amp;h=254" TargetMode="External"/><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https://static.www.nfl.com/image/private/t_player_profile_landscape/f_auto/league/ldsewkhf1k2uxwcud0bj"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https://a.espncdn.com/combiner/i?img=/i/headshots/nfl/players/full/4241223.png" TargetMode="External"/><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https://b.fssta.com/uploads/application/nfl/headshots/13213.vresize.350.350.medium.23.png"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02" name="Group 10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0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0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0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0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0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0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0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11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11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11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11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149"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37D67744-F223-5A18-0F6D-8A5D59F309D4}"/>
              </a:ext>
            </a:extLst>
          </p:cNvPr>
          <p:cNvSpPr>
            <a:spLocks noGrp="1"/>
          </p:cNvSpPr>
          <p:nvPr>
            <p:ph type="ctrTitle"/>
          </p:nvPr>
        </p:nvSpPr>
        <p:spPr>
          <a:xfrm>
            <a:off x="1304103" y="1318591"/>
            <a:ext cx="5800929" cy="4220820"/>
          </a:xfrm>
        </p:spPr>
        <p:txBody>
          <a:bodyPr anchor="ctr">
            <a:normAutofit/>
          </a:bodyPr>
          <a:lstStyle/>
          <a:p>
            <a:pPr algn="r">
              <a:lnSpc>
                <a:spcPct val="90000"/>
              </a:lnSpc>
            </a:pPr>
            <a:r>
              <a:rPr lang="en-US" sz="4600" i="1" spc="50">
                <a:solidFill>
                  <a:schemeClr val="tx2">
                    <a:lumMod val="75000"/>
                  </a:schemeClr>
                </a:solidFill>
                <a:effectLst/>
                <a:latin typeface="Aptos Display" panose="020B0004020202020204" pitchFamily="34" charset="0"/>
                <a:ea typeface="Times New Roman" panose="02020603050405020304" pitchFamily="18" charset="0"/>
                <a:cs typeface="Times New Roman" panose="02020603050405020304" pitchFamily="18" charset="0"/>
              </a:rPr>
              <a:t>Analyzing Tackles using Oversampling and PCA against different ML Models in PySpark</a:t>
            </a:r>
            <a:br>
              <a:rPr lang="en-US" sz="4600" i="1" spc="50">
                <a:solidFill>
                  <a:schemeClr val="tx2">
                    <a:lumMod val="75000"/>
                  </a:schemeClr>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4600">
              <a:solidFill>
                <a:schemeClr val="tx2">
                  <a:lumMod val="75000"/>
                </a:schemeClr>
              </a:solidFill>
            </a:endParaRPr>
          </a:p>
        </p:txBody>
      </p:sp>
      <p:sp>
        <p:nvSpPr>
          <p:cNvPr id="3" name="Subtitle 2">
            <a:extLst>
              <a:ext uri="{FF2B5EF4-FFF2-40B4-BE49-F238E27FC236}">
                <a16:creationId xmlns:a16="http://schemas.microsoft.com/office/drawing/2014/main" id="{D7415B4C-9935-1D5D-A33A-A5C40EBACBF6}"/>
              </a:ext>
            </a:extLst>
          </p:cNvPr>
          <p:cNvSpPr>
            <a:spLocks noGrp="1"/>
          </p:cNvSpPr>
          <p:nvPr>
            <p:ph type="subTitle" idx="1"/>
          </p:nvPr>
        </p:nvSpPr>
        <p:spPr>
          <a:xfrm>
            <a:off x="7855048" y="1871831"/>
            <a:ext cx="3084569" cy="3199806"/>
          </a:xfrm>
        </p:spPr>
        <p:txBody>
          <a:bodyPr anchor="ctr">
            <a:normAutofit/>
          </a:bodyPr>
          <a:lstStyle/>
          <a:p>
            <a:r>
              <a:rPr lang="en-US">
                <a:solidFill>
                  <a:schemeClr val="tx2">
                    <a:lumMod val="75000"/>
                  </a:schemeClr>
                </a:solidFill>
              </a:rPr>
              <a:t>Term Project by Natasya Liew U15913137</a:t>
            </a:r>
          </a:p>
          <a:p>
            <a:r>
              <a:rPr lang="en-US">
                <a:solidFill>
                  <a:schemeClr val="tx2">
                    <a:lumMod val="75000"/>
                  </a:schemeClr>
                </a:solidFill>
              </a:rPr>
              <a:t>nliew@bu.edu</a:t>
            </a:r>
          </a:p>
          <a:p>
            <a:r>
              <a:rPr lang="en-US">
                <a:solidFill>
                  <a:schemeClr val="tx2">
                    <a:lumMod val="75000"/>
                  </a:schemeClr>
                </a:solidFill>
              </a:rPr>
              <a:t>MET CS 777 O1 with Professor Trajanov</a:t>
            </a:r>
          </a:p>
        </p:txBody>
      </p:sp>
      <p:cxnSp>
        <p:nvCxnSpPr>
          <p:cNvPr id="116" name="Straight Connector 11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3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9959-3E3C-CCFA-0889-1C4C053D8B7D}"/>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Predicted Result Schema</a:t>
            </a:r>
          </a:p>
        </p:txBody>
      </p:sp>
      <p:sp>
        <p:nvSpPr>
          <p:cNvPr id="27" name="Rectangle 2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F79D37BA-589E-78F8-461D-B36E16B01B41}"/>
              </a:ext>
            </a:extLst>
          </p:cNvPr>
          <p:cNvSpPr>
            <a:spLocks noGrp="1"/>
          </p:cNvSpPr>
          <p:nvPr>
            <p:ph idx="1"/>
          </p:nvPr>
        </p:nvSpPr>
        <p:spPr>
          <a:xfrm>
            <a:off x="5049062" y="942108"/>
            <a:ext cx="6455549" cy="4969114"/>
          </a:xfrm>
        </p:spPr>
        <p:txBody>
          <a:bodyPr anchor="ctr">
            <a:normAutofit/>
          </a:bodyPr>
          <a:lstStyle/>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root</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pca_features: vector (nullable = true)</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Class: integer (nullable = true)</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rawPrediction: vector (nullable = true)</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probability: vector (nullable = true)</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prediction: integer (nullable = true)</a:t>
            </a:r>
            <a:endParaRPr lang="en-US"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a:solidFill>
                <a:schemeClr val="tx2">
                  <a:lumMod val="75000"/>
                </a:schemeClr>
              </a:solidFill>
            </a:endParaRPr>
          </a:p>
        </p:txBody>
      </p:sp>
    </p:spTree>
    <p:extLst>
      <p:ext uri="{BB962C8B-B14F-4D97-AF65-F5344CB8AC3E}">
        <p14:creationId xmlns:p14="http://schemas.microsoft.com/office/powerpoint/2010/main" val="214029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0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0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0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0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1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1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18" name="Group 21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1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2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2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2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2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2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2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2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2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2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2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3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32" name="Rectangle 23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236" name="Rectangle 23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763EA8-2DF2-4575-CE1C-4A3E2CA23B19}"/>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dirty="0">
                <a:solidFill>
                  <a:srgbClr val="FEFFFF"/>
                </a:solidFill>
                <a:effectLst/>
              </a:rPr>
              <a:t>What are the Top and Bottom 3 features to identify tackles?</a:t>
            </a:r>
            <a:endParaRPr lang="en-US" dirty="0">
              <a:solidFill>
                <a:srgbClr val="FEFFFF"/>
              </a:solidFill>
            </a:endParaRPr>
          </a:p>
        </p:txBody>
      </p:sp>
      <p:sp>
        <p:nvSpPr>
          <p:cNvPr id="24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209A6EB6-1056-8558-FF8B-5FA372815688}"/>
              </a:ext>
            </a:extLst>
          </p:cNvPr>
          <p:cNvGraphicFramePr>
            <a:graphicFrameLocks noGrp="1"/>
          </p:cNvGraphicFramePr>
          <p:nvPr>
            <p:extLst>
              <p:ext uri="{D42A27DB-BD31-4B8C-83A1-F6EECF244321}">
                <p14:modId xmlns:p14="http://schemas.microsoft.com/office/powerpoint/2010/main" val="3266317635"/>
              </p:ext>
            </p:extLst>
          </p:nvPr>
        </p:nvGraphicFramePr>
        <p:xfrm>
          <a:off x="5587994" y="1137482"/>
          <a:ext cx="5640503" cy="4590341"/>
        </p:xfrm>
        <a:graphic>
          <a:graphicData uri="http://schemas.openxmlformats.org/drawingml/2006/table">
            <a:tbl>
              <a:tblPr firstRow="1" firstCol="1" bandRow="1">
                <a:noFill/>
                <a:tableStyleId>{5C22544A-7EE6-4342-B048-85BDC9FD1C3A}</a:tableStyleId>
              </a:tblPr>
              <a:tblGrid>
                <a:gridCol w="1285075">
                  <a:extLst>
                    <a:ext uri="{9D8B030D-6E8A-4147-A177-3AD203B41FA5}">
                      <a16:colId xmlns:a16="http://schemas.microsoft.com/office/drawing/2014/main" val="2931668917"/>
                    </a:ext>
                  </a:extLst>
                </a:gridCol>
                <a:gridCol w="2414317">
                  <a:extLst>
                    <a:ext uri="{9D8B030D-6E8A-4147-A177-3AD203B41FA5}">
                      <a16:colId xmlns:a16="http://schemas.microsoft.com/office/drawing/2014/main" val="1570787103"/>
                    </a:ext>
                  </a:extLst>
                </a:gridCol>
                <a:gridCol w="1941111">
                  <a:extLst>
                    <a:ext uri="{9D8B030D-6E8A-4147-A177-3AD203B41FA5}">
                      <a16:colId xmlns:a16="http://schemas.microsoft.com/office/drawing/2014/main" val="2493362759"/>
                    </a:ext>
                  </a:extLst>
                </a:gridCol>
              </a:tblGrid>
              <a:tr h="590711">
                <a:tc>
                  <a:txBody>
                    <a:bodyPr/>
                    <a:lstStyle/>
                    <a:p>
                      <a:pPr marL="0" marR="0">
                        <a:lnSpc>
                          <a:spcPct val="120000"/>
                        </a:lnSpc>
                        <a:spcBef>
                          <a:spcPts val="0"/>
                        </a:spcBef>
                        <a:spcAft>
                          <a:spcPts val="0"/>
                        </a:spcAft>
                      </a:pPr>
                      <a:r>
                        <a:rPr lang="en-US" sz="1400" b="0" cap="none" spc="60">
                          <a:solidFill>
                            <a:schemeClr val="bg1"/>
                          </a:solidFill>
                          <a:effectLst/>
                        </a:rPr>
                        <a:t>Models</a:t>
                      </a:r>
                      <a:endParaRPr lang="en-US" sz="1400" b="0" i="1" cap="none" spc="6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20000"/>
                        </a:lnSpc>
                        <a:spcBef>
                          <a:spcPts val="0"/>
                        </a:spcBef>
                        <a:spcAft>
                          <a:spcPts val="0"/>
                        </a:spcAft>
                      </a:pPr>
                      <a:r>
                        <a:rPr lang="en-US" sz="1400" b="0" cap="none" spc="60">
                          <a:solidFill>
                            <a:schemeClr val="bg1"/>
                          </a:solidFill>
                          <a:effectLst/>
                        </a:rPr>
                        <a:t>Best Performing Features</a:t>
                      </a:r>
                      <a:endParaRPr lang="en-US" sz="1400" b="0" i="1" cap="none" spc="6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20000"/>
                        </a:lnSpc>
                        <a:spcBef>
                          <a:spcPts val="0"/>
                        </a:spcBef>
                        <a:spcAft>
                          <a:spcPts val="0"/>
                        </a:spcAft>
                      </a:pPr>
                      <a:r>
                        <a:rPr lang="en-US" sz="1400" b="0" cap="none" spc="60">
                          <a:solidFill>
                            <a:schemeClr val="bg1"/>
                          </a:solidFill>
                          <a:effectLst/>
                        </a:rPr>
                        <a:t>Worst Performing Features</a:t>
                      </a:r>
                      <a:endParaRPr lang="en-US" sz="1400" b="0" i="1" cap="none" spc="6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630341521"/>
                  </a:ext>
                </a:extLst>
              </a:tr>
              <a:tr h="923820">
                <a:tc>
                  <a:txBody>
                    <a:bodyPr/>
                    <a:lstStyle/>
                    <a:p>
                      <a:pPr marL="0" marR="0">
                        <a:lnSpc>
                          <a:spcPct val="120000"/>
                        </a:lnSpc>
                        <a:spcBef>
                          <a:spcPts val="0"/>
                        </a:spcBef>
                        <a:spcAft>
                          <a:spcPts val="0"/>
                        </a:spcAft>
                      </a:pPr>
                      <a:r>
                        <a:rPr lang="en-US" sz="1100" b="1" cap="none" spc="0">
                          <a:solidFill>
                            <a:schemeClr val="tx1"/>
                          </a:solidFill>
                          <a:effectLst/>
                        </a:rPr>
                        <a:t>Logistic Regression</a:t>
                      </a:r>
                      <a:endParaRPr lang="en-US" sz="1100" b="1"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38100" cmpd="sng">
                      <a:noFill/>
                    </a:lnT>
                    <a:lnB w="12700" cap="flat" cmpd="sng" algn="ctr">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preSnapHomeScore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preSnapVisitorScore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Down</a:t>
                      </a:r>
                    </a:p>
                    <a:p>
                      <a:pPr marL="228600" marR="0">
                        <a:lnSpc>
                          <a:spcPct val="120000"/>
                        </a:lnSpc>
                        <a:spcBef>
                          <a:spcPts val="0"/>
                        </a:spcBef>
                        <a:spcAft>
                          <a:spcPts val="0"/>
                        </a:spcAft>
                      </a:pPr>
                      <a:r>
                        <a:rPr lang="en-US" sz="1100" cap="none" spc="0">
                          <a:solidFill>
                            <a:schemeClr val="tx1"/>
                          </a:solidFill>
                          <a:effectLst/>
                        </a:rPr>
                        <a:t> </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38100" cmpd="sng">
                      <a:noFill/>
                    </a:lnT>
                    <a:lnB w="12700" cap="flat" cmpd="sng" algn="ctr">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yardsToGo </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playDirection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distance (dis)</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397340071"/>
                  </a:ext>
                </a:extLst>
              </a:tr>
              <a:tr h="717330">
                <a:tc>
                  <a:txBody>
                    <a:bodyPr/>
                    <a:lstStyle/>
                    <a:p>
                      <a:pPr marL="0" marR="0">
                        <a:lnSpc>
                          <a:spcPct val="120000"/>
                        </a:lnSpc>
                        <a:spcBef>
                          <a:spcPts val="0"/>
                        </a:spcBef>
                        <a:spcAft>
                          <a:spcPts val="0"/>
                        </a:spcAft>
                      </a:pPr>
                      <a:r>
                        <a:rPr lang="en-US" sz="1100" b="1" cap="none" spc="0">
                          <a:solidFill>
                            <a:schemeClr val="tx1"/>
                          </a:solidFill>
                          <a:effectLst/>
                        </a:rPr>
                        <a:t>Random Forest</a:t>
                      </a:r>
                      <a:endParaRPr lang="en-US" sz="1100" b="1"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Down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preSnapHomeScore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orientation (o)</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preSnapVisitorScore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playDirection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distance (dis)</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77166479"/>
                  </a:ext>
                </a:extLst>
              </a:tr>
              <a:tr h="717330">
                <a:tc>
                  <a:txBody>
                    <a:bodyPr/>
                    <a:lstStyle/>
                    <a:p>
                      <a:pPr marL="0" marR="0">
                        <a:lnSpc>
                          <a:spcPct val="120000"/>
                        </a:lnSpc>
                        <a:spcBef>
                          <a:spcPts val="0"/>
                        </a:spcBef>
                        <a:spcAft>
                          <a:spcPts val="0"/>
                        </a:spcAft>
                      </a:pPr>
                      <a:r>
                        <a:rPr lang="en-US" sz="1100" b="1" cap="none" spc="0">
                          <a:solidFill>
                            <a:schemeClr val="tx1"/>
                          </a:solidFill>
                          <a:effectLst/>
                        </a:rPr>
                        <a:t>Decision Tree</a:t>
                      </a:r>
                      <a:endParaRPr lang="en-US" sz="1100" b="1"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Down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orientation (o)</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yardlineNumber</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playDirection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distance (dis)</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preSnapVisitorScore</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40120822"/>
                  </a:ext>
                </a:extLst>
              </a:tr>
              <a:tr h="923820">
                <a:tc>
                  <a:txBody>
                    <a:bodyPr/>
                    <a:lstStyle/>
                    <a:p>
                      <a:pPr marL="0" marR="0">
                        <a:lnSpc>
                          <a:spcPct val="120000"/>
                        </a:lnSpc>
                        <a:spcBef>
                          <a:spcPts val="0"/>
                        </a:spcBef>
                        <a:spcAft>
                          <a:spcPts val="0"/>
                        </a:spcAft>
                      </a:pPr>
                      <a:r>
                        <a:rPr lang="en-US" sz="1100" b="1" cap="none" spc="0">
                          <a:solidFill>
                            <a:schemeClr val="tx1"/>
                          </a:solidFill>
                          <a:effectLst/>
                        </a:rPr>
                        <a:t>Linear SVC</a:t>
                      </a:r>
                      <a:endParaRPr lang="en-US" sz="1100" b="1"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preSnapHomeScore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preSnapVisitorScore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Down</a:t>
                      </a:r>
                    </a:p>
                    <a:p>
                      <a:pPr marL="457200" marR="0">
                        <a:lnSpc>
                          <a:spcPct val="120000"/>
                        </a:lnSpc>
                        <a:spcBef>
                          <a:spcPts val="0"/>
                        </a:spcBef>
                        <a:spcAft>
                          <a:spcPts val="0"/>
                        </a:spcAft>
                      </a:pPr>
                      <a:r>
                        <a:rPr lang="en-US" sz="1100" cap="none" spc="0">
                          <a:solidFill>
                            <a:schemeClr val="tx1"/>
                          </a:solidFill>
                          <a:effectLst/>
                        </a:rPr>
                        <a:t> </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yardsToGo</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playDirection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distance (dis)</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08039402"/>
                  </a:ext>
                </a:extLst>
              </a:tr>
              <a:tr h="717330">
                <a:tc>
                  <a:txBody>
                    <a:bodyPr/>
                    <a:lstStyle/>
                    <a:p>
                      <a:pPr marL="0" marR="0">
                        <a:lnSpc>
                          <a:spcPct val="120000"/>
                        </a:lnSpc>
                        <a:spcBef>
                          <a:spcPts val="0"/>
                        </a:spcBef>
                        <a:spcAft>
                          <a:spcPts val="0"/>
                        </a:spcAft>
                      </a:pPr>
                      <a:r>
                        <a:rPr lang="en-US" sz="1100" b="1" cap="none" spc="0">
                          <a:solidFill>
                            <a:schemeClr val="tx1"/>
                          </a:solidFill>
                          <a:effectLst/>
                        </a:rPr>
                        <a:t>Final Answer</a:t>
                      </a:r>
                      <a:endParaRPr lang="en-US" sz="1100" b="1"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mpd="sng">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Down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preSnapHomeScore</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orientation (o)</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mpd="sng">
                      <a:noFill/>
                      <a:prstDash val="solid"/>
                    </a:lnB>
                    <a:noFill/>
                  </a:tcPr>
                </a:tc>
                <a:tc>
                  <a:txBody>
                    <a:bodyPr/>
                    <a:lstStyle/>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playDirection</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yardToGo</a:t>
                      </a:r>
                    </a:p>
                    <a:p>
                      <a:pPr marL="342900" marR="0" lvl="0" indent="-342900">
                        <a:lnSpc>
                          <a:spcPct val="120000"/>
                        </a:lnSpc>
                        <a:spcBef>
                          <a:spcPts val="0"/>
                        </a:spcBef>
                        <a:spcAft>
                          <a:spcPts val="0"/>
                        </a:spcAft>
                        <a:buFont typeface="+mj-lt"/>
                        <a:buAutoNum type="arabicPeriod"/>
                      </a:pPr>
                      <a:r>
                        <a:rPr lang="en-US" sz="1100" cap="none" spc="0">
                          <a:solidFill>
                            <a:schemeClr val="tx1"/>
                          </a:solidFill>
                          <a:effectLst/>
                        </a:rPr>
                        <a:t>distance(dis)</a:t>
                      </a:r>
                      <a:endParaRPr lang="en-US" sz="1100" i="1" cap="none" spc="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4293" marR="64293" marT="7004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08097223"/>
                  </a:ext>
                </a:extLst>
              </a:tr>
            </a:tbl>
          </a:graphicData>
        </a:graphic>
      </p:graphicFrame>
      <p:sp>
        <p:nvSpPr>
          <p:cNvPr id="6" name="TextBox 5">
            <a:extLst>
              <a:ext uri="{FF2B5EF4-FFF2-40B4-BE49-F238E27FC236}">
                <a16:creationId xmlns:a16="http://schemas.microsoft.com/office/drawing/2014/main" id="{2A2B4DF0-CBF7-494C-FF0F-82E84ED966AF}"/>
              </a:ext>
            </a:extLst>
          </p:cNvPr>
          <p:cNvSpPr txBox="1"/>
          <p:nvPr/>
        </p:nvSpPr>
        <p:spPr>
          <a:xfrm>
            <a:off x="648624" y="5362952"/>
            <a:ext cx="2981907" cy="369332"/>
          </a:xfrm>
          <a:prstGeom prst="rect">
            <a:avLst/>
          </a:prstGeom>
          <a:noFill/>
        </p:spPr>
        <p:txBody>
          <a:bodyPr wrap="none" rtlCol="0">
            <a:spAutoFit/>
          </a:bodyPr>
          <a:lstStyle/>
          <a:p>
            <a:r>
              <a:rPr lang="en-US" sz="1800" dirty="0">
                <a:solidFill>
                  <a:srgbClr val="FEFFFF"/>
                </a:solidFill>
              </a:rPr>
              <a:t>Research Question 5 &amp; 6:</a:t>
            </a:r>
            <a:endParaRPr lang="en-US" dirty="0"/>
          </a:p>
        </p:txBody>
      </p:sp>
    </p:spTree>
    <p:extLst>
      <p:ext uri="{BB962C8B-B14F-4D97-AF65-F5344CB8AC3E}">
        <p14:creationId xmlns:p14="http://schemas.microsoft.com/office/powerpoint/2010/main" val="371935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14" name="Group 11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15" name="Rectangle 11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17" name="Rectangle 116">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BB6EC-6CD5-2EA7-CA33-F80652CAF1A0}"/>
              </a:ext>
            </a:extLst>
          </p:cNvPr>
          <p:cNvSpPr>
            <a:spLocks noGrp="1"/>
          </p:cNvSpPr>
          <p:nvPr>
            <p:ph type="title"/>
          </p:nvPr>
        </p:nvSpPr>
        <p:spPr>
          <a:xfrm>
            <a:off x="7855527" y="685800"/>
            <a:ext cx="3649085" cy="5225422"/>
          </a:xfrm>
        </p:spPr>
        <p:txBody>
          <a:bodyPr vert="horz" lIns="91440" tIns="45720" rIns="91440" bIns="45720" rtlCol="0" anchor="ctr">
            <a:normAutofit/>
          </a:bodyPr>
          <a:lstStyle/>
          <a:p>
            <a:r>
              <a:rPr lang="en-US" sz="3600"/>
              <a:t>Random Forest</a:t>
            </a:r>
          </a:p>
        </p:txBody>
      </p:sp>
      <p:sp>
        <p:nvSpPr>
          <p:cNvPr id="118" name="Rectangle 117">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6669E65A-2376-A823-D86F-5ABFA87E5703}"/>
              </a:ext>
            </a:extLst>
          </p:cNvPr>
          <p:cNvSpPr>
            <a:spLocks noGrp="1"/>
          </p:cNvSpPr>
          <p:nvPr>
            <p:ph type="body" idx="1"/>
          </p:nvPr>
        </p:nvSpPr>
        <p:spPr>
          <a:xfrm>
            <a:off x="1101554" y="685800"/>
            <a:ext cx="5970162" cy="5225422"/>
          </a:xfrm>
        </p:spPr>
        <p:txBody>
          <a:bodyPr vert="horz" lIns="91440" tIns="45720" rIns="91440" bIns="45720" rtlCol="0" anchor="ctr">
            <a:normAutofit/>
          </a:bodyPr>
          <a:lstStyle/>
          <a:p>
            <a:pPr>
              <a:buFont typeface="Wingdings 3" charset="2"/>
              <a:buChar char=""/>
            </a:pPr>
            <a:r>
              <a:rPr lang="en-US">
                <a:solidFill>
                  <a:schemeClr val="tx1">
                    <a:lumMod val="75000"/>
                    <a:lumOff val="25000"/>
                  </a:schemeClr>
                </a:solidFill>
              </a:rPr>
              <a:t>Research Question 7: </a:t>
            </a:r>
            <a:r>
              <a:rPr lang="en-US">
                <a:solidFill>
                  <a:schemeClr val="tx1">
                    <a:lumMod val="75000"/>
                    <a:lumOff val="25000"/>
                  </a:schemeClr>
                </a:solidFill>
                <a:effectLst/>
              </a:rPr>
              <a:t>Which model is the best to predict a successful Tackle?</a:t>
            </a:r>
            <a:br>
              <a:rPr lang="en-US">
                <a:solidFill>
                  <a:schemeClr val="tx1">
                    <a:lumMod val="75000"/>
                    <a:lumOff val="25000"/>
                  </a:schemeClr>
                </a:solidFill>
                <a:effectLst/>
              </a:rPr>
            </a:br>
            <a:endParaRPr lang="en-US">
              <a:solidFill>
                <a:schemeClr val="tx1">
                  <a:lumMod val="75000"/>
                  <a:lumOff val="25000"/>
                </a:schemeClr>
              </a:solidFill>
              <a:effectLst/>
            </a:endParaRPr>
          </a:p>
          <a:p>
            <a:pPr>
              <a:buFont typeface="Wingdings 3" charset="2"/>
              <a:buChar char=""/>
            </a:pPr>
            <a:endParaRPr lang="en-US">
              <a:solidFill>
                <a:schemeClr val="tx1">
                  <a:lumMod val="75000"/>
                  <a:lumOff val="25000"/>
                </a:schemeClr>
              </a:solidFill>
            </a:endParaRPr>
          </a:p>
        </p:txBody>
      </p:sp>
      <p:cxnSp>
        <p:nvCxnSpPr>
          <p:cNvPr id="44" name="Straight Connector 43">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80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D91B10-85D9-1799-E15A-BA33133F10D4}"/>
              </a:ext>
            </a:extLst>
          </p:cNvPr>
          <p:cNvSpPr>
            <a:spLocks noGrp="1"/>
          </p:cNvSpPr>
          <p:nvPr>
            <p:ph type="title"/>
          </p:nvPr>
        </p:nvSpPr>
        <p:spPr>
          <a:xfrm>
            <a:off x="540279" y="967417"/>
            <a:ext cx="3778870" cy="3943250"/>
          </a:xfrm>
        </p:spPr>
        <p:txBody>
          <a:bodyPr vert="horz" lIns="91440" tIns="45720" rIns="91440" bIns="45720" rtlCol="0" anchor="b">
            <a:normAutofit/>
          </a:bodyPr>
          <a:lstStyle/>
          <a:p>
            <a:pPr>
              <a:lnSpc>
                <a:spcPct val="90000"/>
              </a:lnSpc>
            </a:pPr>
            <a:r>
              <a:rPr lang="en-US" sz="3100">
                <a:solidFill>
                  <a:srgbClr val="FEFFFF"/>
                </a:solidFill>
                <a:effectLst/>
              </a:rPr>
              <a:t>Use precision, confusion matrix, TPR, TNR, F1-Score, and Accuracy of each model using PCA.</a:t>
            </a:r>
            <a:br>
              <a:rPr lang="en-US" sz="3100">
                <a:solidFill>
                  <a:srgbClr val="FEFFFF"/>
                </a:solidFill>
                <a:effectLst/>
              </a:rPr>
            </a:br>
            <a:br>
              <a:rPr lang="en-US" sz="3100">
                <a:solidFill>
                  <a:srgbClr val="FEFFFF"/>
                </a:solidFill>
                <a:effectLst/>
              </a:rPr>
            </a:br>
            <a:endParaRPr lang="en-US" sz="3100">
              <a:solidFill>
                <a:srgbClr val="FEFFFF"/>
              </a:solidFill>
            </a:endParaRP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Placeholder 2">
            <a:extLst>
              <a:ext uri="{FF2B5EF4-FFF2-40B4-BE49-F238E27FC236}">
                <a16:creationId xmlns:a16="http://schemas.microsoft.com/office/drawing/2014/main" id="{34303DDF-914F-20EC-ABC7-E159AC6CDE33}"/>
              </a:ext>
            </a:extLst>
          </p:cNvPr>
          <p:cNvSpPr>
            <a:spLocks noGrp="1"/>
          </p:cNvSpPr>
          <p:nvPr>
            <p:ph type="body" idx="1"/>
          </p:nvPr>
        </p:nvSpPr>
        <p:spPr>
          <a:xfrm>
            <a:off x="540279" y="5189400"/>
            <a:ext cx="3778870" cy="544260"/>
          </a:xfrm>
        </p:spPr>
        <p:txBody>
          <a:bodyPr vert="horz" lIns="91440" tIns="45720" rIns="91440" bIns="45720" rtlCol="0" anchor="ctr">
            <a:normAutofit/>
          </a:bodyPr>
          <a:lstStyle/>
          <a:p>
            <a:r>
              <a:rPr lang="en-US" sz="1600">
                <a:solidFill>
                  <a:srgbClr val="FEFFFF"/>
                </a:solidFill>
              </a:rPr>
              <a:t>Research Question 8</a:t>
            </a:r>
          </a:p>
        </p:txBody>
      </p:sp>
      <p:graphicFrame>
        <p:nvGraphicFramePr>
          <p:cNvPr id="4" name="Table 3">
            <a:extLst>
              <a:ext uri="{FF2B5EF4-FFF2-40B4-BE49-F238E27FC236}">
                <a16:creationId xmlns:a16="http://schemas.microsoft.com/office/drawing/2014/main" id="{683DD781-C250-6067-5B02-B0DEA6157AA3}"/>
              </a:ext>
            </a:extLst>
          </p:cNvPr>
          <p:cNvGraphicFramePr>
            <a:graphicFrameLocks noGrp="1"/>
          </p:cNvGraphicFramePr>
          <p:nvPr>
            <p:extLst>
              <p:ext uri="{D42A27DB-BD31-4B8C-83A1-F6EECF244321}">
                <p14:modId xmlns:p14="http://schemas.microsoft.com/office/powerpoint/2010/main" val="3941032488"/>
              </p:ext>
            </p:extLst>
          </p:nvPr>
        </p:nvGraphicFramePr>
        <p:xfrm>
          <a:off x="5587994" y="1641262"/>
          <a:ext cx="5640504" cy="3582782"/>
        </p:xfrm>
        <a:graphic>
          <a:graphicData uri="http://schemas.openxmlformats.org/drawingml/2006/table">
            <a:tbl>
              <a:tblPr firstRow="1" firstCol="1" bandRow="1">
                <a:noFill/>
                <a:tableStyleId>{5C22544A-7EE6-4342-B048-85BDC9FD1C3A}</a:tableStyleId>
              </a:tblPr>
              <a:tblGrid>
                <a:gridCol w="1492687">
                  <a:extLst>
                    <a:ext uri="{9D8B030D-6E8A-4147-A177-3AD203B41FA5}">
                      <a16:colId xmlns:a16="http://schemas.microsoft.com/office/drawing/2014/main" val="1802418942"/>
                    </a:ext>
                  </a:extLst>
                </a:gridCol>
                <a:gridCol w="1204337">
                  <a:extLst>
                    <a:ext uri="{9D8B030D-6E8A-4147-A177-3AD203B41FA5}">
                      <a16:colId xmlns:a16="http://schemas.microsoft.com/office/drawing/2014/main" val="4178226405"/>
                    </a:ext>
                  </a:extLst>
                </a:gridCol>
                <a:gridCol w="978422">
                  <a:extLst>
                    <a:ext uri="{9D8B030D-6E8A-4147-A177-3AD203B41FA5}">
                      <a16:colId xmlns:a16="http://schemas.microsoft.com/office/drawing/2014/main" val="3649892783"/>
                    </a:ext>
                  </a:extLst>
                </a:gridCol>
                <a:gridCol w="1005805">
                  <a:extLst>
                    <a:ext uri="{9D8B030D-6E8A-4147-A177-3AD203B41FA5}">
                      <a16:colId xmlns:a16="http://schemas.microsoft.com/office/drawing/2014/main" val="204073402"/>
                    </a:ext>
                  </a:extLst>
                </a:gridCol>
                <a:gridCol w="959253">
                  <a:extLst>
                    <a:ext uri="{9D8B030D-6E8A-4147-A177-3AD203B41FA5}">
                      <a16:colId xmlns:a16="http://schemas.microsoft.com/office/drawing/2014/main" val="3417040333"/>
                    </a:ext>
                  </a:extLst>
                </a:gridCol>
              </a:tblGrid>
              <a:tr h="883619">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 </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b="1">
                          <a:solidFill>
                            <a:schemeClr val="tx1">
                              <a:lumMod val="75000"/>
                              <a:lumOff val="25000"/>
                            </a:schemeClr>
                          </a:solidFill>
                          <a:effectLst/>
                        </a:rPr>
                        <a:t>Logistic Regression</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b="1">
                          <a:solidFill>
                            <a:schemeClr val="tx1">
                              <a:lumMod val="75000"/>
                              <a:lumOff val="25000"/>
                            </a:schemeClr>
                          </a:solidFill>
                          <a:effectLst/>
                        </a:rPr>
                        <a:t>Random Forest</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b="1">
                          <a:solidFill>
                            <a:schemeClr val="tx1">
                              <a:lumMod val="75000"/>
                              <a:lumOff val="25000"/>
                            </a:schemeClr>
                          </a:solidFill>
                          <a:effectLst/>
                        </a:rPr>
                        <a:t>Decision Tree</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b="1">
                          <a:solidFill>
                            <a:schemeClr val="tx1">
                              <a:lumMod val="75000"/>
                              <a:lumOff val="25000"/>
                            </a:schemeClr>
                          </a:solidFill>
                          <a:effectLst/>
                        </a:rPr>
                        <a:t>Linear SVC (SVM)</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723112936"/>
                  </a:ext>
                </a:extLst>
              </a:tr>
              <a:tr h="410428">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Precision</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57.715%</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66.563%</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68.901%</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59.087%</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009699942"/>
                  </a:ext>
                </a:extLst>
              </a:tr>
              <a:tr h="410428">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Accuracy</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57.195%</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63.949%</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61.392%</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57.095%</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961445651"/>
                  </a:ext>
                </a:extLst>
              </a:tr>
              <a:tr h="410428">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F1-Score</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55.844%</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61.109%</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51.977%</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52.463%</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81156871"/>
                  </a:ext>
                </a:extLst>
              </a:tr>
              <a:tr h="410428">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Recall/TPR</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54.091%</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56.481%</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41.727%</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47.175%</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544148270"/>
                  </a:ext>
                </a:extLst>
              </a:tr>
              <a:tr h="410428">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TNR</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60.305%</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71.461%</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81.113%</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67.089%</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89279880"/>
                  </a:ext>
                </a:extLst>
              </a:tr>
              <a:tr h="647023">
                <a:tc>
                  <a:txBody>
                    <a:bodyPr/>
                    <a:lstStyle/>
                    <a:p>
                      <a:pPr marL="0" marR="0" algn="r">
                        <a:lnSpc>
                          <a:spcPct val="120000"/>
                        </a:lnSpc>
                        <a:spcBef>
                          <a:spcPts val="0"/>
                        </a:spcBef>
                        <a:spcAft>
                          <a:spcPts val="0"/>
                        </a:spcAft>
                      </a:pPr>
                      <a:r>
                        <a:rPr lang="en-US" sz="1300" b="1">
                          <a:solidFill>
                            <a:schemeClr val="tx1">
                              <a:lumMod val="75000"/>
                              <a:lumOff val="25000"/>
                            </a:schemeClr>
                          </a:solidFill>
                          <a:effectLst/>
                        </a:rPr>
                        <a:t>Rank of Performance</a:t>
                      </a:r>
                      <a:endParaRPr lang="en-US" sz="1300" b="1"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236595" marT="78865" marB="78865">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20000"/>
                        </a:lnSpc>
                        <a:spcBef>
                          <a:spcPts val="0"/>
                        </a:spcBef>
                        <a:spcAft>
                          <a:spcPts val="0"/>
                        </a:spcAft>
                      </a:pPr>
                      <a:r>
                        <a:rPr lang="en-US" sz="1300" i="1" dirty="0">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rPr>
                        <a:t>3</a:t>
                      </a:r>
                    </a:p>
                  </a:txBody>
                  <a:tcPr marL="157730" marR="59149" marT="78865" marB="78865">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1 Best</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lnSpc>
                          <a:spcPct val="120000"/>
                        </a:lnSpc>
                        <a:spcBef>
                          <a:spcPts val="0"/>
                        </a:spcBef>
                        <a:spcAft>
                          <a:spcPts val="0"/>
                        </a:spcAft>
                      </a:pPr>
                      <a:r>
                        <a:rPr lang="en-US" sz="1300">
                          <a:solidFill>
                            <a:schemeClr val="tx1">
                              <a:lumMod val="75000"/>
                              <a:lumOff val="25000"/>
                            </a:schemeClr>
                          </a:solidFill>
                          <a:effectLst/>
                        </a:rPr>
                        <a:t>2</a:t>
                      </a:r>
                      <a:endParaRPr lang="en-US" sz="1300" i="1">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a:lnSpc>
                          <a:spcPct val="120000"/>
                        </a:lnSpc>
                        <a:spcBef>
                          <a:spcPts val="0"/>
                        </a:spcBef>
                        <a:spcAft>
                          <a:spcPts val="0"/>
                        </a:spcAft>
                      </a:pPr>
                      <a:r>
                        <a:rPr lang="en-US" sz="1300" i="1" dirty="0">
                          <a:solidFill>
                            <a:schemeClr val="tx1">
                              <a:lumMod val="75000"/>
                              <a:lumOff val="25000"/>
                            </a:schemeClr>
                          </a:solidFill>
                          <a:effectLst/>
                          <a:latin typeface="Aptos" panose="020B0004020202020204" pitchFamily="34" charset="0"/>
                          <a:ea typeface="Times New Roman" panose="02020603050405020304" pitchFamily="18" charset="0"/>
                          <a:cs typeface="Times New Roman" panose="02020603050405020304" pitchFamily="18" charset="0"/>
                        </a:rPr>
                        <a:t>4</a:t>
                      </a:r>
                    </a:p>
                  </a:txBody>
                  <a:tcPr marL="157730" marR="59149" marT="78865" marB="7886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22016461"/>
                  </a:ext>
                </a:extLst>
              </a:tr>
            </a:tbl>
          </a:graphicData>
        </a:graphic>
      </p:graphicFrame>
    </p:spTree>
    <p:extLst>
      <p:ext uri="{BB962C8B-B14F-4D97-AF65-F5344CB8AC3E}">
        <p14:creationId xmlns:p14="http://schemas.microsoft.com/office/powerpoint/2010/main" val="108816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D54B3-C70B-9F33-1DA4-81F9F64ABFC9}"/>
              </a:ext>
            </a:extLst>
          </p:cNvPr>
          <p:cNvSpPr>
            <a:spLocks noGrp="1"/>
          </p:cNvSpPr>
          <p:nvPr>
            <p:ph type="title"/>
          </p:nvPr>
        </p:nvSpPr>
        <p:spPr>
          <a:xfrm>
            <a:off x="1433889" y="1059872"/>
            <a:ext cx="3012216" cy="4851349"/>
          </a:xfrm>
        </p:spPr>
        <p:txBody>
          <a:bodyPr>
            <a:normAutofit/>
          </a:bodyPr>
          <a:lstStyle/>
          <a:p>
            <a:r>
              <a:rPr lang="en-US"/>
              <a:t>Key Findings</a:t>
            </a: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1C90B933-D22B-258B-8394-708D4B342B5D}"/>
              </a:ext>
            </a:extLst>
          </p:cNvPr>
          <p:cNvSpPr>
            <a:spLocks noGrp="1"/>
          </p:cNvSpPr>
          <p:nvPr>
            <p:ph idx="1"/>
          </p:nvPr>
        </p:nvSpPr>
        <p:spPr>
          <a:xfrm>
            <a:off x="5280368" y="1059872"/>
            <a:ext cx="6224244" cy="4851350"/>
          </a:xfrm>
        </p:spPr>
        <p:txBody>
          <a:bodyPr>
            <a:normAutofit/>
          </a:bodyPr>
          <a:lstStyle/>
          <a:p>
            <a:pPr>
              <a:lnSpc>
                <a:spcPct val="90000"/>
              </a:lnSpc>
            </a:pPr>
            <a:r>
              <a:rPr lang="en-US" sz="1500"/>
              <a:t>You imputing missing values have limited options if you’d like to you the </a:t>
            </a:r>
            <a:r>
              <a:rPr lang="en-US" sz="1500" err="1"/>
              <a:t>PySpark</a:t>
            </a:r>
            <a:r>
              <a:rPr lang="en-US" sz="1500"/>
              <a:t> packages</a:t>
            </a:r>
          </a:p>
          <a:p>
            <a:pPr>
              <a:lnSpc>
                <a:spcPct val="90000"/>
              </a:lnSpc>
            </a:pPr>
            <a:r>
              <a:rPr lang="en-US" sz="1500"/>
              <a:t>Same goes for Class balancing packages.</a:t>
            </a:r>
          </a:p>
          <a:p>
            <a:pPr>
              <a:lnSpc>
                <a:spcPct val="90000"/>
              </a:lnSpc>
            </a:pPr>
            <a:r>
              <a:rPr lang="en-US" sz="1500"/>
              <a:t>Other than PCA, the feature package from the </a:t>
            </a:r>
            <a:r>
              <a:rPr lang="en-US" sz="1500" err="1"/>
              <a:t>PySpark</a:t>
            </a:r>
            <a:r>
              <a:rPr lang="en-US" sz="1500"/>
              <a:t> ML library is quite decent.</a:t>
            </a:r>
          </a:p>
          <a:p>
            <a:pPr>
              <a:lnSpc>
                <a:spcPct val="90000"/>
              </a:lnSpc>
            </a:pPr>
            <a:r>
              <a:rPr lang="en-US" sz="1500"/>
              <a:t>It is very difficult to code with pure </a:t>
            </a:r>
            <a:r>
              <a:rPr lang="en-US" sz="1500" err="1"/>
              <a:t>PySpark</a:t>
            </a:r>
            <a:r>
              <a:rPr lang="en-US" sz="1500"/>
              <a:t>, it would be interesting to see how well the code can run or how bad the code can run while introducing other Python libraries to it.</a:t>
            </a:r>
          </a:p>
          <a:p>
            <a:pPr>
              <a:lnSpc>
                <a:spcPct val="90000"/>
              </a:lnSpc>
            </a:pPr>
            <a:r>
              <a:rPr lang="en-US" sz="1500"/>
              <a:t>Tackles is not the only contributor to how good/bad a club or a player is for the season.</a:t>
            </a:r>
          </a:p>
          <a:p>
            <a:pPr>
              <a:lnSpc>
                <a:spcPct val="90000"/>
              </a:lnSpc>
            </a:pPr>
            <a:r>
              <a:rPr lang="en-US" sz="1500"/>
              <a:t>There are still a lot of of biases within our study that we can fix.</a:t>
            </a:r>
          </a:p>
          <a:p>
            <a:pPr>
              <a:lnSpc>
                <a:spcPct val="90000"/>
              </a:lnSpc>
            </a:pPr>
            <a:r>
              <a:rPr lang="en-US" sz="1500"/>
              <a:t>Because we removed a lot features manually like birthdate, height, weight, and position, the dataset became more about identifying features that contribute to successful tackles for the team rather than the player. This might have been a good thing.</a:t>
            </a:r>
          </a:p>
        </p:txBody>
      </p:sp>
    </p:spTree>
    <p:extLst>
      <p:ext uri="{BB962C8B-B14F-4D97-AF65-F5344CB8AC3E}">
        <p14:creationId xmlns:p14="http://schemas.microsoft.com/office/powerpoint/2010/main" val="50661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8A20-CC6C-6304-6BD1-02BC73E1427B}"/>
              </a:ext>
            </a:extLst>
          </p:cNvPr>
          <p:cNvSpPr>
            <a:spLocks noGrp="1"/>
          </p:cNvSpPr>
          <p:nvPr>
            <p:ph type="title"/>
          </p:nvPr>
        </p:nvSpPr>
        <p:spPr/>
        <p:txBody>
          <a:bodyPr/>
          <a:lstStyle/>
          <a:p>
            <a:r>
              <a:rPr lang="en-US" dirty="0"/>
              <a:t>Video Links</a:t>
            </a:r>
          </a:p>
        </p:txBody>
      </p:sp>
      <p:sp>
        <p:nvSpPr>
          <p:cNvPr id="3" name="Content Placeholder 2">
            <a:extLst>
              <a:ext uri="{FF2B5EF4-FFF2-40B4-BE49-F238E27FC236}">
                <a16:creationId xmlns:a16="http://schemas.microsoft.com/office/drawing/2014/main" id="{45C5BFE2-34B7-36A8-93EA-5E1BA8DF24F3}"/>
              </a:ext>
            </a:extLst>
          </p:cNvPr>
          <p:cNvSpPr>
            <a:spLocks noGrp="1"/>
          </p:cNvSpPr>
          <p:nvPr>
            <p:ph idx="1"/>
          </p:nvPr>
        </p:nvSpPr>
        <p:spPr/>
        <p:txBody>
          <a:bodyPr/>
          <a:lstStyle/>
          <a:p>
            <a:r>
              <a:rPr lang="en-US" dirty="0"/>
              <a:t>https://</a:t>
            </a:r>
            <a:r>
              <a:rPr lang="en-US" dirty="0" err="1"/>
              <a:t>www.loom.com</a:t>
            </a:r>
            <a:r>
              <a:rPr lang="en-US"/>
              <a:t>/share/b5b5a08bb9904b8b9498b9c90c219fef</a:t>
            </a:r>
            <a:endParaRPr lang="en-US" dirty="0"/>
          </a:p>
        </p:txBody>
      </p:sp>
    </p:spTree>
    <p:extLst>
      <p:ext uri="{BB962C8B-B14F-4D97-AF65-F5344CB8AC3E}">
        <p14:creationId xmlns:p14="http://schemas.microsoft.com/office/powerpoint/2010/main" val="31080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56"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C2857CC2-8727-D072-0998-FB6E18D7DA96}"/>
              </a:ext>
            </a:extLst>
          </p:cNvPr>
          <p:cNvSpPr>
            <a:spLocks noGrp="1"/>
          </p:cNvSpPr>
          <p:nvPr>
            <p:ph type="title"/>
          </p:nvPr>
        </p:nvSpPr>
        <p:spPr>
          <a:xfrm>
            <a:off x="987215" y="1318590"/>
            <a:ext cx="5102159" cy="4220820"/>
          </a:xfrm>
        </p:spPr>
        <p:txBody>
          <a:bodyPr vert="horz" lIns="91440" tIns="45720" rIns="91440" bIns="45720" rtlCol="0" anchor="ctr">
            <a:normAutofit/>
          </a:bodyPr>
          <a:lstStyle/>
          <a:p>
            <a:pPr>
              <a:lnSpc>
                <a:spcPct val="90000"/>
              </a:lnSpc>
            </a:pPr>
            <a:r>
              <a:rPr lang="en-US" sz="1400" i="1">
                <a:solidFill>
                  <a:srgbClr val="FFFFFF"/>
                </a:solidFill>
                <a:effectLst/>
              </a:rPr>
              <a:t>I want to analyze the different features for feature selections and compare the selected features with three different ML models to analyze the accuracy of predicting successful tackles. </a:t>
            </a:r>
            <a:br>
              <a:rPr lang="en-US" sz="1400" i="1">
                <a:solidFill>
                  <a:srgbClr val="FFFFFF"/>
                </a:solidFill>
                <a:effectLst/>
              </a:rPr>
            </a:br>
            <a:br>
              <a:rPr lang="en-US" sz="1400" i="1">
                <a:solidFill>
                  <a:srgbClr val="FFFFFF"/>
                </a:solidFill>
                <a:effectLst/>
              </a:rPr>
            </a:br>
            <a:r>
              <a:rPr lang="en-US" sz="1400" i="1">
                <a:solidFill>
                  <a:srgbClr val="FFFFFF"/>
                </a:solidFill>
                <a:effectLst/>
              </a:rPr>
              <a:t>I intend to use k-means, logistic regression, and random forest as the models to classify successful tackles. If possible, I’d like to also explore the use of gradient boosting and/or regularization on the three models as well for parameter tuning.</a:t>
            </a:r>
            <a:br>
              <a:rPr lang="en-US" sz="1400" i="1">
                <a:solidFill>
                  <a:srgbClr val="FFFFFF"/>
                </a:solidFill>
                <a:effectLst/>
              </a:rPr>
            </a:br>
            <a:br>
              <a:rPr lang="en-US" sz="1400">
                <a:solidFill>
                  <a:srgbClr val="FFFFFF"/>
                </a:solidFill>
                <a:effectLst/>
              </a:rPr>
            </a:br>
            <a:r>
              <a:rPr lang="en-US" sz="1400" i="1">
                <a:solidFill>
                  <a:srgbClr val="FFFFFF"/>
                </a:solidFill>
                <a:effectLst/>
              </a:rPr>
              <a:t>Based on the type of regularization model, feature removal/selection, and data cleaning, I would imagine that logistic regression will give us the best explainability in terms of correlation (or weights) of the features against prediction of successful tackles. However, random forest will probably provide the highest accuracy in terms of predicting successful tackles.</a:t>
            </a:r>
            <a:br>
              <a:rPr lang="en-US" sz="1400">
                <a:solidFill>
                  <a:srgbClr val="FFFFFF"/>
                </a:solidFill>
                <a:effectLst/>
              </a:rPr>
            </a:br>
            <a:endParaRPr lang="en-US" sz="1400">
              <a:solidFill>
                <a:srgbClr val="FFFFFF"/>
              </a:solidFill>
            </a:endParaRPr>
          </a:p>
        </p:txBody>
      </p:sp>
      <p:sp>
        <p:nvSpPr>
          <p:cNvPr id="3" name="Text Placeholder 2">
            <a:extLst>
              <a:ext uri="{FF2B5EF4-FFF2-40B4-BE49-F238E27FC236}">
                <a16:creationId xmlns:a16="http://schemas.microsoft.com/office/drawing/2014/main" id="{1DB57041-49E6-D243-A40A-73F506164E25}"/>
              </a:ext>
            </a:extLst>
          </p:cNvPr>
          <p:cNvSpPr>
            <a:spLocks noGrp="1"/>
          </p:cNvSpPr>
          <p:nvPr>
            <p:ph type="body" idx="1"/>
          </p:nvPr>
        </p:nvSpPr>
        <p:spPr>
          <a:xfrm>
            <a:off x="7712032" y="804334"/>
            <a:ext cx="3675634" cy="5249332"/>
          </a:xfrm>
        </p:spPr>
        <p:txBody>
          <a:bodyPr vert="horz" lIns="91440" tIns="45720" rIns="91440" bIns="45720" rtlCol="0" anchor="ctr">
            <a:normAutofit/>
          </a:bodyPr>
          <a:lstStyle/>
          <a:p>
            <a:r>
              <a:rPr lang="en-US">
                <a:solidFill>
                  <a:schemeClr val="tx1"/>
                </a:solidFill>
              </a:rPr>
              <a:t>Proposed Project</a:t>
            </a:r>
          </a:p>
        </p:txBody>
      </p:sp>
    </p:spTree>
    <p:extLst>
      <p:ext uri="{BB962C8B-B14F-4D97-AF65-F5344CB8AC3E}">
        <p14:creationId xmlns:p14="http://schemas.microsoft.com/office/powerpoint/2010/main" val="242622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2699-08F3-2DD3-1B6E-26ADDC5B33C2}"/>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00CB00A1-730C-5914-D218-D898F9B0C91B}"/>
              </a:ext>
            </a:extLst>
          </p:cNvPr>
          <p:cNvSpPr>
            <a:spLocks noGrp="1"/>
          </p:cNvSpPr>
          <p:nvPr>
            <p:ph type="body" idx="1"/>
          </p:nvPr>
        </p:nvSpPr>
        <p:spPr>
          <a:xfrm>
            <a:off x="2939373" y="1586937"/>
            <a:ext cx="3992732" cy="576262"/>
          </a:xfrm>
        </p:spPr>
        <p:txBody>
          <a:bodyPr/>
          <a:lstStyle/>
          <a:p>
            <a:r>
              <a:rPr lang="en-US" dirty="0"/>
              <a:t>Intended</a:t>
            </a:r>
          </a:p>
        </p:txBody>
      </p:sp>
      <p:sp>
        <p:nvSpPr>
          <p:cNvPr id="4" name="Content Placeholder 3">
            <a:extLst>
              <a:ext uri="{FF2B5EF4-FFF2-40B4-BE49-F238E27FC236}">
                <a16:creationId xmlns:a16="http://schemas.microsoft.com/office/drawing/2014/main" id="{B44663A1-9033-0C9C-1CBE-2A6C51E9DF55}"/>
              </a:ext>
            </a:extLst>
          </p:cNvPr>
          <p:cNvSpPr>
            <a:spLocks noGrp="1"/>
          </p:cNvSpPr>
          <p:nvPr>
            <p:ph sz="half" idx="2"/>
          </p:nvPr>
        </p:nvSpPr>
        <p:spPr>
          <a:xfrm>
            <a:off x="2589212" y="2163200"/>
            <a:ext cx="4342893" cy="4023284"/>
          </a:xfrm>
        </p:spPr>
        <p:txBody>
          <a:bodyPr>
            <a:normAutofit fontScale="77500" lnSpcReduction="20000"/>
          </a:bodyPr>
          <a:lstStyle/>
          <a:p>
            <a:r>
              <a:rPr lang="en-US" dirty="0"/>
              <a:t>Merge files into one dataset.</a:t>
            </a:r>
          </a:p>
          <a:p>
            <a:r>
              <a:rPr lang="en-US" dirty="0"/>
              <a:t>Create ‘Class’ target variable</a:t>
            </a:r>
          </a:p>
          <a:p>
            <a:r>
              <a:rPr lang="en-US" dirty="0"/>
              <a:t>Remove columns with more than 60% missing values, zero variance, collinearity, and non-related to the study.</a:t>
            </a:r>
          </a:p>
          <a:p>
            <a:r>
              <a:rPr lang="en-US" dirty="0"/>
              <a:t>Imputing missing values with </a:t>
            </a:r>
            <a:r>
              <a:rPr lang="en-US" dirty="0" err="1"/>
              <a:t>missForest</a:t>
            </a:r>
            <a:r>
              <a:rPr lang="en-US" dirty="0"/>
              <a:t> (then </a:t>
            </a:r>
            <a:r>
              <a:rPr lang="en-US" dirty="0" err="1"/>
              <a:t>kNN</a:t>
            </a:r>
            <a:r>
              <a:rPr lang="en-US" dirty="0"/>
              <a:t>).</a:t>
            </a:r>
          </a:p>
          <a:p>
            <a:r>
              <a:rPr lang="en-US" dirty="0"/>
              <a:t>Implementing SMOTE and PCA/Gradient Boosting</a:t>
            </a:r>
          </a:p>
          <a:p>
            <a:r>
              <a:rPr lang="en-US" dirty="0"/>
              <a:t>Train-Test Split and Cross Validation</a:t>
            </a:r>
          </a:p>
          <a:p>
            <a:r>
              <a:rPr lang="en-US" dirty="0"/>
              <a:t>Modeling using: Logistic Regression Gradient Boosting Tree, Random Forest, Decision Tree, Multilayer Perceptron Classifier, Linear SVC, </a:t>
            </a:r>
            <a:r>
              <a:rPr lang="en-US" dirty="0" err="1"/>
              <a:t>NaiveBayes</a:t>
            </a:r>
            <a:r>
              <a:rPr lang="en-US" dirty="0"/>
              <a:t>, </a:t>
            </a:r>
            <a:r>
              <a:rPr lang="en-US" dirty="0" err="1"/>
              <a:t>kNN</a:t>
            </a:r>
            <a:r>
              <a:rPr lang="en-US" dirty="0"/>
              <a:t>, and </a:t>
            </a:r>
            <a:r>
              <a:rPr lang="en-US" dirty="0" err="1"/>
              <a:t>kMeans</a:t>
            </a:r>
            <a:r>
              <a:rPr lang="en-US" dirty="0"/>
              <a:t>.</a:t>
            </a:r>
          </a:p>
          <a:p>
            <a:r>
              <a:rPr lang="en-US" dirty="0"/>
              <a:t>Calculating the metrics and analyze feature importance using correlation</a:t>
            </a:r>
          </a:p>
        </p:txBody>
      </p:sp>
      <p:sp>
        <p:nvSpPr>
          <p:cNvPr id="5" name="Text Placeholder 4">
            <a:extLst>
              <a:ext uri="{FF2B5EF4-FFF2-40B4-BE49-F238E27FC236}">
                <a16:creationId xmlns:a16="http://schemas.microsoft.com/office/drawing/2014/main" id="{63693822-9991-28C9-644A-D2B6DA5A2EEC}"/>
              </a:ext>
            </a:extLst>
          </p:cNvPr>
          <p:cNvSpPr>
            <a:spLocks noGrp="1"/>
          </p:cNvSpPr>
          <p:nvPr>
            <p:ph type="body" sz="quarter" idx="3"/>
          </p:nvPr>
        </p:nvSpPr>
        <p:spPr>
          <a:xfrm>
            <a:off x="7506629" y="1583709"/>
            <a:ext cx="3999001" cy="576262"/>
          </a:xfrm>
        </p:spPr>
        <p:txBody>
          <a:bodyPr/>
          <a:lstStyle/>
          <a:p>
            <a:r>
              <a:rPr lang="en-US" dirty="0"/>
              <a:t>Actual</a:t>
            </a:r>
          </a:p>
        </p:txBody>
      </p:sp>
      <p:sp>
        <p:nvSpPr>
          <p:cNvPr id="6" name="Content Placeholder 5">
            <a:extLst>
              <a:ext uri="{FF2B5EF4-FFF2-40B4-BE49-F238E27FC236}">
                <a16:creationId xmlns:a16="http://schemas.microsoft.com/office/drawing/2014/main" id="{04CE0344-EEF2-1340-B9C6-D7B13A4E0ADE}"/>
              </a:ext>
            </a:extLst>
          </p:cNvPr>
          <p:cNvSpPr>
            <a:spLocks noGrp="1"/>
          </p:cNvSpPr>
          <p:nvPr>
            <p:ph sz="quarter" idx="4"/>
          </p:nvPr>
        </p:nvSpPr>
        <p:spPr>
          <a:xfrm>
            <a:off x="7166957" y="2159972"/>
            <a:ext cx="4338674" cy="3354060"/>
          </a:xfrm>
        </p:spPr>
        <p:txBody>
          <a:bodyPr>
            <a:normAutofit fontScale="77500" lnSpcReduction="20000"/>
          </a:bodyPr>
          <a:lstStyle/>
          <a:p>
            <a:r>
              <a:rPr lang="en-US" dirty="0"/>
              <a:t>Merge files into one dataset.</a:t>
            </a:r>
          </a:p>
          <a:p>
            <a:r>
              <a:rPr lang="en-US" dirty="0"/>
              <a:t>Create ‘Class’ target variable</a:t>
            </a:r>
          </a:p>
          <a:p>
            <a:r>
              <a:rPr lang="en-US" dirty="0"/>
              <a:t>Remove all rows with missing values and difficult computation.</a:t>
            </a:r>
          </a:p>
          <a:p>
            <a:r>
              <a:rPr lang="en-US" dirty="0"/>
              <a:t>Oversampling and PCA</a:t>
            </a:r>
          </a:p>
          <a:p>
            <a:r>
              <a:rPr lang="en-US" dirty="0"/>
              <a:t>Train-test Split</a:t>
            </a:r>
          </a:p>
          <a:p>
            <a:r>
              <a:rPr lang="en-US" dirty="0"/>
              <a:t>Modeling using: Logistic Regression, Random Forest, Decision Tree, and Linear SVC.</a:t>
            </a:r>
          </a:p>
          <a:p>
            <a:r>
              <a:rPr lang="en-US" dirty="0"/>
              <a:t>Calculate the metrics.</a:t>
            </a:r>
          </a:p>
        </p:txBody>
      </p:sp>
    </p:spTree>
    <p:extLst>
      <p:ext uri="{BB962C8B-B14F-4D97-AF65-F5344CB8AC3E}">
        <p14:creationId xmlns:p14="http://schemas.microsoft.com/office/powerpoint/2010/main" val="195208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B87-3148-489A-4C98-700AD62AE4C2}"/>
              </a:ext>
            </a:extLst>
          </p:cNvPr>
          <p:cNvSpPr>
            <a:spLocks noGrp="1"/>
          </p:cNvSpPr>
          <p:nvPr>
            <p:ph type="title"/>
          </p:nvPr>
        </p:nvSpPr>
        <p:spPr/>
        <p:txBody>
          <a:bodyPr/>
          <a:lstStyle/>
          <a:p>
            <a:r>
              <a:rPr lang="en-US"/>
              <a:t>Research Question 1: Who are the Top 3 teams that are best at tackling?</a:t>
            </a:r>
            <a:endParaRPr lang="en-US" dirty="0"/>
          </a:p>
        </p:txBody>
      </p:sp>
      <p:pic>
        <p:nvPicPr>
          <p:cNvPr id="1069" name="Picture 1" descr="Seattle Seahawks Scores, Stats and Highlights - ESPN">
            <a:extLst>
              <a:ext uri="{FF2B5EF4-FFF2-40B4-BE49-F238E27FC236}">
                <a16:creationId xmlns:a16="http://schemas.microsoft.com/office/drawing/2014/main" id="{ECDB0354-EC09-E06F-3371-7BD8D2EA982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t="27319" b="27055"/>
          <a:stretch>
            <a:fillRect/>
          </a:stretch>
        </p:blipFill>
        <p:spPr bwMode="auto">
          <a:xfrm>
            <a:off x="1901823" y="3490917"/>
            <a:ext cx="1535545" cy="704273"/>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2" descr="Arizona Cardinals Scores, Stats and Highlights - ESPN">
            <a:extLst>
              <a:ext uri="{FF2B5EF4-FFF2-40B4-BE49-F238E27FC236}">
                <a16:creationId xmlns:a16="http://schemas.microsoft.com/office/drawing/2014/main" id="{26124690-A323-E29C-E42D-D6392607E68B}"/>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584757" y="4174603"/>
            <a:ext cx="1004455" cy="1004455"/>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3" descr="Carolina Panthers News, Scores, Stats, Schedule | NFL.com">
            <a:extLst>
              <a:ext uri="{FF2B5EF4-FFF2-40B4-BE49-F238E27FC236}">
                <a16:creationId xmlns:a16="http://schemas.microsoft.com/office/drawing/2014/main" id="{2934BC36-B289-E17A-C9F3-FBFDBEEB4C99}"/>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t="21510" r="1424" b="20229"/>
          <a:stretch>
            <a:fillRect/>
          </a:stretch>
        </p:blipFill>
        <p:spPr bwMode="auto">
          <a:xfrm>
            <a:off x="785828" y="5269112"/>
            <a:ext cx="1212273" cy="715818"/>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46">
            <a:extLst>
              <a:ext uri="{FF2B5EF4-FFF2-40B4-BE49-F238E27FC236}">
                <a16:creationId xmlns:a16="http://schemas.microsoft.com/office/drawing/2014/main" id="{ADF15F1F-6663-1A90-35B0-DD2EF3BF523B}"/>
              </a:ext>
            </a:extLst>
          </p:cNvPr>
          <p:cNvSpPr>
            <a:spLocks noChangeArrowheads="1"/>
          </p:cNvSpPr>
          <p:nvPr/>
        </p:nvSpPr>
        <p:spPr bwMode="auto">
          <a:xfrm>
            <a:off x="0" y="3184385"/>
            <a:ext cx="121920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1" name="Rectangle 47">
            <a:extLst>
              <a:ext uri="{FF2B5EF4-FFF2-40B4-BE49-F238E27FC236}">
                <a16:creationId xmlns:a16="http://schemas.microsoft.com/office/drawing/2014/main" id="{03DA39C6-4C86-1A0E-CE6D-89B3C4DF898C}"/>
              </a:ext>
            </a:extLst>
          </p:cNvPr>
          <p:cNvSpPr>
            <a:spLocks noChangeArrowheads="1"/>
          </p:cNvSpPr>
          <p:nvPr/>
        </p:nvSpPr>
        <p:spPr bwMode="auto">
          <a:xfrm>
            <a:off x="3678621" y="419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Seattle Seahawks at first place with a total of 15,196 successful tackles within the first 9 weeks of the 2022 NFL Season.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48">
            <a:extLst>
              <a:ext uri="{FF2B5EF4-FFF2-40B4-BE49-F238E27FC236}">
                <a16:creationId xmlns:a16="http://schemas.microsoft.com/office/drawing/2014/main" id="{5332ACAF-3751-0A9D-B0EC-0AF7674E849E}"/>
              </a:ext>
            </a:extLst>
          </p:cNvPr>
          <p:cNvSpPr>
            <a:spLocks noChangeArrowheads="1"/>
          </p:cNvSpPr>
          <p:nvPr/>
        </p:nvSpPr>
        <p:spPr bwMode="auto">
          <a:xfrm>
            <a:off x="2816772" y="50484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Arizona Cardinals at second place with a total of 14,485 successful tackles within the first 9 weeks of the 2022 NFL Season.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49">
            <a:extLst>
              <a:ext uri="{FF2B5EF4-FFF2-40B4-BE49-F238E27FC236}">
                <a16:creationId xmlns:a16="http://schemas.microsoft.com/office/drawing/2014/main" id="{3D09C3FA-85B1-FF07-194A-4F49C8299C17}"/>
              </a:ext>
            </a:extLst>
          </p:cNvPr>
          <p:cNvSpPr>
            <a:spLocks noChangeArrowheads="1"/>
          </p:cNvSpPr>
          <p:nvPr/>
        </p:nvSpPr>
        <p:spPr bwMode="auto">
          <a:xfrm>
            <a:off x="1998101" y="58778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Carolina Panthers at third place with a total of 14,360 successful tackles within the first 9 weeks of the 2022 NFL Season.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B87-3148-489A-4C98-700AD62AE4C2}"/>
              </a:ext>
            </a:extLst>
          </p:cNvPr>
          <p:cNvSpPr>
            <a:spLocks noGrp="1"/>
          </p:cNvSpPr>
          <p:nvPr>
            <p:ph type="title"/>
          </p:nvPr>
        </p:nvSpPr>
        <p:spPr/>
        <p:txBody>
          <a:bodyPr/>
          <a:lstStyle/>
          <a:p>
            <a:r>
              <a:rPr lang="en-US" dirty="0"/>
              <a:t>Research Question 2: Who are the Top 3 teams that are had the most missed tackles?</a:t>
            </a:r>
          </a:p>
        </p:txBody>
      </p:sp>
      <p:sp>
        <p:nvSpPr>
          <p:cNvPr id="90" name="Rectangle 46">
            <a:extLst>
              <a:ext uri="{FF2B5EF4-FFF2-40B4-BE49-F238E27FC236}">
                <a16:creationId xmlns:a16="http://schemas.microsoft.com/office/drawing/2014/main" id="{ADF15F1F-6663-1A90-35B0-DD2EF3BF523B}"/>
              </a:ext>
            </a:extLst>
          </p:cNvPr>
          <p:cNvSpPr>
            <a:spLocks noChangeArrowheads="1"/>
          </p:cNvSpPr>
          <p:nvPr/>
        </p:nvSpPr>
        <p:spPr bwMode="auto">
          <a:xfrm>
            <a:off x="0" y="3184385"/>
            <a:ext cx="121920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4" descr="Houston Texans Scores, Stats and Highlights - ESPN">
            <a:extLst>
              <a:ext uri="{FF2B5EF4-FFF2-40B4-BE49-F238E27FC236}">
                <a16:creationId xmlns:a16="http://schemas.microsoft.com/office/drawing/2014/main" id="{08828420-4F99-740A-9CBC-712983BF241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14575" y="3371040"/>
            <a:ext cx="10160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8" descr="Jacksonville Jaguars News - NFL | FOX Sports">
            <a:extLst>
              <a:ext uri="{FF2B5EF4-FFF2-40B4-BE49-F238E27FC236}">
                <a16:creationId xmlns:a16="http://schemas.microsoft.com/office/drawing/2014/main" id="{87A0D040-93FA-AA2D-DC9B-CA876F7F761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579562" y="4320605"/>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 descr="Carolina Panthers News, Scores, Stats, Schedule | NFL.com">
            <a:extLst>
              <a:ext uri="{FF2B5EF4-FFF2-40B4-BE49-F238E27FC236}">
                <a16:creationId xmlns:a16="http://schemas.microsoft.com/office/drawing/2014/main" id="{65ED2BE0-7C08-E15C-1C8B-1C2A151B119F}"/>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t="21510" r="1424" b="20229"/>
          <a:stretch>
            <a:fillRect/>
          </a:stretch>
        </p:blipFill>
        <p:spPr bwMode="auto">
          <a:xfrm>
            <a:off x="528638" y="5400271"/>
            <a:ext cx="1333500" cy="78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957561A-DD35-A41B-41FD-EE6629FBF70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072C813F-7A81-D5D5-DCC4-261B721A6754}"/>
              </a:ext>
            </a:extLst>
          </p:cNvPr>
          <p:cNvSpPr>
            <a:spLocks noChangeArrowheads="1"/>
          </p:cNvSpPr>
          <p:nvPr/>
        </p:nvSpPr>
        <p:spPr bwMode="auto">
          <a:xfrm>
            <a:off x="3457575" y="43206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Houston Texans at first place with the total of 5,857 missed tackles for the first 9 weeks of the 2022 NFL Season.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8D8DF86-C2C3-A899-ECC6-9251410FDDCD}"/>
              </a:ext>
            </a:extLst>
          </p:cNvPr>
          <p:cNvSpPr>
            <a:spLocks noChangeArrowheads="1"/>
          </p:cNvSpPr>
          <p:nvPr/>
        </p:nvSpPr>
        <p:spPr bwMode="auto">
          <a:xfrm>
            <a:off x="2589212" y="51641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Jacksonville Jaguars at second place with the total of 5,660 missed tackles for the first 9 weeks of the 2022 NFL Season.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86367B3A-74E6-7D08-EF84-CC0673DA6022}"/>
              </a:ext>
            </a:extLst>
          </p:cNvPr>
          <p:cNvSpPr>
            <a:spLocks noChangeArrowheads="1"/>
          </p:cNvSpPr>
          <p:nvPr/>
        </p:nvSpPr>
        <p:spPr bwMode="auto">
          <a:xfrm>
            <a:off x="1862138" y="5840591"/>
            <a:ext cx="10182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Carolina Panthers at third place with a total of 4,872 missed tackles for the first 9 weeks of the 2022 NFL Season; telling us sometimes all you need to do is try and you might win third place in both the top successful tackles category and missed tackles category, earning yourself a valuation of USD 3.6B.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02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B87-3148-489A-4C98-700AD62AE4C2}"/>
              </a:ext>
            </a:extLst>
          </p:cNvPr>
          <p:cNvSpPr>
            <a:spLocks noGrp="1"/>
          </p:cNvSpPr>
          <p:nvPr>
            <p:ph type="title"/>
          </p:nvPr>
        </p:nvSpPr>
        <p:spPr>
          <a:xfrm>
            <a:off x="2526150" y="0"/>
            <a:ext cx="8915399" cy="3117040"/>
          </a:xfrm>
        </p:spPr>
        <p:txBody>
          <a:bodyPr>
            <a:normAutofit/>
          </a:bodyPr>
          <a:lstStyle/>
          <a:p>
            <a:r>
              <a:rPr lang="en-US" sz="3600"/>
              <a:t>Research Question 3: Who are the Top 3 players that are best at tackling?</a:t>
            </a:r>
            <a:endParaRPr lang="en-US" sz="3600" dirty="0"/>
          </a:p>
        </p:txBody>
      </p:sp>
      <p:sp>
        <p:nvSpPr>
          <p:cNvPr id="90" name="Rectangle 46">
            <a:extLst>
              <a:ext uri="{FF2B5EF4-FFF2-40B4-BE49-F238E27FC236}">
                <a16:creationId xmlns:a16="http://schemas.microsoft.com/office/drawing/2014/main" id="{ADF15F1F-6663-1A90-35B0-DD2EF3BF523B}"/>
              </a:ext>
            </a:extLst>
          </p:cNvPr>
          <p:cNvSpPr>
            <a:spLocks noChangeArrowheads="1"/>
          </p:cNvSpPr>
          <p:nvPr/>
        </p:nvSpPr>
        <p:spPr bwMode="auto">
          <a:xfrm>
            <a:off x="0" y="3184385"/>
            <a:ext cx="121920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9" name="Picture 9" descr="Jordyn Brooks Stats, News and Video - LB | NFL.com">
            <a:extLst>
              <a:ext uri="{FF2B5EF4-FFF2-40B4-BE49-F238E27FC236}">
                <a16:creationId xmlns:a16="http://schemas.microsoft.com/office/drawing/2014/main" id="{0CD9C11E-1E1E-A9E9-9979-395DAF851A0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33904" y="2310590"/>
            <a:ext cx="1430357" cy="143035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0" descr="Foye Oluokun Stats, News and Video - LB | NFL.com">
            <a:extLst>
              <a:ext uri="{FF2B5EF4-FFF2-40B4-BE49-F238E27FC236}">
                <a16:creationId xmlns:a16="http://schemas.microsoft.com/office/drawing/2014/main" id="{8EB37AAE-E884-A37F-5A41-F20B89D1593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05856" y="3749130"/>
            <a:ext cx="1980379" cy="1412364"/>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2" descr="C.J. Mosley - New York Jets Linebacker - ESPN">
            <a:extLst>
              <a:ext uri="{FF2B5EF4-FFF2-40B4-BE49-F238E27FC236}">
                <a16:creationId xmlns:a16="http://schemas.microsoft.com/office/drawing/2014/main" id="{CE44AE5C-E80E-B7D8-7683-12A0F3896034}"/>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366529" y="5193277"/>
            <a:ext cx="1980379" cy="14329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2183310-5AA6-D63D-02A0-E0011F67B0C5}"/>
              </a:ext>
            </a:extLst>
          </p:cNvPr>
          <p:cNvSpPr>
            <a:spLocks noChangeArrowheads="1"/>
          </p:cNvSpPr>
          <p:nvPr/>
        </p:nvSpPr>
        <p:spPr bwMode="auto">
          <a:xfrm>
            <a:off x="0" y="22574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4E57A18D-BFB3-6131-C7A6-E835DFB520A9}"/>
              </a:ext>
            </a:extLst>
          </p:cNvPr>
          <p:cNvSpPr>
            <a:spLocks noChangeArrowheads="1"/>
          </p:cNvSpPr>
          <p:nvPr/>
        </p:nvSpPr>
        <p:spPr bwMode="auto">
          <a:xfrm>
            <a:off x="3364262" y="2887356"/>
            <a:ext cx="841783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Jordyn Brooks from the Seattle Seahawks takes first place with 2,603 successful tackles for the first 9 weeks of the 2022 NFL Season, comprising more than 17 percent of the Seattle Seahawks total successful tackles count. When compared to the NFL statistics, it was surprising that he was not mentioned in any of the defensive player award from week 1 to 9. This tells us either that tackles are not highly rated as a contribution to the defensive player award, or that our dataset was altered.</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87DB30FD-8B96-D498-EB06-2701E6DEF1D6}"/>
              </a:ext>
            </a:extLst>
          </p:cNvPr>
          <p:cNvSpPr>
            <a:spLocks noChangeArrowheads="1"/>
          </p:cNvSpPr>
          <p:nvPr/>
        </p:nvSpPr>
        <p:spPr bwMode="auto">
          <a:xfrm>
            <a:off x="3386235" y="4536762"/>
            <a:ext cx="905991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Foyesade Oluokun from the Jacksonville Jaguars takes second place with 2,503 successful tackles for the first 9 weeks of the 2022 NFL Season, showing a promising career start after his transfer from the Atlanta Falcons to the Jacksonville Jaguars.</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DDAB757E-4BE6-5EF2-8F06-C0A54F15D7DC}"/>
              </a:ext>
            </a:extLst>
          </p:cNvPr>
          <p:cNvSpPr>
            <a:spLocks noChangeArrowheads="1"/>
          </p:cNvSpPr>
          <p:nvPr/>
        </p:nvSpPr>
        <p:spPr bwMode="auto">
          <a:xfrm>
            <a:off x="3386235" y="5928376"/>
            <a:ext cx="8408276" cy="40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C.J. Mosley from New York Jets wins third place with 2,323 successful tackles for the first 9 weeks of the 2022 NFL Season. At this point, none of the three players were mentioned in the first 9 weeks defensive player award.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25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B87-3148-489A-4C98-700AD62AE4C2}"/>
              </a:ext>
            </a:extLst>
          </p:cNvPr>
          <p:cNvSpPr>
            <a:spLocks noGrp="1"/>
          </p:cNvSpPr>
          <p:nvPr>
            <p:ph type="title"/>
          </p:nvPr>
        </p:nvSpPr>
        <p:spPr>
          <a:xfrm>
            <a:off x="2400026" y="67345"/>
            <a:ext cx="8915399" cy="3117040"/>
          </a:xfrm>
        </p:spPr>
        <p:txBody>
          <a:bodyPr>
            <a:normAutofit/>
          </a:bodyPr>
          <a:lstStyle/>
          <a:p>
            <a:r>
              <a:rPr lang="en-US" sz="3200" dirty="0"/>
              <a:t>Research Question 4: Who are the Top 3 players that had the most missed tackles?</a:t>
            </a:r>
          </a:p>
        </p:txBody>
      </p:sp>
      <p:sp>
        <p:nvSpPr>
          <p:cNvPr id="90" name="Rectangle 46">
            <a:extLst>
              <a:ext uri="{FF2B5EF4-FFF2-40B4-BE49-F238E27FC236}">
                <a16:creationId xmlns:a16="http://schemas.microsoft.com/office/drawing/2014/main" id="{ADF15F1F-6663-1A90-35B0-DD2EF3BF523B}"/>
              </a:ext>
            </a:extLst>
          </p:cNvPr>
          <p:cNvSpPr>
            <a:spLocks noChangeArrowheads="1"/>
          </p:cNvSpPr>
          <p:nvPr/>
        </p:nvSpPr>
        <p:spPr bwMode="auto">
          <a:xfrm>
            <a:off x="0" y="3184385"/>
            <a:ext cx="121920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14" descr="Jalen Pitre - Houston Texans Safety - ESPN">
            <a:extLst>
              <a:ext uri="{FF2B5EF4-FFF2-40B4-BE49-F238E27FC236}">
                <a16:creationId xmlns:a16="http://schemas.microsoft.com/office/drawing/2014/main" id="{41D487CA-2F85-631F-0660-12CEF5F8311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50120" y="2296507"/>
            <a:ext cx="1841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5" descr="Rayshawn Jenkins - NFL News, Rumors, &amp; Updates | FOX Sports">
            <a:extLst>
              <a:ext uri="{FF2B5EF4-FFF2-40B4-BE49-F238E27FC236}">
                <a16:creationId xmlns:a16="http://schemas.microsoft.com/office/drawing/2014/main" id="{90A85DAD-0554-A6A2-39B0-20E1E18C297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50120" y="3630007"/>
            <a:ext cx="1651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6" descr="Jaquan Brisker - Chicago Bears Safety - ESPN">
            <a:extLst>
              <a:ext uri="{FF2B5EF4-FFF2-40B4-BE49-F238E27FC236}">
                <a16:creationId xmlns:a16="http://schemas.microsoft.com/office/drawing/2014/main" id="{C27DD38C-CBEC-9CB5-84E4-87BA6F6994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0120" y="5281007"/>
            <a:ext cx="1676400" cy="1206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979AC14E-FB1D-CD30-579D-3203B1CE03F4}"/>
              </a:ext>
            </a:extLst>
          </p:cNvPr>
          <p:cNvSpPr>
            <a:spLocks noChangeArrowheads="1"/>
          </p:cNvSpPr>
          <p:nvPr/>
        </p:nvSpPr>
        <p:spPr bwMode="auto">
          <a:xfrm>
            <a:off x="1650120" y="1839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BDA5543C-4242-6386-3BF9-1E9F7AD5F218}"/>
              </a:ext>
            </a:extLst>
          </p:cNvPr>
          <p:cNvSpPr>
            <a:spLocks noChangeArrowheads="1"/>
          </p:cNvSpPr>
          <p:nvPr/>
        </p:nvSpPr>
        <p:spPr bwMode="auto">
          <a:xfrm>
            <a:off x="3491620" y="2797326"/>
            <a:ext cx="80614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Jalen </a:t>
            </a:r>
            <a:r>
              <a:rPr kumimoji="0" lang="en-US" altLang="en-US" sz="1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Pitre</a:t>
            </a:r>
            <a:r>
              <a:rPr kumimoji="0" lang="en-US" altLang="en-US" sz="1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this The Weekend lookalike wins first place with 1,280 missed tackles for the first 9 weeks of the 2022 NFL Season. Unlike his singer doppelganger, this defensive back is off to an unpromising start for Houston Texans on the 2022 NFL Season according to our dataset. </a:t>
            </a:r>
            <a:r>
              <a:rPr kumimoji="0" lang="en-US" altLang="en-US" sz="1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Pitre</a:t>
            </a:r>
            <a:r>
              <a:rPr kumimoji="0" lang="en-US" altLang="en-US" sz="1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taking responsibility a little below 22 percent of the Houston Texans’ missed tackles.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ED8963DD-E458-5A58-DC6C-0563E0305C2B}"/>
              </a:ext>
            </a:extLst>
          </p:cNvPr>
          <p:cNvSpPr>
            <a:spLocks noChangeArrowheads="1"/>
          </p:cNvSpPr>
          <p:nvPr/>
        </p:nvSpPr>
        <p:spPr bwMode="auto">
          <a:xfrm>
            <a:off x="3491620" y="4457570"/>
            <a:ext cx="80614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Rayshawn Jenkins, continuing our trend in matching lookalike, this Bob Marley Jacksonville Jaguar safety takes second place with 862 missed tackles for the first 9 weeks of the 2022 NFL Season. When comparing his statistics with the Season highlights, we saw that Jenkins did a comeback winning the title as Defensive Player of the Week on Week 15.</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173E34B9-9A42-AD72-1073-EF80AF574E57}"/>
              </a:ext>
            </a:extLst>
          </p:cNvPr>
          <p:cNvSpPr>
            <a:spLocks noChangeArrowheads="1"/>
          </p:cNvSpPr>
          <p:nvPr/>
        </p:nvSpPr>
        <p:spPr bwMode="auto">
          <a:xfrm>
            <a:off x="3491620" y="5884257"/>
            <a:ext cx="8061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Jaquan Brisker, this Chris Rock lookalike, wins third place with 723 missed tackles for the first 9 weeks of the 2022 NFL Season. This Chicago Bears safety did not appear in the Players of the Week award.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66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C0BC3FB-CE17-5216-8251-0C031D4D085C}"/>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Cleaned Dataset information</a:t>
            </a:r>
          </a:p>
        </p:txBody>
      </p:sp>
      <p:sp>
        <p:nvSpPr>
          <p:cNvPr id="15" name="Rectangle 14">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0"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21"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22"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23"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24"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5"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6"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7"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8"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9"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30"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31"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8" name="Content Placeholder 7">
            <a:extLst>
              <a:ext uri="{FF2B5EF4-FFF2-40B4-BE49-F238E27FC236}">
                <a16:creationId xmlns:a16="http://schemas.microsoft.com/office/drawing/2014/main" id="{04BBE527-E3A3-5663-6587-136886B71FE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Rows: </a:t>
            </a:r>
            <a:r>
              <a:rPr lang="en-US" dirty="0">
                <a:solidFill>
                  <a:schemeClr val="tx2">
                    <a:lumMod val="75000"/>
                  </a:schemeClr>
                </a:solidFill>
                <a:effectLst/>
                <a:latin typeface="Calibri" panose="020F0502020204030204" pitchFamily="34" charset="0"/>
                <a:ea typeface="Calibri" panose="020F0502020204030204" pitchFamily="34" charset="0"/>
              </a:rPr>
              <a:t>166,324 rows </a:t>
            </a:r>
          </a:p>
          <a:p>
            <a:r>
              <a:rPr lang="en-US" dirty="0">
                <a:solidFill>
                  <a:schemeClr val="tx2">
                    <a:lumMod val="75000"/>
                  </a:schemeClr>
                </a:solidFill>
                <a:latin typeface="Calibri" panose="020F0502020204030204" pitchFamily="34" charset="0"/>
                <a:ea typeface="Calibri" panose="020F0502020204030204" pitchFamily="34" charset="0"/>
              </a:rPr>
              <a:t>Columns: </a:t>
            </a:r>
            <a:r>
              <a:rPr lang="en-US" dirty="0">
                <a:solidFill>
                  <a:schemeClr val="tx2">
                    <a:lumMod val="75000"/>
                  </a:schemeClr>
                </a:solidFill>
                <a:effectLst/>
                <a:latin typeface="Calibri" panose="020F0502020204030204" pitchFamily="34" charset="0"/>
                <a:ea typeface="Calibri" panose="020F0502020204030204" pitchFamily="34" charset="0"/>
              </a:rPr>
              <a:t>18 columns</a:t>
            </a:r>
            <a:r>
              <a:rPr lang="en-US" dirty="0">
                <a:solidFill>
                  <a:schemeClr val="tx2">
                    <a:lumMod val="75000"/>
                  </a:schemeClr>
                </a:solidFill>
                <a:effectLst/>
              </a:rPr>
              <a:t> </a:t>
            </a:r>
          </a:p>
          <a:p>
            <a:r>
              <a:rPr lang="en-US" dirty="0">
                <a:solidFill>
                  <a:schemeClr val="tx2">
                    <a:lumMod val="75000"/>
                  </a:schemeClr>
                </a:solidFill>
              </a:rPr>
              <a:t>Target Variable Name: Class </a:t>
            </a:r>
            <a:r>
              <a:rPr lang="en-US" sz="1600" dirty="0">
                <a:solidFill>
                  <a:schemeClr val="tx2">
                    <a:lumMod val="75000"/>
                  </a:schemeClr>
                </a:solidFill>
              </a:rPr>
              <a:t>[Binary Outcome of 0 or 1]</a:t>
            </a:r>
          </a:p>
          <a:p>
            <a:pPr lvl="1"/>
            <a:r>
              <a:rPr lang="en-US" dirty="0">
                <a:solidFill>
                  <a:schemeClr val="tx2">
                    <a:lumMod val="75000"/>
                  </a:schemeClr>
                </a:solidFill>
              </a:rPr>
              <a:t>‘0’ meaning missed tackled</a:t>
            </a:r>
          </a:p>
          <a:p>
            <a:pPr lvl="1"/>
            <a:r>
              <a:rPr lang="en-US" dirty="0">
                <a:solidFill>
                  <a:schemeClr val="tx2">
                    <a:lumMod val="75000"/>
                  </a:schemeClr>
                </a:solidFill>
              </a:rPr>
              <a:t>‘1’ meaning successful tackle</a:t>
            </a:r>
          </a:p>
          <a:p>
            <a:r>
              <a:rPr lang="en-US" dirty="0">
                <a:solidFill>
                  <a:schemeClr val="tx2">
                    <a:lumMod val="75000"/>
                  </a:schemeClr>
                </a:solidFill>
              </a:rPr>
              <a:t>Number of Features: 17 features</a:t>
            </a:r>
          </a:p>
        </p:txBody>
      </p:sp>
    </p:spTree>
    <p:extLst>
      <p:ext uri="{BB962C8B-B14F-4D97-AF65-F5344CB8AC3E}">
        <p14:creationId xmlns:p14="http://schemas.microsoft.com/office/powerpoint/2010/main" val="7543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D1A11-4000-7AFD-113D-04A49F7E0863}"/>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Cleaned Dataset Schema</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CB2F510B-D0C7-514F-6FF2-EDA392D5D232}"/>
              </a:ext>
            </a:extLst>
          </p:cNvPr>
          <p:cNvSpPr>
            <a:spLocks noGrp="1"/>
          </p:cNvSpPr>
          <p:nvPr>
            <p:ph idx="1"/>
          </p:nvPr>
        </p:nvSpPr>
        <p:spPr>
          <a:xfrm>
            <a:off x="5049062" y="942108"/>
            <a:ext cx="6455549" cy="4969114"/>
          </a:xfrm>
        </p:spPr>
        <p:txBody>
          <a:bodyPr anchor="ctr">
            <a:normAutofit/>
          </a:bodyPr>
          <a:lstStyle/>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root</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playDirection: integer (nullable = false)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dis: double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o: float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dir: float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quarter: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down: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yardsToGo: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yardlineNumber: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preSnapHomeScore: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preSnapVisitorScore: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passLength: float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absoluteYardlineNumber: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defendersInTheBox: float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preSnapHomeTeamWinProbability: double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preSnapVisitorTeamWinProbability: double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assist: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forcedFumble: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000"/>
              </a:spcAft>
            </a:pPr>
            <a:r>
              <a:rPr lang="en-US" sz="900" i="0">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rPr>
              <a:t> |-- Class: integer (nullable = true)</a:t>
            </a:r>
            <a:endParaRPr lang="en-US" sz="900" i="1">
              <a:solidFill>
                <a:schemeClr val="tx2">
                  <a:lumMod val="7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90000"/>
              </a:lnSpc>
            </a:pPr>
            <a:endParaRPr lang="en-US" sz="900">
              <a:solidFill>
                <a:schemeClr val="tx2">
                  <a:lumMod val="75000"/>
                </a:schemeClr>
              </a:solidFill>
            </a:endParaRPr>
          </a:p>
        </p:txBody>
      </p:sp>
    </p:spTree>
    <p:extLst>
      <p:ext uri="{BB962C8B-B14F-4D97-AF65-F5344CB8AC3E}">
        <p14:creationId xmlns:p14="http://schemas.microsoft.com/office/powerpoint/2010/main" val="40500089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911</TotalTime>
  <Words>1575</Words>
  <Application>Microsoft Macintosh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Calibri</vt:lpstr>
      <vt:lpstr>Century Gothic</vt:lpstr>
      <vt:lpstr>Wingdings 3</vt:lpstr>
      <vt:lpstr>Wisp</vt:lpstr>
      <vt:lpstr>Analyzing Tackles using Oversampling and PCA against different ML Models in PySpark </vt:lpstr>
      <vt:lpstr>I want to analyze the different features for feature selections and compare the selected features with three different ML models to analyze the accuracy of predicting successful tackles.   I intend to use k-means, logistic regression, and random forest as the models to classify successful tackles. If possible, I’d like to also explore the use of gradient boosting and/or regularization on the three models as well for parameter tuning.  Based on the type of regularization model, feature removal/selection, and data cleaning, I would imagine that logistic regression will give us the best explainability in terms of correlation (or weights) of the features against prediction of successful tackles. However, random forest will probably provide the highest accuracy in terms of predicting successful tackles. </vt:lpstr>
      <vt:lpstr>Approach</vt:lpstr>
      <vt:lpstr>Research Question 1: Who are the Top 3 teams that are best at tackling?</vt:lpstr>
      <vt:lpstr>Research Question 2: Who are the Top 3 teams that are had the most missed tackles?</vt:lpstr>
      <vt:lpstr>Research Question 3: Who are the Top 3 players that are best at tackling?</vt:lpstr>
      <vt:lpstr>Research Question 4: Who are the Top 3 players that had the most missed tackles?</vt:lpstr>
      <vt:lpstr>Cleaned Dataset information</vt:lpstr>
      <vt:lpstr>Cleaned Dataset Schema</vt:lpstr>
      <vt:lpstr>Predicted Result Schema</vt:lpstr>
      <vt:lpstr>What are the Top and Bottom 3 features to identify tackles?</vt:lpstr>
      <vt:lpstr>Random Forest</vt:lpstr>
      <vt:lpstr>Use precision, confusion matrix, TPR, TNR, F1-Score, and Accuracy of each model using PCA.  </vt:lpstr>
      <vt:lpstr>Key Findings</vt:lpstr>
      <vt:lpstr>Video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Tackles using Oversampling and PCA against different ML Models in PySpark </dc:title>
  <dc:creator>Liew, Natasya</dc:creator>
  <cp:lastModifiedBy>Liew, Natasya</cp:lastModifiedBy>
  <cp:revision>13</cp:revision>
  <dcterms:created xsi:type="dcterms:W3CDTF">2024-02-25T05:45:32Z</dcterms:created>
  <dcterms:modified xsi:type="dcterms:W3CDTF">2024-02-25T21:02:44Z</dcterms:modified>
</cp:coreProperties>
</file>