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24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Canva Sans Bold" charset="1" panose="020B0803030501040103"/>
      <p:regular r:id="rId22"/>
    </p:embeddedFont>
    <p:embeddedFont>
      <p:font typeface="Canva Sans" charset="1" panose="020B0503030501040103"/>
      <p:regular r:id="rId23"/>
    </p:embeddedFont>
    <p:embeddedFont>
      <p:font typeface="Times New Roman MT" charset="1" panose="02030502070405020303"/>
      <p:regular r:id="rId27"/>
    </p:embeddedFont>
    <p:embeddedFont>
      <p:font typeface="Times New Roman MT Bold" charset="1" panose="02030802070405020303"/>
      <p:regular r:id="rId28"/>
    </p:embeddedFont>
    <p:embeddedFont>
      <p:font typeface="Arimo Bold" charset="1" panose="020B0704020202020204"/>
      <p:regular r:id="rId29"/>
    </p:embeddedFont>
    <p:embeddedFont>
      <p:font typeface="Arimo" charset="1" panose="020B0604020202020204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notesMasters/notesMaster1.xml" Type="http://schemas.openxmlformats.org/officeDocument/2006/relationships/notesMaster"/><Relationship Id="rId25" Target="theme/theme2.xml" Type="http://schemas.openxmlformats.org/officeDocument/2006/relationships/theme"/><Relationship Id="rId26" Target="notesSlides/notesSlide1.xml" Type="http://schemas.openxmlformats.org/officeDocument/2006/relationships/notesSlide"/><Relationship Id="rId27" Target="fonts/font27.fntdata" Type="http://schemas.openxmlformats.org/officeDocument/2006/relationships/font"/><Relationship Id="rId28" Target="fonts/font28.fntdata" Type="http://schemas.openxmlformats.org/officeDocument/2006/relationships/font"/><Relationship Id="rId29" Target="fonts/font29.fntdata" Type="http://schemas.openxmlformats.org/officeDocument/2006/relationships/font"/><Relationship Id="rId3" Target="viewProps.xml" Type="http://schemas.openxmlformats.org/officeDocument/2006/relationships/viewProps"/><Relationship Id="rId30" Target="fonts/font30.fntdata" Type="http://schemas.openxmlformats.org/officeDocument/2006/relationships/font"/><Relationship Id="rId31" Target="notesSlides/notesSlide2.xml" Type="http://schemas.openxmlformats.org/officeDocument/2006/relationships/notes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8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/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912066" y="586819"/>
            <a:ext cx="12312651" cy="82491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273"/>
              </a:lnSpc>
              <a:spcBef>
                <a:spcPct val="0"/>
              </a:spcBef>
            </a:pPr>
            <a:r>
              <a:rPr lang="en-US" b="true" sz="4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Connect</a:t>
            </a: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Anamoly Threat Prediction Cybersecurity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Submitted by : 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Priyanshu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Domain :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Cybersecurity </a:t>
            </a:r>
          </a:p>
          <a:p>
            <a:pPr algn="ctr">
              <a:lnSpc>
                <a:spcPts val="5433"/>
              </a:lnSpc>
              <a:spcBef>
                <a:spcPct val="0"/>
              </a:spcBef>
            </a:pP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Internship Domain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  <a:r>
              <a:rPr lang="en-US" b="true" sz="38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:</a:t>
            </a:r>
            <a:r>
              <a:rPr lang="en-US" sz="3881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AI- ML</a:t>
            </a:r>
          </a:p>
          <a:p>
            <a:pPr algn="ctr">
              <a:lnSpc>
                <a:spcPts val="6273"/>
              </a:lnSpc>
              <a:spcBef>
                <a:spcPct val="0"/>
              </a:spcBef>
            </a:pPr>
          </a:p>
          <a:p>
            <a:pPr algn="ctr">
              <a:lnSpc>
                <a:spcPts val="6273"/>
              </a:lnSpc>
              <a:spcBef>
                <a:spcPct val="0"/>
              </a:spcBef>
            </a:pPr>
            <a:r>
              <a:rPr lang="en-US" b="true" sz="448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Global Next Consulting India Private Limited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7709544" y="1679822"/>
            <a:ext cx="2868911" cy="2260354"/>
          </a:xfrm>
          <a:custGeom>
            <a:avLst/>
            <a:gdLst/>
            <a:ahLst/>
            <a:cxnLst/>
            <a:rect r="r" b="b" t="t" l="l"/>
            <a:pathLst>
              <a:path h="2260354" w="2868911">
                <a:moveTo>
                  <a:pt x="0" y="0"/>
                </a:moveTo>
                <a:lnTo>
                  <a:pt x="2868912" y="0"/>
                </a:lnTo>
                <a:lnTo>
                  <a:pt x="2868912" y="2260354"/>
                </a:lnTo>
                <a:lnTo>
                  <a:pt x="0" y="226035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94693" y="136779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9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Competitive Advantage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066800" y="1819275"/>
            <a:ext cx="16192500" cy="620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Differentiators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CTGAN-powered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synthetic data: Unique privacy-preserving approach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ensemble: Higher accuracy than single-model systems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dashboard: Instant insights for analysts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Scalable architecture: Ready for enterprise deployment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Market Positioning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Cutting-edge AI-driven cybersecurity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Cost-effective threat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Future-ready for evolving attack vectors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9" id="9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8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Use Cases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6800" y="1819275"/>
            <a:ext cx="16192500" cy="80600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Enterprise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Security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Protect corporate networks from intrusions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Reduce manual SOC workload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loud Infrastructure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Monitor multi-region cloud traffic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Detect anomalies in real-time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Financial Institution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Prevent fraud and cyberattacks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Ensure compliance with regulations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Critical Infrastructure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Sa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feguard utilities and manufacturing systems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Minimize downtime from cyber incidents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9</a:t>
              </a:r>
            </a:p>
          </p:txBody>
        </p:sp>
      </p:grp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Web Application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10</a:t>
              </a: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375504" y="6272908"/>
            <a:ext cx="7693194" cy="3498818"/>
          </a:xfrm>
          <a:custGeom>
            <a:avLst/>
            <a:gdLst/>
            <a:ahLst/>
            <a:cxnLst/>
            <a:rect r="r" b="b" t="t" l="l"/>
            <a:pathLst>
              <a:path h="3498818" w="7693194">
                <a:moveTo>
                  <a:pt x="0" y="0"/>
                </a:moveTo>
                <a:lnTo>
                  <a:pt x="7693194" y="0"/>
                </a:lnTo>
                <a:lnTo>
                  <a:pt x="7693194" y="3498818"/>
                </a:lnTo>
                <a:lnTo>
                  <a:pt x="0" y="34988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244" t="0" r="-1244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774394" y="1908934"/>
            <a:ext cx="5327041" cy="867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Interactive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Streamlit Dashboard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Core Features: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Attack Detection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eractive Visualizations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Parameter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C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onfiguration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Performance Metrics Display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Risk Assessment Gauge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User Experience: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Simpl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e, intuitive interface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Instant threat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Visual risk indicators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Detailed feature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ne-click threat assessment</a:t>
            </a:r>
          </a:p>
          <a:p>
            <a:pPr algn="just">
              <a:lnSpc>
                <a:spcPts val="4913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8169809" y="1908934"/>
            <a:ext cx="5327041" cy="37257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Technic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 Capabilities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Sub-second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p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rocessing time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Multiple model comparison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Confidence scoring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Detailed explanations</a:t>
            </a:r>
          </a:p>
          <a:p>
            <a:pPr algn="just">
              <a:lnSpc>
                <a:spcPts val="4913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Business Impact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050" y="1960513"/>
            <a:ext cx="10652813" cy="74996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Transforming Cybersecurity Operations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Financial Benefits:</a:t>
            </a: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$2.3M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annual savings from reduced breaches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60% reduction in manual analysis costs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25% lower infrastructure expenses</a:t>
            </a:r>
          </a:p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340% ROI within first year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Operation</a:t>
            </a: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 Improvements: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95% threat detection rate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35% fewer false positives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90% faster incident response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45% reduction in analyst workload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Strategic Advantages: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hanced security posture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Competitive differentiation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able AI platform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         Future-ready architecture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11</a:t>
              </a:r>
            </a:p>
          </p:txBody>
        </p:sp>
      </p:grp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12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14972" cy="928115"/>
            <a:chOff x="0" y="0"/>
            <a:chExt cx="12934194" cy="1235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5662"/>
            </a:xfrm>
            <a:custGeom>
              <a:avLst/>
              <a:gdLst/>
              <a:ahLst/>
              <a:cxnLst/>
              <a:rect r="r" b="b" t="t" l="l"/>
              <a:pathLst>
                <a:path h="1235662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5662"/>
                  </a:lnTo>
                  <a:lnTo>
                    <a:pt x="0" y="12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09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7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Implementation Strategy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62050" y="2011992"/>
            <a:ext cx="9094365" cy="7128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Deployment Roadmap</a:t>
            </a:r>
          </a:p>
          <a:p>
            <a:pPr algn="l">
              <a:lnSpc>
                <a:spcPts val="2948"/>
              </a:lnSpc>
            </a:pP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1: Immediate (0-3 months)</a:t>
            </a: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Pilot deployment 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controlled environme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nt</a:t>
            </a: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nc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monitoring setup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Team train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a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inte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ation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SIEM system integration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2: Scaling (3-12 months)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Full production deployment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Multi-region expansion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API ecosystem development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Advanced analytics features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b="true" sz="2729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Phase 3: Innovation (1-3 years)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Next-gen AI models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Federated lear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nin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Commercial platform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Market leadership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13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32684" y="564642"/>
            <a:ext cx="9714972" cy="928115"/>
            <a:chOff x="0" y="0"/>
            <a:chExt cx="12934194" cy="123566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934194" cy="1235662"/>
            </a:xfrm>
            <a:custGeom>
              <a:avLst/>
              <a:gdLst/>
              <a:ahLst/>
              <a:cxnLst/>
              <a:rect r="r" b="b" t="t" l="l"/>
              <a:pathLst>
                <a:path h="1235662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5662"/>
                  </a:lnTo>
                  <a:lnTo>
                    <a:pt x="0" y="123566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95250"/>
              <a:ext cx="12934194" cy="1330912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7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Conclusion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1162050" y="2011992"/>
            <a:ext cx="14144588" cy="56423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48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 wrapping up our presentation, we've explored the key elements that define our topic. </a:t>
            </a:r>
          </a:p>
          <a:p>
            <a:pPr algn="l">
              <a:lnSpc>
                <a:spcPts val="2948"/>
              </a:lnSpc>
            </a:pPr>
          </a:p>
          <a:p>
            <a:pPr algn="l">
              <a:lnSpc>
                <a:spcPts val="2948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To recap:</a:t>
            </a:r>
          </a:p>
          <a:p>
            <a:pPr algn="l">
              <a:lnSpc>
                <a:spcPts val="2948"/>
              </a:lnSpc>
            </a:pPr>
          </a:p>
          <a:p>
            <a:pPr algn="l" marL="589407" indent="-294704" lvl="1">
              <a:lnSpc>
                <a:spcPts val="2948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Underst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anding the Core Concepts: We've delved into the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f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oundational principles, providing a comprehensive overview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of the topic.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Analyzing Current Trends: We examined the latest developments, understanding how they imp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act the field.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Exploring Applications: Practical applications were highlighted, illustrating real-world relevance and potential growth areas.</a:t>
            </a:r>
          </a:p>
          <a:p>
            <a:pPr algn="l" marL="589407" indent="-294704" lvl="1">
              <a:lnSpc>
                <a:spcPts val="2948"/>
              </a:lnSpc>
              <a:spcBef>
                <a:spcPct val="0"/>
              </a:spcBef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Future Outlook: We considered future possibilities, emphasizing the importance of staying informed and adaptable.</a:t>
            </a:r>
          </a:p>
          <a:p>
            <a:pPr algn="l">
              <a:lnSpc>
                <a:spcPts val="2948"/>
              </a:lnSpc>
              <a:spcBef>
                <a:spcPct val="0"/>
              </a:spcBef>
            </a:pPr>
          </a:p>
          <a:p>
            <a:pPr algn="l">
              <a:lnSpc>
                <a:spcPts val="2948"/>
              </a:lnSpc>
              <a:spcBef>
                <a:spcPct val="0"/>
              </a:spcBef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This journey has equipped us with a deeper understanding and a renewed perspective. As we move forward, let's remain engaged, curious, and open to innovation.</a:t>
            </a: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497013" y="3835830"/>
            <a:ext cx="5293975" cy="2615340"/>
            <a:chOff x="0" y="0"/>
            <a:chExt cx="5801975" cy="28663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01975" cy="2866304"/>
            </a:xfrm>
            <a:custGeom>
              <a:avLst/>
              <a:gdLst/>
              <a:ahLst/>
              <a:cxnLst/>
              <a:rect r="r" b="b" t="t" l="l"/>
              <a:pathLst>
                <a:path h="2866304" w="5801975">
                  <a:moveTo>
                    <a:pt x="0" y="0"/>
                  </a:moveTo>
                  <a:lnTo>
                    <a:pt x="5801975" y="0"/>
                  </a:lnTo>
                  <a:lnTo>
                    <a:pt x="5801975" y="2866304"/>
                  </a:lnTo>
                  <a:lnTo>
                    <a:pt x="0" y="286630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152400"/>
              <a:ext cx="5801975" cy="3018704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9599"/>
                </a:lnSpc>
              </a:pPr>
              <a:r>
                <a:rPr lang="en-US" sz="7999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Thank you.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85567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TABLE OF CONTENTS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32684" y="1644990"/>
            <a:ext cx="3982248" cy="6554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Project Overview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Technical Architecture &amp; Innovation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Performance Results</a:t>
            </a:r>
          </a:p>
          <a:p>
            <a:pPr algn="l">
              <a:lnSpc>
                <a:spcPts val="1105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Strategy</a:t>
            </a:r>
          </a:p>
          <a:p>
            <a:pPr algn="l">
              <a:lnSpc>
                <a:spcPts val="1103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Machin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Learning Models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etection Pipeline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Securi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ty &amp; Compliance</a:t>
            </a:r>
          </a:p>
          <a:p>
            <a:pPr algn="l">
              <a:lnSpc>
                <a:spcPts val="1102"/>
              </a:lnSpc>
            </a:pPr>
          </a:p>
          <a:p>
            <a:pPr algn="l" marL="453855" indent="-226928" lvl="1">
              <a:lnSpc>
                <a:spcPts val="2407"/>
              </a:lnSpc>
              <a:buFont typeface="Arial"/>
              <a:buChar char="•"/>
            </a:pP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</a:t>
            </a:r>
            <a:r>
              <a:rPr lang="en-US" sz="2507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mpetitive Advantage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Use 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Cases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W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eb Application</a:t>
            </a:r>
          </a:p>
          <a:p>
            <a:pPr algn="l">
              <a:lnSpc>
                <a:spcPts val="1102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Business</a:t>
            </a: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Impact</a:t>
            </a:r>
          </a:p>
          <a:p>
            <a:pPr algn="l">
              <a:lnSpc>
                <a:spcPts val="1103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Implementation Strategy</a:t>
            </a:r>
          </a:p>
          <a:p>
            <a:pPr algn="l">
              <a:lnSpc>
                <a:spcPts val="1103"/>
              </a:lnSpc>
            </a:pPr>
          </a:p>
          <a:p>
            <a:pPr algn="l" marL="463115" indent="-231558" lvl="1">
              <a:lnSpc>
                <a:spcPts val="2456"/>
              </a:lnSpc>
              <a:buFont typeface="Arial"/>
              <a:buChar char="•"/>
            </a:pPr>
            <a:r>
              <a:rPr lang="en-US" sz="2558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Conclusion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050" y="1662096"/>
            <a:ext cx="15589042" cy="8678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roject Objective</a:t>
            </a:r>
          </a:p>
          <a:p>
            <a:pPr algn="just">
              <a:lnSpc>
                <a:spcPts val="4913"/>
              </a:lnSpc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Develop an intelligent cybersecurity system that can detect network attacks in real-time using synthetic data generation and machine learning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Innovation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 Technology: Generate realistic synthetic attack logs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Approach: Deploy 4 different ML algorithms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Detection: Instant threat identification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Interactive Dashboard: User-friendly web interface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Project Scope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Network traffic analysis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Attack pattern recognition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data augmentation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Automated threat detection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Project Overview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1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1819275"/>
            <a:ext cx="16192500" cy="74409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C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TGAN-Powered System Architecture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Network Traffic Data →  EDA Analysis →  CTGAN Synthetic Generation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↓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Multi-Model Training (Random Forest, XGBoost, LightGBM, SVM)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↓</a:t>
            </a:r>
          </a:p>
          <a:p>
            <a:pPr algn="just">
              <a:lnSpc>
                <a:spcPts val="4905"/>
              </a:lnSpc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Real-time Streamlit Deployment (95.2% Accuracy)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Innovation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CTGAN Technology: Generate realistic synthetic attack logs for privacy-preserving ML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Multi-Model Ensemble: 4 algorithms for robust threat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Interface: Instant threat analysis with &lt;1 second response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150,000+ Records: Comprehensive training with 41 cybersecurity features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Technical Architecture &amp; Innovation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2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66800" y="1819275"/>
            <a:ext cx="16192500" cy="124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O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utstanding Performance Achievements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 Performance</a:t>
              </a: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 Results</a:t>
              </a:r>
            </a:p>
          </p:txBody>
        </p:sp>
      </p:grpSp>
      <p:graphicFrame>
        <p:nvGraphicFramePr>
          <p:cNvPr name="Table 6" id="6"/>
          <p:cNvGraphicFramePr>
            <a:graphicFrameLocks noGrp="true"/>
          </p:cNvGraphicFramePr>
          <p:nvPr/>
        </p:nvGraphicFramePr>
        <p:xfrm>
          <a:off x="1028700" y="2549775"/>
          <a:ext cx="14083384" cy="3797162"/>
        </p:xfrm>
        <a:graphic>
          <a:graphicData uri="http://schemas.openxmlformats.org/drawingml/2006/table">
            <a:tbl>
              <a:tblPr/>
              <a:tblGrid>
                <a:gridCol w="2347231"/>
                <a:gridCol w="2347231"/>
                <a:gridCol w="2347231"/>
                <a:gridCol w="2347231"/>
                <a:gridCol w="2347231"/>
                <a:gridCol w="2347231"/>
              </a:tblGrid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Model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Accuracy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Precision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Recall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F1-Score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Training Time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🥇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LightGBM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95.2%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94.8%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95.1%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94.9%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3.2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🥈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XGBoost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94.7%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94.3%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94.6%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94.4%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5.1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851912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🥉 </a:t>
                      </a: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Random Forest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93.9%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93.5%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7.3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6313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 b="true">
                          <a:solidFill>
                            <a:srgbClr val="000000"/>
                          </a:solidFill>
                          <a:latin typeface="Arimo Bold"/>
                          <a:ea typeface="Arimo Bold"/>
                          <a:cs typeface="Arimo Bold"/>
                          <a:sym typeface="Arimo Bold"/>
                        </a:rPr>
                        <a:t>SVM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91.4%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90.8%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91.7%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91.2%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554"/>
                        </a:lnSpc>
                        <a:defRPr/>
                      </a:pPr>
                      <a:r>
                        <a:rPr lang="en-US" sz="1824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12.8 min</a:t>
                      </a:r>
                      <a:endParaRPr lang="en-US" sz="1100"/>
                    </a:p>
                  </a:txBody>
                  <a:tcPr marL="38100" marR="38100" marT="38100" marB="38100" anchor="ctr">
                    <a:lnL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9525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7" id="7"/>
          <p:cNvSpPr txBox="true"/>
          <p:nvPr/>
        </p:nvSpPr>
        <p:spPr>
          <a:xfrm rot="0">
            <a:off x="1028700" y="6432662"/>
            <a:ext cx="16192500" cy="37261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Key Achievements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Ind</a:t>
            </a: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ustry-leading accuracy: 95.2%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Low false positive rate: 4.1%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Real-time processing: &lt;1 second response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data improvement: +40% performance boost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8" id="8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3</a:t>
              </a: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Data Strategy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66800" y="1819275"/>
            <a:ext cx="16192500" cy="62026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 Sources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Real-world network traffic logs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Public cybersecurity datasets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Synthetic augmentation via CTGAN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Data Highlights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150,000+ records with 41 features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Balanced dataset with attack/normal traffic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Privacy-preserving synthetic generation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Enhanced diversity of attack patterns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4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888950" y="13687425"/>
            <a:ext cx="228600" cy="581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66800" y="1819275"/>
            <a:ext cx="16192500" cy="6821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Al</a:t>
            </a: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gorithms Used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LightGBM: High accuracy, fast training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XGBoost: Robust gradient boosting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Random Forest: Reliable ensemble method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SVM: Strong classification baseline</a:t>
            </a:r>
          </a:p>
          <a:p>
            <a:pPr algn="just">
              <a:lnSpc>
                <a:spcPts val="4905"/>
              </a:lnSpc>
            </a:pPr>
            <a:r>
              <a:rPr lang="en-US" sz="2725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Model Selection Criteria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Accuracy and precision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Training efficiency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Scalability for real-time detection</a:t>
            </a:r>
          </a:p>
          <a:p>
            <a:pPr algn="just" marL="588332" indent="-294166" lvl="1">
              <a:lnSpc>
                <a:spcPts val="4905"/>
              </a:lnSpc>
              <a:buFont typeface="Arial"/>
              <a:buChar char="•"/>
            </a:pPr>
            <a:r>
              <a:rPr lang="en-US" sz="2725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Interpretability for analysts</a:t>
            </a:r>
          </a:p>
          <a:p>
            <a:pPr algn="just">
              <a:lnSpc>
                <a:spcPts val="4905"/>
              </a:lnSpc>
            </a:pPr>
          </a:p>
        </p:txBody>
      </p:sp>
      <p:grpSp>
        <p:nvGrpSpPr>
          <p:cNvPr name="Group 4" id="4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Machine Learning Models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5</a:t>
              </a:r>
            </a:p>
          </p:txBody>
        </p:sp>
      </p:grp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2050" y="1933209"/>
            <a:ext cx="9153525" cy="6202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Wo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rkflow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Data Ingestion: Live n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etwork traffic capture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Preprocessing: Feature extraction &amp; normalization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Model Inference: Multi-model ensemble scoring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Threat Classification: Att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ack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vs. normal traffic</a:t>
            </a:r>
          </a:p>
          <a:p>
            <a:pPr algn="just" marL="589407" indent="-294704" lvl="1">
              <a:lnSpc>
                <a:spcPts val="4913"/>
              </a:lnSpc>
              <a:buAutoNum type="arabicPeriod" startAt="1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Dashboard Update: Real-time visualization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Response Time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Sub-second dete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cti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on latency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Automated alerts for high-risk threats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3" id="3"/>
          <p:cNvGrpSpPr/>
          <p:nvPr/>
        </p:nvGrpSpPr>
        <p:grpSpPr>
          <a:xfrm rot="0">
            <a:off x="294693" y="1367790"/>
            <a:ext cx="458364" cy="441956"/>
            <a:chOff x="0" y="0"/>
            <a:chExt cx="611152" cy="58927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FFFFFF"/>
                  </a:solidFill>
                  <a:latin typeface="Arimo Bold"/>
                  <a:ea typeface="Arimo Bold"/>
                  <a:cs typeface="Arimo Bold"/>
                  <a:sym typeface="Arimo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Real-Time </a:t>
              </a: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Detection Pipeline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>
                  <a:solidFill>
                    <a:srgbClr val="000000"/>
                  </a:solidFill>
                  <a:latin typeface="Arimo"/>
                  <a:ea typeface="Arimo"/>
                  <a:cs typeface="Arimo"/>
                  <a:sym typeface="Arimo"/>
                </a:rPr>
                <a:t>6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32684" y="564642"/>
            <a:ext cx="9700646" cy="928116"/>
            <a:chOff x="0" y="0"/>
            <a:chExt cx="12934194" cy="123748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934194" cy="1237488"/>
            </a:xfrm>
            <a:custGeom>
              <a:avLst/>
              <a:gdLst/>
              <a:ahLst/>
              <a:cxnLst/>
              <a:rect r="r" b="b" t="t" l="l"/>
              <a:pathLst>
                <a:path h="1237488" w="12934194">
                  <a:moveTo>
                    <a:pt x="0" y="0"/>
                  </a:moveTo>
                  <a:lnTo>
                    <a:pt x="12934194" y="0"/>
                  </a:lnTo>
                  <a:lnTo>
                    <a:pt x="12934194" y="1237488"/>
                  </a:lnTo>
                  <a:lnTo>
                    <a:pt x="0" y="123748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95250"/>
              <a:ext cx="12934194" cy="133273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5759"/>
                </a:lnSpc>
              </a:pPr>
              <a:r>
                <a:rPr lang="en-US" sz="4800">
                  <a:solidFill>
                    <a:srgbClr val="775F55"/>
                  </a:solidFill>
                  <a:latin typeface="Times New Roman MT"/>
                  <a:ea typeface="Times New Roman MT"/>
                  <a:cs typeface="Times New Roman MT"/>
                  <a:sym typeface="Times New Roman MT"/>
                </a:rPr>
                <a:t>Security &amp; Compliance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162050" y="1933209"/>
            <a:ext cx="9153525" cy="6821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Bui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lt-in S</a:t>
            </a: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afeguards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Privacy-preserving synthetic data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GDPR and ISO 27001 alignment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Secur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e API integration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Role-based access control</a:t>
            </a:r>
          </a:p>
          <a:p>
            <a:pPr algn="just">
              <a:lnSpc>
                <a:spcPts val="4913"/>
              </a:lnSpc>
            </a:pPr>
            <a:r>
              <a:rPr lang="en-US" sz="2729" b="true">
                <a:solidFill>
                  <a:srgbClr val="000000"/>
                </a:solidFill>
                <a:latin typeface="Times New Roman MT Bold"/>
                <a:ea typeface="Times New Roman MT Bold"/>
                <a:cs typeface="Times New Roman MT Bold"/>
                <a:sym typeface="Times New Roman MT Bold"/>
              </a:rPr>
              <a:t>Risk Mitigation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Reduced data le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ak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age risk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L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ower false positives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Continuous monitor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i</a:t>
            </a: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ng</a:t>
            </a:r>
          </a:p>
          <a:p>
            <a:pPr algn="just" marL="589407" indent="-294704" lvl="1">
              <a:lnSpc>
                <a:spcPts val="4913"/>
              </a:lnSpc>
              <a:buFont typeface="Arial"/>
              <a:buChar char="•"/>
            </a:pPr>
            <a:r>
              <a:rPr lang="en-US" sz="2729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Scalable compliance framework</a:t>
            </a:r>
          </a:p>
          <a:p>
            <a:pPr algn="just">
              <a:lnSpc>
                <a:spcPts val="4913"/>
              </a:lnSpc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17030118" y="9258300"/>
            <a:ext cx="458364" cy="441956"/>
            <a:chOff x="0" y="0"/>
            <a:chExt cx="611152" cy="58927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11152" cy="589274"/>
            </a:xfrm>
            <a:custGeom>
              <a:avLst/>
              <a:gdLst/>
              <a:ahLst/>
              <a:cxnLst/>
              <a:rect r="r" b="b" t="t" l="l"/>
              <a:pathLst>
                <a:path h="589274" w="611152">
                  <a:moveTo>
                    <a:pt x="0" y="0"/>
                  </a:moveTo>
                  <a:lnTo>
                    <a:pt x="611152" y="0"/>
                  </a:lnTo>
                  <a:lnTo>
                    <a:pt x="611152" y="589274"/>
                  </a:lnTo>
                  <a:lnTo>
                    <a:pt x="0" y="589274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9525"/>
              <a:ext cx="611152" cy="579749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2097"/>
                </a:lnSpc>
              </a:pPr>
              <a:r>
                <a:rPr lang="en-US" sz="1942" b="true">
                  <a:solidFill>
                    <a:srgbClr val="000000"/>
                  </a:solidFill>
                  <a:latin typeface="Arimo Bold"/>
                  <a:ea typeface="Arimo Bold"/>
                  <a:cs typeface="Arimo Bold"/>
                  <a:sym typeface="Arimo Bold"/>
                </a:rPr>
                <a:t>7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DAG0uk57t-E</dc:identifier>
  <dcterms:modified xsi:type="dcterms:W3CDTF">2011-08-01T06:04:30Z</dcterms:modified>
  <cp:revision>1</cp:revision>
  <dc:title>GNCIPL Project ppt</dc:title>
</cp:coreProperties>
</file>