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86" r:id="rId3"/>
    <p:sldId id="292" r:id="rId4"/>
    <p:sldId id="282" r:id="rId5"/>
    <p:sldId id="291" r:id="rId6"/>
    <p:sldId id="287" r:id="rId7"/>
    <p:sldId id="288" r:id="rId8"/>
    <p:sldId id="274" r:id="rId9"/>
    <p:sldId id="265" r:id="rId10"/>
    <p:sldId id="278" r:id="rId11"/>
    <p:sldId id="277" r:id="rId12"/>
    <p:sldId id="279" r:id="rId13"/>
    <p:sldId id="275" r:id="rId14"/>
    <p:sldId id="276" r:id="rId15"/>
    <p:sldId id="281" r:id="rId16"/>
    <p:sldId id="270" r:id="rId17"/>
    <p:sldId id="266" r:id="rId18"/>
    <p:sldId id="269" r:id="rId19"/>
    <p:sldId id="272" r:id="rId20"/>
    <p:sldId id="271" r:id="rId21"/>
    <p:sldId id="289" r:id="rId22"/>
    <p:sldId id="290"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1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AD1D0-2585-4C99-9F16-FCC42DA7B964}" type="datetimeFigureOut">
              <a:rPr lang="en-US" smtClean="0"/>
              <a:t>3/14/2018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8E407-9DAE-45A6-B661-AE59F3123252}" type="slidenum">
              <a:rPr lang="en-US" smtClean="0"/>
              <a:t>‹#›</a:t>
            </a:fld>
            <a:endParaRPr lang="en-US"/>
          </a:p>
        </p:txBody>
      </p:sp>
    </p:spTree>
    <p:extLst>
      <p:ext uri="{BB962C8B-B14F-4D97-AF65-F5344CB8AC3E}">
        <p14:creationId xmlns:p14="http://schemas.microsoft.com/office/powerpoint/2010/main" val="365748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Bayesian model comparison – two factors = 5 models</a:t>
            </a:r>
            <a:endParaRPr lang="en-US" dirty="0"/>
          </a:p>
        </p:txBody>
      </p:sp>
      <p:sp>
        <p:nvSpPr>
          <p:cNvPr id="4" name="Slide Number Placeholder 3"/>
          <p:cNvSpPr>
            <a:spLocks noGrp="1"/>
          </p:cNvSpPr>
          <p:nvPr>
            <p:ph type="sldNum" sz="quarter" idx="10"/>
          </p:nvPr>
        </p:nvSpPr>
        <p:spPr/>
        <p:txBody>
          <a:bodyPr/>
          <a:lstStyle/>
          <a:p>
            <a:fld id="{2748E407-9DAE-45A6-B661-AE59F3123252}" type="slidenum">
              <a:rPr lang="en-US" smtClean="0"/>
              <a:t>9</a:t>
            </a:fld>
            <a:endParaRPr lang="en-US"/>
          </a:p>
        </p:txBody>
      </p:sp>
    </p:spTree>
    <p:extLst>
      <p:ext uri="{BB962C8B-B14F-4D97-AF65-F5344CB8AC3E}">
        <p14:creationId xmlns:p14="http://schemas.microsoft.com/office/powerpoint/2010/main" val="334734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the difference in amplitude for the 10 vs. 12 HZ!</a:t>
            </a:r>
            <a:r>
              <a:rPr lang="en-US" baseline="0" dirty="0" smtClean="0"/>
              <a:t> This is why we normalize the amplitudes by dividing the amplitude for every subject in each condition for each of the two frequencies by the average amplitude of that subject for that frequency. </a:t>
            </a:r>
            <a:endParaRPr lang="en-US" dirty="0"/>
          </a:p>
        </p:txBody>
      </p:sp>
      <p:sp>
        <p:nvSpPr>
          <p:cNvPr id="4" name="Slide Number Placeholder 3"/>
          <p:cNvSpPr>
            <a:spLocks noGrp="1"/>
          </p:cNvSpPr>
          <p:nvPr>
            <p:ph type="sldNum" sz="quarter" idx="10"/>
          </p:nvPr>
        </p:nvSpPr>
        <p:spPr/>
        <p:txBody>
          <a:bodyPr/>
          <a:lstStyle/>
          <a:p>
            <a:fld id="{2748E407-9DAE-45A6-B661-AE59F3123252}" type="slidenum">
              <a:rPr lang="en-US" smtClean="0"/>
              <a:t>14</a:t>
            </a:fld>
            <a:endParaRPr lang="en-US"/>
          </a:p>
        </p:txBody>
      </p:sp>
    </p:spTree>
    <p:extLst>
      <p:ext uri="{BB962C8B-B14F-4D97-AF65-F5344CB8AC3E}">
        <p14:creationId xmlns:p14="http://schemas.microsoft.com/office/powerpoint/2010/main" val="1891067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75000"/>
                    <a:lumOff val="25000"/>
                  </a:schemeClr>
                </a:solidFill>
                <a:latin typeface="Arial" panose="020B0604020202020204" pitchFamily="34" charset="0"/>
                <a:cs typeface="Arial" panose="020B0604020202020204" pitchFamily="34" charset="0"/>
              </a:rPr>
              <a:t>Not ideal to put reward into the model because this factor is only relevant in the acquisition phase – see next slide</a:t>
            </a:r>
          </a:p>
          <a:p>
            <a:endParaRPr lang="en-US" dirty="0"/>
          </a:p>
        </p:txBody>
      </p:sp>
      <p:sp>
        <p:nvSpPr>
          <p:cNvPr id="4" name="Slide Number Placeholder 3"/>
          <p:cNvSpPr>
            <a:spLocks noGrp="1"/>
          </p:cNvSpPr>
          <p:nvPr>
            <p:ph type="sldNum" sz="quarter" idx="10"/>
          </p:nvPr>
        </p:nvSpPr>
        <p:spPr/>
        <p:txBody>
          <a:bodyPr/>
          <a:lstStyle/>
          <a:p>
            <a:fld id="{2748E407-9DAE-45A6-B661-AE59F3123252}" type="slidenum">
              <a:rPr lang="en-US" smtClean="0"/>
              <a:t>15</a:t>
            </a:fld>
            <a:endParaRPr lang="en-US"/>
          </a:p>
        </p:txBody>
      </p:sp>
    </p:spTree>
    <p:extLst>
      <p:ext uri="{BB962C8B-B14F-4D97-AF65-F5344CB8AC3E}">
        <p14:creationId xmlns:p14="http://schemas.microsoft.com/office/powerpoint/2010/main" val="356237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C0B115-3097-45B3-A766-1BADF3880FD2}"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4BAD6-1579-4870-BC69-EB3C1A0158B8}" type="slidenum">
              <a:rPr lang="en-US" smtClean="0"/>
              <a:t>‹#›</a:t>
            </a:fld>
            <a:endParaRPr lang="en-US"/>
          </a:p>
        </p:txBody>
      </p:sp>
    </p:spTree>
    <p:extLst>
      <p:ext uri="{BB962C8B-B14F-4D97-AF65-F5344CB8AC3E}">
        <p14:creationId xmlns:p14="http://schemas.microsoft.com/office/powerpoint/2010/main" val="372968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C0B115-3097-45B3-A766-1BADF3880FD2}"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4BAD6-1579-4870-BC69-EB3C1A0158B8}" type="slidenum">
              <a:rPr lang="en-US" smtClean="0"/>
              <a:t>‹#›</a:t>
            </a:fld>
            <a:endParaRPr lang="en-US"/>
          </a:p>
        </p:txBody>
      </p:sp>
    </p:spTree>
    <p:extLst>
      <p:ext uri="{BB962C8B-B14F-4D97-AF65-F5344CB8AC3E}">
        <p14:creationId xmlns:p14="http://schemas.microsoft.com/office/powerpoint/2010/main" val="237612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C0B115-3097-45B3-A766-1BADF3880FD2}"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4BAD6-1579-4870-BC69-EB3C1A0158B8}" type="slidenum">
              <a:rPr lang="en-US" smtClean="0"/>
              <a:t>‹#›</a:t>
            </a:fld>
            <a:endParaRPr lang="en-US"/>
          </a:p>
        </p:txBody>
      </p:sp>
    </p:spTree>
    <p:extLst>
      <p:ext uri="{BB962C8B-B14F-4D97-AF65-F5344CB8AC3E}">
        <p14:creationId xmlns:p14="http://schemas.microsoft.com/office/powerpoint/2010/main" val="125721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C0B115-3097-45B3-A766-1BADF3880FD2}"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4BAD6-1579-4870-BC69-EB3C1A0158B8}" type="slidenum">
              <a:rPr lang="en-US" smtClean="0"/>
              <a:t>‹#›</a:t>
            </a:fld>
            <a:endParaRPr lang="en-US"/>
          </a:p>
        </p:txBody>
      </p:sp>
    </p:spTree>
    <p:extLst>
      <p:ext uri="{BB962C8B-B14F-4D97-AF65-F5344CB8AC3E}">
        <p14:creationId xmlns:p14="http://schemas.microsoft.com/office/powerpoint/2010/main" val="59293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C0B115-3097-45B3-A766-1BADF3880FD2}"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4BAD6-1579-4870-BC69-EB3C1A0158B8}" type="slidenum">
              <a:rPr lang="en-US" smtClean="0"/>
              <a:t>‹#›</a:t>
            </a:fld>
            <a:endParaRPr lang="en-US"/>
          </a:p>
        </p:txBody>
      </p:sp>
    </p:spTree>
    <p:extLst>
      <p:ext uri="{BB962C8B-B14F-4D97-AF65-F5344CB8AC3E}">
        <p14:creationId xmlns:p14="http://schemas.microsoft.com/office/powerpoint/2010/main" val="3433780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C0B115-3097-45B3-A766-1BADF3880FD2}"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4BAD6-1579-4870-BC69-EB3C1A0158B8}" type="slidenum">
              <a:rPr lang="en-US" smtClean="0"/>
              <a:t>‹#›</a:t>
            </a:fld>
            <a:endParaRPr lang="en-US"/>
          </a:p>
        </p:txBody>
      </p:sp>
    </p:spTree>
    <p:extLst>
      <p:ext uri="{BB962C8B-B14F-4D97-AF65-F5344CB8AC3E}">
        <p14:creationId xmlns:p14="http://schemas.microsoft.com/office/powerpoint/2010/main" val="257430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C0B115-3097-45B3-A766-1BADF3880FD2}"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44BAD6-1579-4870-BC69-EB3C1A0158B8}" type="slidenum">
              <a:rPr lang="en-US" smtClean="0"/>
              <a:t>‹#›</a:t>
            </a:fld>
            <a:endParaRPr lang="en-US"/>
          </a:p>
        </p:txBody>
      </p:sp>
    </p:spTree>
    <p:extLst>
      <p:ext uri="{BB962C8B-B14F-4D97-AF65-F5344CB8AC3E}">
        <p14:creationId xmlns:p14="http://schemas.microsoft.com/office/powerpoint/2010/main" val="124478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C0B115-3097-45B3-A766-1BADF3880FD2}"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44BAD6-1579-4870-BC69-EB3C1A0158B8}" type="slidenum">
              <a:rPr lang="en-US" smtClean="0"/>
              <a:t>‹#›</a:t>
            </a:fld>
            <a:endParaRPr lang="en-US"/>
          </a:p>
        </p:txBody>
      </p:sp>
    </p:spTree>
    <p:extLst>
      <p:ext uri="{BB962C8B-B14F-4D97-AF65-F5344CB8AC3E}">
        <p14:creationId xmlns:p14="http://schemas.microsoft.com/office/powerpoint/2010/main" val="301293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0B115-3097-45B3-A766-1BADF3880FD2}"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44BAD6-1579-4870-BC69-EB3C1A0158B8}" type="slidenum">
              <a:rPr lang="en-US" smtClean="0"/>
              <a:t>‹#›</a:t>
            </a:fld>
            <a:endParaRPr lang="en-US"/>
          </a:p>
        </p:txBody>
      </p:sp>
    </p:spTree>
    <p:extLst>
      <p:ext uri="{BB962C8B-B14F-4D97-AF65-F5344CB8AC3E}">
        <p14:creationId xmlns:p14="http://schemas.microsoft.com/office/powerpoint/2010/main" val="291425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0B115-3097-45B3-A766-1BADF3880FD2}"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4BAD6-1579-4870-BC69-EB3C1A0158B8}" type="slidenum">
              <a:rPr lang="en-US" smtClean="0"/>
              <a:t>‹#›</a:t>
            </a:fld>
            <a:endParaRPr lang="en-US"/>
          </a:p>
        </p:txBody>
      </p:sp>
    </p:spTree>
    <p:extLst>
      <p:ext uri="{BB962C8B-B14F-4D97-AF65-F5344CB8AC3E}">
        <p14:creationId xmlns:p14="http://schemas.microsoft.com/office/powerpoint/2010/main" val="264329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0B115-3097-45B3-A766-1BADF3880FD2}"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4BAD6-1579-4870-BC69-EB3C1A0158B8}" type="slidenum">
              <a:rPr lang="en-US" smtClean="0"/>
              <a:t>‹#›</a:t>
            </a:fld>
            <a:endParaRPr lang="en-US"/>
          </a:p>
        </p:txBody>
      </p:sp>
    </p:spTree>
    <p:extLst>
      <p:ext uri="{BB962C8B-B14F-4D97-AF65-F5344CB8AC3E}">
        <p14:creationId xmlns:p14="http://schemas.microsoft.com/office/powerpoint/2010/main" val="42828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0B115-3097-45B3-A766-1BADF3880FD2}" type="datetimeFigureOut">
              <a:rPr lang="en-US" smtClean="0"/>
              <a:t>3/14/2018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4BAD6-1579-4870-BC69-EB3C1A0158B8}" type="slidenum">
              <a:rPr lang="en-US" smtClean="0"/>
              <a:t>‹#›</a:t>
            </a:fld>
            <a:endParaRPr lang="en-US"/>
          </a:p>
        </p:txBody>
      </p:sp>
    </p:spTree>
    <p:extLst>
      <p:ext uri="{BB962C8B-B14F-4D97-AF65-F5344CB8AC3E}">
        <p14:creationId xmlns:p14="http://schemas.microsoft.com/office/powerpoint/2010/main" val="4206746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6897" y="2948455"/>
            <a:ext cx="9618207" cy="961091"/>
          </a:xfrm>
        </p:spPr>
        <p:txBody>
          <a:bodyPr>
            <a:normAutofit fontScale="90000"/>
          </a:bodyPr>
          <a:lstStyle/>
          <a:p>
            <a:r>
              <a:rPr lang="en-US" sz="4400" dirty="0" smtClean="0"/>
              <a:t>Feature-based attention &amp; reward </a:t>
            </a:r>
            <a:r>
              <a:rPr lang="en-US" sz="4400" dirty="0" smtClean="0"/>
              <a:t>probability: An SSVEP Study</a:t>
            </a:r>
            <a:endParaRPr lang="en-US" sz="4400" dirty="0"/>
          </a:p>
        </p:txBody>
      </p:sp>
    </p:spTree>
    <p:extLst>
      <p:ext uri="{BB962C8B-B14F-4D97-AF65-F5344CB8AC3E}">
        <p14:creationId xmlns:p14="http://schemas.microsoft.com/office/powerpoint/2010/main" val="3194351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03226" y="0"/>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Hit Rates</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Content Placeholder 6"/>
          <p:cNvSpPr>
            <a:spLocks noGrp="1"/>
          </p:cNvSpPr>
          <p:nvPr>
            <p:ph idx="1"/>
          </p:nvPr>
        </p:nvSpPr>
        <p:spPr>
          <a:xfrm>
            <a:off x="317501" y="1323300"/>
            <a:ext cx="7886700" cy="4351339"/>
          </a:xfrm>
        </p:spPr>
        <p:txBody>
          <a:bodyPr>
            <a:normAutofit/>
          </a:bodyPr>
          <a:lstStyle/>
          <a:p>
            <a:r>
              <a:rPr lang="en-US" sz="1800" dirty="0">
                <a:solidFill>
                  <a:schemeClr val="tx1">
                    <a:lumMod val="75000"/>
                    <a:lumOff val="25000"/>
                  </a:schemeClr>
                </a:solidFill>
                <a:latin typeface="Arial" panose="020B0604020202020204" pitchFamily="34" charset="0"/>
                <a:cs typeface="Arial" panose="020B0604020202020204" pitchFamily="34" charset="0"/>
              </a:rPr>
              <a:t>Splitting blocks – </a:t>
            </a:r>
            <a:r>
              <a:rPr lang="en-US" sz="1800" dirty="0" smtClean="0">
                <a:solidFill>
                  <a:schemeClr val="tx1">
                    <a:lumMod val="75000"/>
                    <a:lumOff val="25000"/>
                  </a:schemeClr>
                </a:solidFill>
                <a:latin typeface="Arial" panose="020B0604020202020204" pitchFamily="34" charset="0"/>
                <a:cs typeface="Arial" panose="020B0604020202020204" pitchFamily="34" charset="0"/>
              </a:rPr>
              <a:t>excluding the </a:t>
            </a:r>
            <a:r>
              <a:rPr lang="en-US" sz="1800" dirty="0">
                <a:solidFill>
                  <a:schemeClr val="tx1">
                    <a:lumMod val="75000"/>
                    <a:lumOff val="25000"/>
                  </a:schemeClr>
                </a:solidFill>
                <a:latin typeface="Arial" panose="020B0604020202020204" pitchFamily="34" charset="0"/>
                <a:cs typeface="Arial" panose="020B0604020202020204" pitchFamily="34" charset="0"/>
              </a:rPr>
              <a:t>possibility of practice effects</a:t>
            </a:r>
          </a:p>
          <a:p>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856576" y="2422768"/>
            <a:ext cx="8447619" cy="3866667"/>
          </a:xfrm>
          <a:prstGeom prst="rect">
            <a:avLst/>
          </a:prstGeom>
        </p:spPr>
      </p:pic>
      <p:cxnSp>
        <p:nvCxnSpPr>
          <p:cNvPr id="7" name="Straight Connector 6"/>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5379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00615" y="1"/>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Reaction times</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Content Placeholder 6"/>
          <p:cNvSpPr>
            <a:spLocks noGrp="1"/>
          </p:cNvSpPr>
          <p:nvPr>
            <p:ph idx="1"/>
          </p:nvPr>
        </p:nvSpPr>
        <p:spPr>
          <a:xfrm>
            <a:off x="497446" y="1180528"/>
            <a:ext cx="7886700" cy="4351339"/>
          </a:xfrm>
        </p:spPr>
        <p:txBody>
          <a:bodyPr>
            <a:normAutofit/>
          </a:bodyPr>
          <a:lstStyle/>
          <a:p>
            <a:r>
              <a:rPr lang="en-US" sz="1800" dirty="0">
                <a:solidFill>
                  <a:schemeClr val="tx1">
                    <a:lumMod val="75000"/>
                    <a:lumOff val="25000"/>
                  </a:schemeClr>
                </a:solidFill>
                <a:latin typeface="Arial" panose="020B0604020202020204" pitchFamily="34" charset="0"/>
                <a:cs typeface="Arial" panose="020B0604020202020204" pitchFamily="34" charset="0"/>
              </a:rPr>
              <a:t>Phase (Baseline, Acquisition &amp; Extinction</a:t>
            </a:r>
            <a:r>
              <a:rPr lang="en-US" sz="1800" dirty="0" smtClean="0">
                <a:solidFill>
                  <a:schemeClr val="tx1">
                    <a:lumMod val="75000"/>
                    <a:lumOff val="25000"/>
                  </a:schemeClr>
                </a:solidFill>
                <a:latin typeface="Arial" panose="020B0604020202020204" pitchFamily="34" charset="0"/>
                <a:cs typeface="Arial" panose="020B0604020202020204" pitchFamily="34" charset="0"/>
              </a:rPr>
              <a:t>) &amp; Reward </a:t>
            </a:r>
            <a:r>
              <a:rPr lang="en-US" sz="1800" dirty="0">
                <a:solidFill>
                  <a:schemeClr val="tx1">
                    <a:lumMod val="75000"/>
                    <a:lumOff val="25000"/>
                  </a:schemeClr>
                </a:solidFill>
                <a:latin typeface="Arial" panose="020B0604020202020204" pitchFamily="34" charset="0"/>
                <a:cs typeface="Arial" panose="020B0604020202020204" pitchFamily="34" charset="0"/>
              </a:rPr>
              <a:t>(High &amp; Low</a:t>
            </a:r>
            <a:r>
              <a:rPr lang="en-US" sz="1800" dirty="0" smtClean="0">
                <a:solidFill>
                  <a:schemeClr val="tx1">
                    <a:lumMod val="75000"/>
                    <a:lumOff val="25000"/>
                  </a:schemeClr>
                </a:solidFill>
                <a:latin typeface="Arial" panose="020B0604020202020204" pitchFamily="34" charset="0"/>
                <a:cs typeface="Arial" panose="020B0604020202020204" pitchFamily="34" charset="0"/>
              </a:rPr>
              <a:t>)</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2"/>
          <a:stretch>
            <a:fillRect/>
          </a:stretch>
        </p:blipFill>
        <p:spPr>
          <a:xfrm>
            <a:off x="5383712" y="2130352"/>
            <a:ext cx="5718577" cy="2069925"/>
          </a:xfrm>
          <a:prstGeom prst="rect">
            <a:avLst/>
          </a:prstGeom>
        </p:spPr>
      </p:pic>
      <p:pic>
        <p:nvPicPr>
          <p:cNvPr id="16" name="Picture 15"/>
          <p:cNvPicPr>
            <a:picLocks noChangeAspect="1"/>
          </p:cNvPicPr>
          <p:nvPr/>
        </p:nvPicPr>
        <p:blipFill>
          <a:blip r:embed="rId3"/>
          <a:stretch>
            <a:fillRect/>
          </a:stretch>
        </p:blipFill>
        <p:spPr>
          <a:xfrm>
            <a:off x="5383712" y="4904719"/>
            <a:ext cx="5807205" cy="1610204"/>
          </a:xfrm>
          <a:prstGeom prst="rect">
            <a:avLst/>
          </a:prstGeom>
        </p:spPr>
      </p:pic>
      <p:pic>
        <p:nvPicPr>
          <p:cNvPr id="17" name="Picture 16"/>
          <p:cNvPicPr>
            <a:picLocks noChangeAspect="1"/>
          </p:cNvPicPr>
          <p:nvPr/>
        </p:nvPicPr>
        <p:blipFill>
          <a:blip r:embed="rId4"/>
          <a:stretch>
            <a:fillRect/>
          </a:stretch>
        </p:blipFill>
        <p:spPr>
          <a:xfrm>
            <a:off x="640320" y="1994455"/>
            <a:ext cx="3512580" cy="2341721"/>
          </a:xfrm>
          <a:prstGeom prst="rect">
            <a:avLst/>
          </a:prstGeom>
        </p:spPr>
      </p:pic>
      <p:pic>
        <p:nvPicPr>
          <p:cNvPr id="9218" name="Picture 2" descr="C:\Users\igrahek\AppData\Local\JASP\temp\clipboard\resources\0\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320" y="4336176"/>
            <a:ext cx="2855354" cy="244744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841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4435" y="1"/>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Reaction times</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Content Placeholder 6"/>
          <p:cNvSpPr>
            <a:spLocks noGrp="1"/>
          </p:cNvSpPr>
          <p:nvPr>
            <p:ph idx="1"/>
          </p:nvPr>
        </p:nvSpPr>
        <p:spPr>
          <a:xfrm>
            <a:off x="481265" y="1348700"/>
            <a:ext cx="7886700" cy="4351339"/>
          </a:xfrm>
        </p:spPr>
        <p:txBody>
          <a:bodyPr>
            <a:normAutofit/>
          </a:bodyPr>
          <a:lstStyle/>
          <a:p>
            <a:r>
              <a:rPr lang="en-US" sz="1800" dirty="0">
                <a:solidFill>
                  <a:schemeClr val="tx1">
                    <a:lumMod val="75000"/>
                    <a:lumOff val="25000"/>
                  </a:schemeClr>
                </a:solidFill>
                <a:latin typeface="Arial" panose="020B0604020202020204" pitchFamily="34" charset="0"/>
                <a:cs typeface="Arial" panose="020B0604020202020204" pitchFamily="34" charset="0"/>
              </a:rPr>
              <a:t>Splitting blocks – </a:t>
            </a:r>
            <a:r>
              <a:rPr lang="en-US" sz="1800" dirty="0" smtClean="0">
                <a:solidFill>
                  <a:schemeClr val="tx1">
                    <a:lumMod val="75000"/>
                    <a:lumOff val="25000"/>
                  </a:schemeClr>
                </a:solidFill>
                <a:latin typeface="Arial" panose="020B0604020202020204" pitchFamily="34" charset="0"/>
                <a:cs typeface="Arial" panose="020B0604020202020204" pitchFamily="34" charset="0"/>
              </a:rPr>
              <a:t>excluding the </a:t>
            </a:r>
            <a:r>
              <a:rPr lang="en-US" sz="1800" dirty="0">
                <a:solidFill>
                  <a:schemeClr val="tx1">
                    <a:lumMod val="75000"/>
                    <a:lumOff val="25000"/>
                  </a:schemeClr>
                </a:solidFill>
                <a:latin typeface="Arial" panose="020B0604020202020204" pitchFamily="34" charset="0"/>
                <a:cs typeface="Arial" panose="020B0604020202020204" pitchFamily="34" charset="0"/>
              </a:rPr>
              <a:t>possibility of practice effects</a:t>
            </a:r>
          </a:p>
          <a:p>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63720" y="2069232"/>
            <a:ext cx="8923809" cy="4447619"/>
          </a:xfrm>
          <a:prstGeom prst="rect">
            <a:avLst/>
          </a:prstGeom>
        </p:spPr>
      </p:pic>
      <p:cxnSp>
        <p:nvCxnSpPr>
          <p:cNvPr id="8" name="Straight Connector 7"/>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7547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444" y="3067276"/>
            <a:ext cx="9133113" cy="723448"/>
          </a:xfrm>
        </p:spPr>
        <p:txBody>
          <a:bodyPr>
            <a:normAutofit/>
          </a:bodyPr>
          <a:lstStyle/>
          <a:p>
            <a:r>
              <a:rPr lang="en-US" sz="4000" dirty="0" smtClean="0"/>
              <a:t>SSVEP data</a:t>
            </a:r>
            <a:endParaRPr lang="en-US" sz="4000" dirty="0"/>
          </a:p>
        </p:txBody>
      </p:sp>
    </p:spTree>
    <p:extLst>
      <p:ext uri="{BB962C8B-B14F-4D97-AF65-F5344CB8AC3E}">
        <p14:creationId xmlns:p14="http://schemas.microsoft.com/office/powerpoint/2010/main" val="4167775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2535" y="1"/>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Topography &amp; spectra</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1972" y="1179146"/>
            <a:ext cx="5914251" cy="284992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9440" y="3888660"/>
            <a:ext cx="6002215" cy="2892317"/>
          </a:xfrm>
          <a:prstGeom prst="rect">
            <a:avLst/>
          </a:prstGeom>
        </p:spPr>
      </p:pic>
      <p:cxnSp>
        <p:nvCxnSpPr>
          <p:cNvPr id="11" name="Straight Connector 10"/>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4403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2535" y="1"/>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Full model</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Content Placeholder 6"/>
          <p:cNvSpPr>
            <a:spLocks noGrp="1"/>
          </p:cNvSpPr>
          <p:nvPr>
            <p:ph idx="1"/>
          </p:nvPr>
        </p:nvSpPr>
        <p:spPr>
          <a:xfrm>
            <a:off x="422535" y="1234282"/>
            <a:ext cx="11645642" cy="4351339"/>
          </a:xfrm>
        </p:spPr>
        <p:txBody>
          <a:bodyPr>
            <a:normAutofit/>
          </a:bodyPr>
          <a:lstStyle/>
          <a:p>
            <a:r>
              <a:rPr lang="en-US" sz="1800" dirty="0">
                <a:solidFill>
                  <a:schemeClr val="tx1">
                    <a:lumMod val="75000"/>
                    <a:lumOff val="25000"/>
                  </a:schemeClr>
                </a:solidFill>
                <a:latin typeface="Arial" panose="020B0604020202020204" pitchFamily="34" charset="0"/>
                <a:cs typeface="Arial" panose="020B0604020202020204" pitchFamily="34" charset="0"/>
              </a:rPr>
              <a:t>Phase (Baseline, Acquisition &amp; Extinction) </a:t>
            </a:r>
            <a:r>
              <a:rPr lang="en-US" sz="1800" dirty="0" smtClean="0">
                <a:solidFill>
                  <a:schemeClr val="tx1">
                    <a:lumMod val="75000"/>
                    <a:lumOff val="25000"/>
                  </a:schemeClr>
                </a:solidFill>
                <a:latin typeface="Arial" panose="020B0604020202020204" pitchFamily="34" charset="0"/>
                <a:cs typeface="Arial" panose="020B0604020202020204" pitchFamily="34" charset="0"/>
              </a:rPr>
              <a:t>&amp; Reward </a:t>
            </a:r>
            <a:r>
              <a:rPr lang="en-US" sz="1800" dirty="0">
                <a:solidFill>
                  <a:schemeClr val="tx1">
                    <a:lumMod val="75000"/>
                    <a:lumOff val="25000"/>
                  </a:schemeClr>
                </a:solidFill>
                <a:latin typeface="Arial" panose="020B0604020202020204" pitchFamily="34" charset="0"/>
                <a:cs typeface="Arial" panose="020B0604020202020204" pitchFamily="34" charset="0"/>
              </a:rPr>
              <a:t>(High &amp; Low) (Color</a:t>
            </a:r>
            <a:r>
              <a:rPr lang="en-US" sz="1800" dirty="0">
                <a:solidFill>
                  <a:schemeClr val="tx1">
                    <a:lumMod val="75000"/>
                    <a:lumOff val="25000"/>
                  </a:schemeClr>
                </a:solidFill>
                <a:latin typeface="Arial" panose="020B0604020202020204" pitchFamily="34" charset="0"/>
                <a:cs typeface="Arial" panose="020B0604020202020204" pitchFamily="34" charset="0"/>
              </a:rPr>
              <a:t>) </a:t>
            </a:r>
            <a:r>
              <a:rPr lang="en-US" sz="1800" dirty="0" smtClean="0">
                <a:solidFill>
                  <a:schemeClr val="tx1">
                    <a:lumMod val="75000"/>
                    <a:lumOff val="25000"/>
                  </a:schemeClr>
                </a:solidFill>
                <a:latin typeface="Arial" panose="020B0604020202020204" pitchFamily="34" charset="0"/>
                <a:cs typeface="Arial" panose="020B0604020202020204" pitchFamily="34" charset="0"/>
              </a:rPr>
              <a:t>&amp; Attention </a:t>
            </a:r>
            <a:r>
              <a:rPr lang="en-US" sz="1800" dirty="0">
                <a:solidFill>
                  <a:schemeClr val="tx1">
                    <a:lumMod val="75000"/>
                    <a:lumOff val="25000"/>
                  </a:schemeClr>
                </a:solidFill>
                <a:latin typeface="Arial" panose="020B0604020202020204" pitchFamily="34" charset="0"/>
                <a:cs typeface="Arial" panose="020B0604020202020204" pitchFamily="34" charset="0"/>
              </a:rPr>
              <a:t>(Attended &amp; Unattended)</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0" name="Group 39"/>
          <p:cNvGrpSpPr/>
          <p:nvPr/>
        </p:nvGrpSpPr>
        <p:grpSpPr>
          <a:xfrm>
            <a:off x="1277258" y="2255714"/>
            <a:ext cx="9822544" cy="4712068"/>
            <a:chOff x="93405" y="1050605"/>
            <a:chExt cx="12158132" cy="5033924"/>
          </a:xfrm>
        </p:grpSpPr>
        <p:pic>
          <p:nvPicPr>
            <p:cNvPr id="44" name="Picture 43"/>
            <p:cNvPicPr>
              <a:picLocks noChangeAspect="1"/>
            </p:cNvPicPr>
            <p:nvPr/>
          </p:nvPicPr>
          <p:blipFill rotWithShape="1">
            <a:blip r:embed="rId3"/>
            <a:srcRect r="17310"/>
            <a:stretch/>
          </p:blipFill>
          <p:spPr>
            <a:xfrm>
              <a:off x="169605" y="1050605"/>
              <a:ext cx="12081932" cy="5033924"/>
            </a:xfrm>
            <a:prstGeom prst="rect">
              <a:avLst/>
            </a:prstGeom>
          </p:spPr>
        </p:pic>
        <p:sp>
          <p:nvSpPr>
            <p:cNvPr id="49" name="Rectangle 48"/>
            <p:cNvSpPr/>
            <p:nvPr/>
          </p:nvSpPr>
          <p:spPr>
            <a:xfrm>
              <a:off x="93405" y="1473200"/>
              <a:ext cx="12022395" cy="4318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cxnSp>
        <p:nvCxnSpPr>
          <p:cNvPr id="8" name="Straight Connector 7"/>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803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5801" y="21267"/>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Full model</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Content Placeholder 6"/>
          <p:cNvSpPr>
            <a:spLocks noGrp="1"/>
          </p:cNvSpPr>
          <p:nvPr>
            <p:ph idx="1"/>
          </p:nvPr>
        </p:nvSpPr>
        <p:spPr>
          <a:xfrm>
            <a:off x="522631" y="1313193"/>
            <a:ext cx="7886700" cy="4351339"/>
          </a:xfrm>
        </p:spPr>
        <p:txBody>
          <a:bodyPr>
            <a:normAutofit/>
          </a:bodyPr>
          <a:lstStyle/>
          <a:p>
            <a:r>
              <a:rPr lang="en-US" sz="1800" dirty="0">
                <a:solidFill>
                  <a:schemeClr val="tx1">
                    <a:lumMod val="75000"/>
                    <a:lumOff val="25000"/>
                  </a:schemeClr>
                </a:solidFill>
                <a:latin typeface="Arial" panose="020B0604020202020204" pitchFamily="34" charset="0"/>
                <a:cs typeface="Arial" panose="020B0604020202020204" pitchFamily="34" charset="0"/>
              </a:rPr>
              <a:t>Phase (Baseline, Acquisition &amp; Extinction) </a:t>
            </a:r>
          </a:p>
          <a:p>
            <a:r>
              <a:rPr lang="en-US" sz="1800" dirty="0">
                <a:solidFill>
                  <a:schemeClr val="tx1">
                    <a:lumMod val="75000"/>
                    <a:lumOff val="25000"/>
                  </a:schemeClr>
                </a:solidFill>
                <a:latin typeface="Arial" panose="020B0604020202020204" pitchFamily="34" charset="0"/>
                <a:cs typeface="Arial" panose="020B0604020202020204" pitchFamily="34" charset="0"/>
              </a:rPr>
              <a:t>Attention (Attended &amp; Unattended)</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2635705" y="3250867"/>
            <a:ext cx="7289843" cy="2413664"/>
          </a:xfrm>
          <a:prstGeom prst="rect">
            <a:avLst/>
          </a:prstGeom>
        </p:spPr>
      </p:pic>
      <p:cxnSp>
        <p:nvCxnSpPr>
          <p:cNvPr id="8" name="Straight Connector 7"/>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9625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78051" y="-18497"/>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Main effect of Attention</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Content Placeholder 6"/>
          <p:cNvSpPr>
            <a:spLocks noGrp="1"/>
          </p:cNvSpPr>
          <p:nvPr>
            <p:ph idx="1"/>
          </p:nvPr>
        </p:nvSpPr>
        <p:spPr>
          <a:xfrm>
            <a:off x="478051" y="1315817"/>
            <a:ext cx="11380574" cy="4351339"/>
          </a:xfrm>
        </p:spPr>
        <p:txBody>
          <a:bodyPr>
            <a:normAutofit/>
          </a:bodyPr>
          <a:lstStyle/>
          <a:p>
            <a:r>
              <a:rPr lang="en-US" sz="1800" dirty="0">
                <a:solidFill>
                  <a:schemeClr val="tx1">
                    <a:lumMod val="75000"/>
                    <a:lumOff val="25000"/>
                  </a:schemeClr>
                </a:solidFill>
                <a:latin typeface="Arial" panose="020B0604020202020204" pitchFamily="34" charset="0"/>
                <a:cs typeface="Arial" panose="020B0604020202020204" pitchFamily="34" charset="0"/>
              </a:rPr>
              <a:t>On each trial we record the frequency of both colors – the attended one and the unattended </a:t>
            </a:r>
            <a:r>
              <a:rPr lang="en-US" sz="1800" dirty="0">
                <a:solidFill>
                  <a:schemeClr val="tx1">
                    <a:lumMod val="75000"/>
                    <a:lumOff val="25000"/>
                  </a:schemeClr>
                </a:solidFill>
                <a:latin typeface="Arial" panose="020B0604020202020204" pitchFamily="34" charset="0"/>
                <a:cs typeface="Arial" panose="020B0604020202020204" pitchFamily="34" charset="0"/>
              </a:rPr>
              <a:t>one</a:t>
            </a:r>
            <a:endParaRPr lang="en-US" sz="18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0" y="2088859"/>
            <a:ext cx="5505450" cy="3670301"/>
          </a:xfrm>
          <a:prstGeom prst="rect">
            <a:avLst/>
          </a:prstGeom>
        </p:spPr>
      </p:pic>
      <p:pic>
        <p:nvPicPr>
          <p:cNvPr id="2" name="Picture 1"/>
          <p:cNvPicPr>
            <a:picLocks noChangeAspect="1"/>
          </p:cNvPicPr>
          <p:nvPr/>
        </p:nvPicPr>
        <p:blipFill>
          <a:blip r:embed="rId3"/>
          <a:stretch>
            <a:fillRect/>
          </a:stretch>
        </p:blipFill>
        <p:spPr>
          <a:xfrm>
            <a:off x="5095211" y="4389483"/>
            <a:ext cx="6887239" cy="1461681"/>
          </a:xfrm>
          <a:prstGeom prst="rect">
            <a:avLst/>
          </a:prstGeom>
        </p:spPr>
      </p:pic>
      <p:cxnSp>
        <p:nvCxnSpPr>
          <p:cNvPr id="8" name="Straight Connector 7"/>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5591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8863" y="1"/>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Main effect of Phase</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85725" y="1843720"/>
            <a:ext cx="5848350" cy="3898900"/>
          </a:xfrm>
          <a:prstGeom prst="rect">
            <a:avLst/>
          </a:prstGeom>
        </p:spPr>
      </p:pic>
      <p:pic>
        <p:nvPicPr>
          <p:cNvPr id="64" name="Picture 63"/>
          <p:cNvPicPr>
            <a:picLocks noChangeAspect="1"/>
          </p:cNvPicPr>
          <p:nvPr/>
        </p:nvPicPr>
        <p:blipFill>
          <a:blip r:embed="rId3"/>
          <a:stretch>
            <a:fillRect/>
          </a:stretch>
        </p:blipFill>
        <p:spPr>
          <a:xfrm>
            <a:off x="5542017" y="3793170"/>
            <a:ext cx="6221358" cy="1771062"/>
          </a:xfrm>
          <a:prstGeom prst="rect">
            <a:avLst/>
          </a:prstGeom>
        </p:spPr>
      </p:pic>
      <p:cxnSp>
        <p:nvCxnSpPr>
          <p:cNvPr id="8" name="Straight Connector 7"/>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973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5235" y="-4480"/>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T-tests for </a:t>
            </a:r>
            <a:r>
              <a:rPr lang="en-US" sz="3200" dirty="0" smtClean="0">
                <a:solidFill>
                  <a:schemeClr val="tx1">
                    <a:lumMod val="75000"/>
                    <a:lumOff val="25000"/>
                  </a:schemeClr>
                </a:solidFill>
                <a:latin typeface="Arial" panose="020B0604020202020204" pitchFamily="34" charset="0"/>
                <a:cs typeface="Arial" panose="020B0604020202020204" pitchFamily="34" charset="0"/>
              </a:rPr>
              <a:t>the difference </a:t>
            </a:r>
            <a:r>
              <a:rPr lang="en-US" sz="3200" dirty="0">
                <a:solidFill>
                  <a:schemeClr val="tx1">
                    <a:lumMod val="75000"/>
                    <a:lumOff val="25000"/>
                  </a:schemeClr>
                </a:solidFill>
                <a:latin typeface="Arial" panose="020B0604020202020204" pitchFamily="34" charset="0"/>
                <a:cs typeface="Arial" panose="020B0604020202020204" pitchFamily="34" charset="0"/>
              </a:rPr>
              <a:t>between phases</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5" name="Picture 54"/>
          <p:cNvPicPr>
            <a:picLocks noChangeAspect="1"/>
          </p:cNvPicPr>
          <p:nvPr/>
        </p:nvPicPr>
        <p:blipFill rotWithShape="1">
          <a:blip r:embed="rId2"/>
          <a:srcRect r="28107" b="12557"/>
          <a:stretch/>
        </p:blipFill>
        <p:spPr>
          <a:xfrm>
            <a:off x="435235" y="4978700"/>
            <a:ext cx="5076759" cy="1650701"/>
          </a:xfrm>
          <a:prstGeom prst="rect">
            <a:avLst/>
          </a:prstGeom>
        </p:spPr>
      </p:pic>
      <p:pic>
        <p:nvPicPr>
          <p:cNvPr id="56" name="Picture 55"/>
          <p:cNvPicPr>
            <a:picLocks noChangeAspect="1"/>
          </p:cNvPicPr>
          <p:nvPr/>
        </p:nvPicPr>
        <p:blipFill rotWithShape="1">
          <a:blip r:embed="rId3"/>
          <a:srcRect r="28226" b="9949"/>
          <a:stretch/>
        </p:blipFill>
        <p:spPr>
          <a:xfrm>
            <a:off x="6515101" y="4978701"/>
            <a:ext cx="5249559" cy="1760705"/>
          </a:xfrm>
          <a:prstGeom prst="rect">
            <a:avLst/>
          </a:prstGeom>
        </p:spPr>
      </p:pic>
      <p:sp>
        <p:nvSpPr>
          <p:cNvPr id="12" name="Rectangle 1"/>
          <p:cNvSpPr>
            <a:spLocks noChangeArrowheads="1"/>
          </p:cNvSpPr>
          <p:nvPr/>
        </p:nvSpPr>
        <p:spPr bwMode="auto">
          <a:xfrm>
            <a:off x="1747328" y="1156824"/>
            <a:ext cx="2229703" cy="357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1" rIns="68580" bIns="34291" numCol="1" anchor="ctr" anchorCtr="0" compatLnSpc="1">
            <a:prstTxWarp prst="textNoShape">
              <a:avLst/>
            </a:prstTxWarp>
            <a:spAutoFit/>
          </a:bodyPr>
          <a:lstStyle/>
          <a:p>
            <a:pPr defTabSz="685783" eaLnBrk="0" fontAlgn="base" hangingPunct="0">
              <a:spcBef>
                <a:spcPct val="0"/>
              </a:spcBef>
              <a:spcAft>
                <a:spcPct val="0"/>
              </a:spcAft>
            </a:pPr>
            <a:r>
              <a:rPr lang="en-US" altLang="en-US" sz="1051" b="1" dirty="0">
                <a:latin typeface="Arial" panose="020B0604020202020204" pitchFamily="34" charset="0"/>
              </a:rPr>
              <a:t>Reward magnitude: High reward</a:t>
            </a:r>
          </a:p>
          <a:p>
            <a:pPr defTabSz="685783" eaLnBrk="0" fontAlgn="base" hangingPunct="0">
              <a:spcBef>
                <a:spcPct val="0"/>
              </a:spcBef>
              <a:spcAft>
                <a:spcPct val="0"/>
              </a:spcAft>
            </a:pPr>
            <a:r>
              <a:rPr lang="en-US" altLang="en-US" sz="825" dirty="0">
                <a:latin typeface="Arial" panose="020B0604020202020204" pitchFamily="34" charset="0"/>
              </a:rPr>
              <a:t>  </a:t>
            </a:r>
            <a:endParaRPr lang="en-US" altLang="en-US" sz="13500" dirty="0">
              <a:latin typeface="Arial" panose="020B0604020202020204" pitchFamily="34" charset="0"/>
            </a:endParaRPr>
          </a:p>
        </p:txBody>
      </p:sp>
      <p:sp>
        <p:nvSpPr>
          <p:cNvPr id="13" name="Rectangle 1"/>
          <p:cNvSpPr>
            <a:spLocks noChangeArrowheads="1"/>
          </p:cNvSpPr>
          <p:nvPr/>
        </p:nvSpPr>
        <p:spPr bwMode="auto">
          <a:xfrm>
            <a:off x="8025028" y="1181184"/>
            <a:ext cx="2229703" cy="357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1" rIns="68580" bIns="34291" numCol="1" anchor="ctr" anchorCtr="0" compatLnSpc="1">
            <a:prstTxWarp prst="textNoShape">
              <a:avLst/>
            </a:prstTxWarp>
            <a:spAutoFit/>
          </a:bodyPr>
          <a:lstStyle/>
          <a:p>
            <a:pPr defTabSz="685783" eaLnBrk="0" fontAlgn="base" hangingPunct="0">
              <a:spcBef>
                <a:spcPct val="0"/>
              </a:spcBef>
              <a:spcAft>
                <a:spcPct val="0"/>
              </a:spcAft>
            </a:pPr>
            <a:r>
              <a:rPr lang="en-US" altLang="en-US" sz="1051" b="1" dirty="0">
                <a:latin typeface="Arial" panose="020B0604020202020204" pitchFamily="34" charset="0"/>
              </a:rPr>
              <a:t>Reward magnitude: Low reward</a:t>
            </a:r>
          </a:p>
          <a:p>
            <a:pPr defTabSz="685783" eaLnBrk="0" fontAlgn="base" hangingPunct="0">
              <a:spcBef>
                <a:spcPct val="0"/>
              </a:spcBef>
              <a:spcAft>
                <a:spcPct val="0"/>
              </a:spcAft>
            </a:pPr>
            <a:r>
              <a:rPr lang="en-US" altLang="en-US" sz="825" dirty="0">
                <a:latin typeface="Arial" panose="020B0604020202020204" pitchFamily="34" charset="0"/>
              </a:rPr>
              <a:t>  </a:t>
            </a:r>
            <a:endParaRPr lang="en-US" altLang="en-US" sz="13500" dirty="0">
              <a:latin typeface="Arial" panose="020B0604020202020204" pitchFamily="34" charset="0"/>
            </a:endParaRPr>
          </a:p>
        </p:txBody>
      </p:sp>
      <p:pic>
        <p:nvPicPr>
          <p:cNvPr id="14" name="Picture 2" descr="C:\Users\igrahek\AppData\Local\JASP\temp\clipboard\resources\0\_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863" y="1514745"/>
            <a:ext cx="4846635" cy="32310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 name="Picture 4" descr="C:\Users\igrahek\AppData\Local\JASP\temp\clipboard\resources\0\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5100" y="1539105"/>
            <a:ext cx="4800600" cy="32004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868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4435" y="1"/>
            <a:ext cx="7886700" cy="1032431"/>
          </a:xfrm>
        </p:spPr>
        <p:txBody>
          <a:bodyPr>
            <a:normAutofit/>
          </a:bodyPr>
          <a:lstStyle/>
          <a:p>
            <a:r>
              <a:rPr lang="en-US" sz="3200" dirty="0" smtClean="0">
                <a:solidFill>
                  <a:schemeClr val="tx1">
                    <a:lumMod val="75000"/>
                    <a:lumOff val="25000"/>
                  </a:schemeClr>
                </a:solidFill>
                <a:latin typeface="Arial" panose="020B0604020202020204" pitchFamily="34" charset="0"/>
                <a:cs typeface="Arial" panose="020B0604020202020204" pitchFamily="34" charset="0"/>
              </a:rPr>
              <a:t>The initial idea</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Content Placeholder 6"/>
          <p:cNvSpPr>
            <a:spLocks noGrp="1"/>
          </p:cNvSpPr>
          <p:nvPr>
            <p:ph idx="1"/>
          </p:nvPr>
        </p:nvSpPr>
        <p:spPr>
          <a:xfrm>
            <a:off x="384434" y="1350017"/>
            <a:ext cx="11445615" cy="5317483"/>
          </a:xfrm>
        </p:spPr>
        <p:txBody>
          <a:bodyPr>
            <a:normAutofit/>
          </a:bodyPr>
          <a:lstStyle/>
          <a:p>
            <a:r>
              <a:rPr lang="en-US" sz="2000" dirty="0" smtClean="0">
                <a:solidFill>
                  <a:schemeClr val="tx1">
                    <a:lumMod val="75000"/>
                    <a:lumOff val="25000"/>
                  </a:schemeClr>
                </a:solidFill>
                <a:latin typeface="Arial" panose="020B0604020202020204" pitchFamily="34" charset="0"/>
                <a:cs typeface="Arial" panose="020B0604020202020204" pitchFamily="34" charset="0"/>
              </a:rPr>
              <a:t>Rewards influence selective attention </a:t>
            </a:r>
            <a:r>
              <a:rPr lang="en-US" sz="1600" dirty="0">
                <a:solidFill>
                  <a:schemeClr val="tx1">
                    <a:lumMod val="75000"/>
                    <a:lumOff val="25000"/>
                  </a:schemeClr>
                </a:solidFill>
                <a:latin typeface="Arial" panose="020B0604020202020204" pitchFamily="34" charset="0"/>
                <a:cs typeface="Arial" panose="020B0604020202020204" pitchFamily="34" charset="0"/>
              </a:rPr>
              <a:t>(Chelazzi et al., 2013; Anderson 2016; Failing &amp; Theeuwes, 2017)</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Priority/saliency of stimuli related to high rewards is increased</a:t>
            </a:r>
          </a:p>
          <a:p>
            <a:pPr lvl="1"/>
            <a:r>
              <a:rPr lang="en-US" sz="1600" dirty="0">
                <a:solidFill>
                  <a:schemeClr val="tx1">
                    <a:lumMod val="75000"/>
                    <a:lumOff val="25000"/>
                  </a:schemeClr>
                </a:solidFill>
                <a:latin typeface="Arial" panose="020B0604020202020204" pitchFamily="34" charset="0"/>
                <a:cs typeface="Arial" panose="020B0604020202020204" pitchFamily="34" charset="0"/>
              </a:rPr>
              <a:t>Priority/saliency of stimuli related to </a:t>
            </a:r>
            <a:r>
              <a:rPr lang="en-US" sz="1600" dirty="0" smtClean="0">
                <a:solidFill>
                  <a:schemeClr val="tx1">
                    <a:lumMod val="75000"/>
                    <a:lumOff val="25000"/>
                  </a:schemeClr>
                </a:solidFill>
                <a:latin typeface="Arial" panose="020B0604020202020204" pitchFamily="34" charset="0"/>
                <a:cs typeface="Arial" panose="020B0604020202020204" pitchFamily="34" charset="0"/>
              </a:rPr>
              <a:t>low rewards </a:t>
            </a:r>
            <a:r>
              <a:rPr lang="en-US" sz="1600" dirty="0">
                <a:solidFill>
                  <a:schemeClr val="tx1">
                    <a:lumMod val="75000"/>
                    <a:lumOff val="25000"/>
                  </a:schemeClr>
                </a:solidFill>
                <a:latin typeface="Arial" panose="020B0604020202020204" pitchFamily="34" charset="0"/>
                <a:cs typeface="Arial" panose="020B0604020202020204" pitchFamily="34" charset="0"/>
              </a:rPr>
              <a:t>is </a:t>
            </a:r>
            <a:r>
              <a:rPr lang="en-US" sz="1600" dirty="0" smtClean="0">
                <a:solidFill>
                  <a:schemeClr val="tx1">
                    <a:lumMod val="75000"/>
                    <a:lumOff val="25000"/>
                  </a:schemeClr>
                </a:solidFill>
                <a:latin typeface="Arial" panose="020B0604020202020204" pitchFamily="34" charset="0"/>
                <a:cs typeface="Arial" panose="020B0604020202020204" pitchFamily="34" charset="0"/>
              </a:rPr>
              <a:t>decreased</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Changes in the activity of neurons in the VC (Roelfsema et al., 2010)</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a:p>
            <a:pPr lvl="1"/>
            <a:endParaRPr lang="en-US" sz="160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These effects remain even if the possibility of earning rewards is no longer present (value-driven attentional capture; Anderson &amp; Yantis, 2011)</a:t>
            </a:r>
          </a:p>
          <a:p>
            <a:endParaRPr lang="en-US" sz="200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Most of the work in this domain has used </a:t>
            </a:r>
            <a:r>
              <a:rPr lang="en-US" sz="2000" b="1" dirty="0" smtClean="0">
                <a:solidFill>
                  <a:schemeClr val="tx1">
                    <a:lumMod val="75000"/>
                    <a:lumOff val="25000"/>
                  </a:schemeClr>
                </a:solidFill>
                <a:latin typeface="Arial" panose="020B0604020202020204" pitchFamily="34" charset="0"/>
                <a:cs typeface="Arial" panose="020B0604020202020204" pitchFamily="34" charset="0"/>
              </a:rPr>
              <a:t>visual search </a:t>
            </a:r>
            <a:r>
              <a:rPr lang="en-US" sz="2000" dirty="0" smtClean="0">
                <a:solidFill>
                  <a:schemeClr val="tx1">
                    <a:lumMod val="75000"/>
                    <a:lumOff val="25000"/>
                  </a:schemeClr>
                </a:solidFill>
                <a:latin typeface="Arial" panose="020B0604020202020204" pitchFamily="34" charset="0"/>
                <a:cs typeface="Arial" panose="020B0604020202020204" pitchFamily="34" charset="0"/>
              </a:rPr>
              <a:t>and </a:t>
            </a:r>
            <a:r>
              <a:rPr lang="en-US" sz="2000" b="1" dirty="0" smtClean="0">
                <a:solidFill>
                  <a:schemeClr val="tx1">
                    <a:lumMod val="75000"/>
                    <a:lumOff val="25000"/>
                  </a:schemeClr>
                </a:solidFill>
                <a:latin typeface="Arial" panose="020B0604020202020204" pitchFamily="34" charset="0"/>
                <a:cs typeface="Arial" panose="020B0604020202020204" pitchFamily="34" charset="0"/>
              </a:rPr>
              <a:t>cueing</a:t>
            </a:r>
            <a:r>
              <a:rPr lang="en-US" sz="2000" dirty="0" smtClean="0">
                <a:solidFill>
                  <a:schemeClr val="tx1">
                    <a:lumMod val="75000"/>
                    <a:lumOff val="25000"/>
                  </a:schemeClr>
                </a:solidFill>
                <a:latin typeface="Arial" panose="020B0604020202020204" pitchFamily="34" charset="0"/>
                <a:cs typeface="Arial" panose="020B0604020202020204" pitchFamily="34" charset="0"/>
              </a:rPr>
              <a:t> paradigms</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Linking features to different reward magnitudes/probabilities</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Transient attention</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Spatial and feature-based confounded</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Hard to look into simultaneous allocation of attention to multiple locations/features</a:t>
            </a:r>
          </a:p>
          <a:p>
            <a:pPr lvl="1"/>
            <a:endParaRPr lang="en-US" sz="1600" dirty="0" smtClean="0">
              <a:solidFill>
                <a:schemeClr val="tx1">
                  <a:lumMod val="75000"/>
                  <a:lumOff val="25000"/>
                </a:schemeClr>
              </a:solidFill>
              <a:latin typeface="Arial" panose="020B0604020202020204" pitchFamily="34" charset="0"/>
              <a:cs typeface="Arial" panose="020B0604020202020204" pitchFamily="34" charset="0"/>
            </a:endParaRPr>
          </a:p>
          <a:p>
            <a:endParaRPr lang="en-US" sz="1600" dirty="0">
              <a:solidFill>
                <a:schemeClr val="tx1">
                  <a:lumMod val="75000"/>
                  <a:lumOff val="25000"/>
                </a:schemeClr>
              </a:solidFill>
              <a:latin typeface="Arial" panose="020B0604020202020204" pitchFamily="34" charset="0"/>
              <a:cs typeface="Arial" panose="020B0604020202020204" pitchFamily="34" charset="0"/>
            </a:endParaRPr>
          </a:p>
          <a:p>
            <a:pPr lvl="1"/>
            <a:endParaRPr lang="en-US" sz="1600" dirty="0">
              <a:solidFill>
                <a:schemeClr val="tx1">
                  <a:lumMod val="75000"/>
                  <a:lumOff val="25000"/>
                </a:schemeClr>
              </a:solidFill>
              <a:latin typeface="Arial" panose="020B0604020202020204" pitchFamily="34" charset="0"/>
              <a:cs typeface="Arial" panose="020B0604020202020204" pitchFamily="34" charset="0"/>
            </a:endParaRPr>
          </a:p>
          <a:p>
            <a:pPr lvl="1"/>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42" name="Straight Connector 41"/>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953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2535" y="1"/>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Acquisition phase</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40" name="Picture 39"/>
          <p:cNvPicPr>
            <a:picLocks noChangeAspect="1"/>
          </p:cNvPicPr>
          <p:nvPr/>
        </p:nvPicPr>
        <p:blipFill>
          <a:blip r:embed="rId2"/>
          <a:stretch>
            <a:fillRect/>
          </a:stretch>
        </p:blipFill>
        <p:spPr>
          <a:xfrm>
            <a:off x="333635" y="1807889"/>
            <a:ext cx="5830636" cy="3887091"/>
          </a:xfrm>
          <a:prstGeom prst="rect">
            <a:avLst/>
          </a:prstGeom>
        </p:spPr>
      </p:pic>
      <p:pic>
        <p:nvPicPr>
          <p:cNvPr id="44" name="Picture 43"/>
          <p:cNvPicPr>
            <a:picLocks noChangeAspect="1"/>
          </p:cNvPicPr>
          <p:nvPr/>
        </p:nvPicPr>
        <p:blipFill rotWithShape="1">
          <a:blip r:embed="rId3"/>
          <a:srcRect r="21730" b="18078"/>
          <a:stretch/>
        </p:blipFill>
        <p:spPr>
          <a:xfrm>
            <a:off x="5619750" y="4244645"/>
            <a:ext cx="6458170" cy="1305255"/>
          </a:xfrm>
          <a:prstGeom prst="rect">
            <a:avLst/>
          </a:prstGeom>
        </p:spPr>
      </p:pic>
      <p:cxnSp>
        <p:nvCxnSpPr>
          <p:cNvPr id="7" name="Straight Connector 6"/>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853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4435" y="1"/>
            <a:ext cx="7886700" cy="1032431"/>
          </a:xfrm>
        </p:spPr>
        <p:txBody>
          <a:bodyPr>
            <a:normAutofit/>
          </a:bodyPr>
          <a:lstStyle/>
          <a:p>
            <a:r>
              <a:rPr lang="en-US" sz="3200" dirty="0" smtClean="0">
                <a:solidFill>
                  <a:schemeClr val="tx1">
                    <a:lumMod val="75000"/>
                    <a:lumOff val="25000"/>
                  </a:schemeClr>
                </a:solidFill>
                <a:latin typeface="Arial" panose="020B0604020202020204" pitchFamily="34" charset="0"/>
                <a:cs typeface="Arial" panose="020B0604020202020204" pitchFamily="34" charset="0"/>
              </a:rPr>
              <a:t>Conclusions</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Content Placeholder 6"/>
          <p:cNvSpPr>
            <a:spLocks noGrp="1"/>
          </p:cNvSpPr>
          <p:nvPr>
            <p:ph idx="1"/>
          </p:nvPr>
        </p:nvSpPr>
        <p:spPr>
          <a:xfrm>
            <a:off x="384434" y="1350017"/>
            <a:ext cx="11378941" cy="4351339"/>
          </a:xfrm>
        </p:spPr>
        <p:txBody>
          <a:bodyPr>
            <a:normAutofit/>
          </a:bodyPr>
          <a:lstStyle/>
          <a:p>
            <a:r>
              <a:rPr lang="en-US" sz="2000" dirty="0" smtClean="0">
                <a:solidFill>
                  <a:schemeClr val="tx1">
                    <a:lumMod val="75000"/>
                    <a:lumOff val="25000"/>
                  </a:schemeClr>
                </a:solidFill>
                <a:latin typeface="Arial" panose="020B0604020202020204" pitchFamily="34" charset="0"/>
                <a:cs typeface="Arial" panose="020B0604020202020204" pitchFamily="34" charset="0"/>
              </a:rPr>
              <a:t>Strong replication of the attention effect – the paradigm works</a:t>
            </a:r>
          </a:p>
          <a:p>
            <a:endParaRPr lang="en-US" sz="200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Strong behavioral effect of the reward block which remains in extinction</a:t>
            </a:r>
          </a:p>
          <a:p>
            <a:endParaRPr lang="en-US" sz="200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The SSVEP amplitude reduced in the rewarded block and goes back to baseline in extinction</a:t>
            </a:r>
          </a:p>
          <a:p>
            <a:endParaRPr lang="en-US" sz="200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There is suggestive evidence for a reduction in the amplitude for the low rewarded color in the rewarded block</a:t>
            </a:r>
          </a:p>
          <a:p>
            <a:endParaRPr lang="en-US" sz="2000" dirty="0">
              <a:solidFill>
                <a:schemeClr val="tx1">
                  <a:lumMod val="75000"/>
                  <a:lumOff val="25000"/>
                </a:schemeClr>
              </a:solidFill>
              <a:latin typeface="Arial" panose="020B0604020202020204" pitchFamily="34" charset="0"/>
              <a:cs typeface="Arial" panose="020B0604020202020204" pitchFamily="34" charset="0"/>
            </a:endParaRPr>
          </a:p>
          <a:p>
            <a:pPr lvl="1"/>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7" name="Straight Connector 6"/>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182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4435" y="1"/>
            <a:ext cx="7886700" cy="1032431"/>
          </a:xfrm>
        </p:spPr>
        <p:txBody>
          <a:bodyPr>
            <a:normAutofit/>
          </a:bodyPr>
          <a:lstStyle/>
          <a:p>
            <a:r>
              <a:rPr lang="en-US" sz="3200" dirty="0" smtClean="0">
                <a:solidFill>
                  <a:schemeClr val="tx1">
                    <a:lumMod val="75000"/>
                    <a:lumOff val="25000"/>
                  </a:schemeClr>
                </a:solidFill>
                <a:latin typeface="Arial" panose="020B0604020202020204" pitchFamily="34" charset="0"/>
                <a:cs typeface="Arial" panose="020B0604020202020204" pitchFamily="34" charset="0"/>
              </a:rPr>
              <a:t>Interpretation</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Content Placeholder 6"/>
          <p:cNvSpPr>
            <a:spLocks noGrp="1"/>
          </p:cNvSpPr>
          <p:nvPr>
            <p:ph idx="1"/>
          </p:nvPr>
        </p:nvSpPr>
        <p:spPr>
          <a:xfrm>
            <a:off x="384434" y="1350017"/>
            <a:ext cx="11378941" cy="5384612"/>
          </a:xfrm>
        </p:spPr>
        <p:txBody>
          <a:bodyPr>
            <a:normAutofit/>
          </a:bodyPr>
          <a:lstStyle/>
          <a:p>
            <a:r>
              <a:rPr lang="en-US" sz="2000" dirty="0" smtClean="0">
                <a:solidFill>
                  <a:schemeClr val="tx1">
                    <a:lumMod val="75000"/>
                    <a:lumOff val="25000"/>
                  </a:schemeClr>
                </a:solidFill>
                <a:latin typeface="Arial" panose="020B0604020202020204" pitchFamily="34" charset="0"/>
                <a:cs typeface="Arial" panose="020B0604020202020204" pitchFamily="34" charset="0"/>
              </a:rPr>
              <a:t>Spatial vs. feature-based selective attention (this paradigm is not confounded by spatial effects)</a:t>
            </a:r>
          </a:p>
          <a:p>
            <a:endParaRPr lang="en-US" sz="200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This is a useful method for simultaneously looking at allocation of attention over stimuli related to different reward schedules</a:t>
            </a:r>
          </a:p>
          <a:p>
            <a:endParaRPr lang="en-US" sz="200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The dominant idea is that effects of reward on selective attention operates via </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Increasing the saliency of features/locations related to high rewards</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Reducing the saliency of </a:t>
            </a:r>
            <a:r>
              <a:rPr lang="en-US" sz="1600" dirty="0">
                <a:solidFill>
                  <a:schemeClr val="tx1">
                    <a:lumMod val="75000"/>
                    <a:lumOff val="25000"/>
                  </a:schemeClr>
                </a:solidFill>
                <a:latin typeface="Arial" panose="020B0604020202020204" pitchFamily="34" charset="0"/>
                <a:cs typeface="Arial" panose="020B0604020202020204" pitchFamily="34" charset="0"/>
              </a:rPr>
              <a:t>features/locations related to </a:t>
            </a:r>
            <a:r>
              <a:rPr lang="en-US" sz="1600" dirty="0" smtClean="0">
                <a:solidFill>
                  <a:schemeClr val="tx1">
                    <a:lumMod val="75000"/>
                    <a:lumOff val="25000"/>
                  </a:schemeClr>
                </a:solidFill>
                <a:latin typeface="Arial" panose="020B0604020202020204" pitchFamily="34" charset="0"/>
                <a:cs typeface="Arial" panose="020B0604020202020204" pitchFamily="34" charset="0"/>
              </a:rPr>
              <a:t>low rewards</a:t>
            </a:r>
          </a:p>
          <a:p>
            <a:pPr marL="457189" lvl="1" indent="0">
              <a:buNone/>
            </a:pPr>
            <a:endParaRPr lang="en-US" sz="160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Our results partially confirm this idea</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Maybe we don’t see the facilitation because of the task difficulty?</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Interesting decoupling between behavior and SSVEP in extinction</a:t>
            </a:r>
          </a:p>
          <a:p>
            <a:pPr marL="457189" lvl="1" indent="0">
              <a:buNone/>
            </a:pPr>
            <a:endParaRPr lang="en-US" sz="160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Future work</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Stronger reward manipulation + a longer acquisition phase</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Making the task less difficult</a:t>
            </a:r>
          </a:p>
          <a:p>
            <a:pPr lvl="1"/>
            <a:endParaRPr lang="en-US" sz="1600" dirty="0" smtClean="0">
              <a:solidFill>
                <a:schemeClr val="tx1">
                  <a:lumMod val="75000"/>
                  <a:lumOff val="25000"/>
                </a:schemeClr>
              </a:solidFill>
              <a:latin typeface="Arial" panose="020B0604020202020204" pitchFamily="34" charset="0"/>
              <a:cs typeface="Arial" panose="020B0604020202020204" pitchFamily="34" charset="0"/>
            </a:endParaRPr>
          </a:p>
          <a:p>
            <a:endParaRPr lang="en-US" sz="2000" dirty="0">
              <a:solidFill>
                <a:schemeClr val="tx1">
                  <a:lumMod val="75000"/>
                  <a:lumOff val="25000"/>
                </a:schemeClr>
              </a:solidFill>
              <a:latin typeface="Arial" panose="020B0604020202020204" pitchFamily="34" charset="0"/>
              <a:cs typeface="Arial" panose="020B0604020202020204" pitchFamily="34" charset="0"/>
            </a:endParaRPr>
          </a:p>
          <a:p>
            <a:pPr lvl="1"/>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7" name="Straight Connector 6"/>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527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2535" y="1"/>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All phases</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85196" y="2554279"/>
            <a:ext cx="5137777" cy="3425185"/>
          </a:xfrm>
          <a:prstGeom prst="rect">
            <a:avLst/>
          </a:prstGeom>
        </p:spPr>
      </p:pic>
      <p:sp>
        <p:nvSpPr>
          <p:cNvPr id="7" name="Rectangle 1"/>
          <p:cNvSpPr>
            <a:spLocks noChangeArrowheads="1"/>
          </p:cNvSpPr>
          <p:nvPr/>
        </p:nvSpPr>
        <p:spPr bwMode="auto">
          <a:xfrm>
            <a:off x="8773027" y="2173404"/>
            <a:ext cx="926109" cy="38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1" rIns="68580" bIns="34291" numCol="1" anchor="ctr" anchorCtr="0" compatLnSpc="1">
            <a:prstTxWarp prst="textNoShape">
              <a:avLst/>
            </a:prstTxWarp>
            <a:spAutoFit/>
          </a:bodyPr>
          <a:lstStyle/>
          <a:p>
            <a:pPr defTabSz="685783" eaLnBrk="0" fontAlgn="base" hangingPunct="0">
              <a:spcBef>
                <a:spcPct val="0"/>
              </a:spcBef>
              <a:spcAft>
                <a:spcPct val="0"/>
              </a:spcAft>
            </a:pPr>
            <a:r>
              <a:rPr lang="en-US" altLang="en-US" sz="1200" b="1" dirty="0">
                <a:latin typeface="Arial" panose="020B0604020202020204" pitchFamily="34" charset="0"/>
              </a:rPr>
              <a:t>Extinction</a:t>
            </a:r>
            <a:endParaRPr lang="en-US" altLang="en-US" sz="1051" b="1" dirty="0">
              <a:latin typeface="Arial" panose="020B0604020202020204" pitchFamily="34" charset="0"/>
            </a:endParaRPr>
          </a:p>
          <a:p>
            <a:pPr defTabSz="685783" eaLnBrk="0" fontAlgn="base" hangingPunct="0">
              <a:spcBef>
                <a:spcPct val="0"/>
              </a:spcBef>
              <a:spcAft>
                <a:spcPct val="0"/>
              </a:spcAft>
            </a:pPr>
            <a:r>
              <a:rPr lang="en-US" altLang="en-US" sz="825" dirty="0">
                <a:latin typeface="Arial" panose="020B0604020202020204" pitchFamily="34" charset="0"/>
              </a:rPr>
              <a:t>  </a:t>
            </a:r>
            <a:endParaRPr lang="en-US" altLang="en-US" sz="13500" dirty="0">
              <a:latin typeface="Arial" panose="020B0604020202020204" pitchFamily="34" charset="0"/>
            </a:endParaRPr>
          </a:p>
        </p:txBody>
      </p:sp>
      <p:sp>
        <p:nvSpPr>
          <p:cNvPr id="8" name="Rectangle 1"/>
          <p:cNvSpPr>
            <a:spLocks noChangeArrowheads="1"/>
          </p:cNvSpPr>
          <p:nvPr/>
        </p:nvSpPr>
        <p:spPr bwMode="auto">
          <a:xfrm>
            <a:off x="4993160" y="2174984"/>
            <a:ext cx="984608" cy="38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1" rIns="68580" bIns="34291" numCol="1" anchor="ctr" anchorCtr="0" compatLnSpc="1">
            <a:prstTxWarp prst="textNoShape">
              <a:avLst/>
            </a:prstTxWarp>
            <a:spAutoFit/>
          </a:bodyPr>
          <a:lstStyle/>
          <a:p>
            <a:pPr defTabSz="685783" eaLnBrk="0" fontAlgn="base" hangingPunct="0">
              <a:spcBef>
                <a:spcPct val="0"/>
              </a:spcBef>
              <a:spcAft>
                <a:spcPct val="0"/>
              </a:spcAft>
            </a:pPr>
            <a:r>
              <a:rPr lang="en-US" altLang="en-US" sz="1200" b="1" dirty="0">
                <a:latin typeface="Arial" panose="020B0604020202020204" pitchFamily="34" charset="0"/>
              </a:rPr>
              <a:t>Acquisition</a:t>
            </a:r>
            <a:endParaRPr lang="en-US" altLang="en-US" sz="1051" b="1" dirty="0">
              <a:latin typeface="Arial" panose="020B0604020202020204" pitchFamily="34" charset="0"/>
            </a:endParaRPr>
          </a:p>
          <a:p>
            <a:pPr defTabSz="685783" eaLnBrk="0" fontAlgn="base" hangingPunct="0">
              <a:spcBef>
                <a:spcPct val="0"/>
              </a:spcBef>
              <a:spcAft>
                <a:spcPct val="0"/>
              </a:spcAft>
            </a:pPr>
            <a:r>
              <a:rPr lang="en-US" altLang="en-US" sz="825" dirty="0">
                <a:latin typeface="Arial" panose="020B0604020202020204" pitchFamily="34" charset="0"/>
              </a:rPr>
              <a:t>  </a:t>
            </a:r>
            <a:endParaRPr lang="en-US" altLang="en-US" sz="13500" dirty="0">
              <a:latin typeface="Arial" panose="020B0604020202020204" pitchFamily="34" charset="0"/>
            </a:endParaRPr>
          </a:p>
        </p:txBody>
      </p:sp>
      <p:sp>
        <p:nvSpPr>
          <p:cNvPr id="9" name="Rectangle 1"/>
          <p:cNvSpPr>
            <a:spLocks noChangeArrowheads="1"/>
          </p:cNvSpPr>
          <p:nvPr/>
        </p:nvSpPr>
        <p:spPr bwMode="auto">
          <a:xfrm>
            <a:off x="1590202" y="2173404"/>
            <a:ext cx="793492" cy="38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1" rIns="68580" bIns="34291" numCol="1" anchor="ctr" anchorCtr="0" compatLnSpc="1">
            <a:prstTxWarp prst="textNoShape">
              <a:avLst/>
            </a:prstTxWarp>
            <a:spAutoFit/>
          </a:bodyPr>
          <a:lstStyle/>
          <a:p>
            <a:pPr defTabSz="685783" eaLnBrk="0" fontAlgn="base" hangingPunct="0">
              <a:spcBef>
                <a:spcPct val="0"/>
              </a:spcBef>
              <a:spcAft>
                <a:spcPct val="0"/>
              </a:spcAft>
            </a:pPr>
            <a:r>
              <a:rPr lang="en-US" altLang="en-US" sz="1200" b="1" dirty="0">
                <a:latin typeface="Arial" panose="020B0604020202020204" pitchFamily="34" charset="0"/>
              </a:rPr>
              <a:t>Baseline</a:t>
            </a:r>
            <a:endParaRPr lang="en-US" altLang="en-US" sz="1051" b="1" dirty="0">
              <a:latin typeface="Arial" panose="020B0604020202020204" pitchFamily="34" charset="0"/>
            </a:endParaRPr>
          </a:p>
          <a:p>
            <a:pPr defTabSz="685783" eaLnBrk="0" fontAlgn="base" hangingPunct="0">
              <a:spcBef>
                <a:spcPct val="0"/>
              </a:spcBef>
              <a:spcAft>
                <a:spcPct val="0"/>
              </a:spcAft>
            </a:pPr>
            <a:r>
              <a:rPr lang="en-US" altLang="en-US" sz="825" dirty="0">
                <a:latin typeface="Arial" panose="020B0604020202020204" pitchFamily="34" charset="0"/>
              </a:rPr>
              <a:t>  </a:t>
            </a:r>
            <a:endParaRPr lang="en-US" altLang="en-US" sz="13500" dirty="0">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3267344" y="2554281"/>
            <a:ext cx="5137777" cy="3425185"/>
          </a:xfrm>
          <a:prstGeom prst="rect">
            <a:avLst/>
          </a:prstGeom>
        </p:spPr>
      </p:pic>
      <p:pic>
        <p:nvPicPr>
          <p:cNvPr id="11" name="Picture 10"/>
          <p:cNvPicPr>
            <a:picLocks noChangeAspect="1"/>
          </p:cNvPicPr>
          <p:nvPr/>
        </p:nvPicPr>
        <p:blipFill>
          <a:blip r:embed="rId4"/>
          <a:stretch>
            <a:fillRect/>
          </a:stretch>
        </p:blipFill>
        <p:spPr>
          <a:xfrm>
            <a:off x="7054225" y="2554280"/>
            <a:ext cx="5137777" cy="3425185"/>
          </a:xfrm>
          <a:prstGeom prst="rect">
            <a:avLst/>
          </a:prstGeom>
        </p:spPr>
      </p:pic>
      <p:cxnSp>
        <p:nvCxnSpPr>
          <p:cNvPr id="10" name="Straight Connector 9"/>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253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4435" y="1"/>
            <a:ext cx="7886700" cy="1032431"/>
          </a:xfrm>
        </p:spPr>
        <p:txBody>
          <a:bodyPr>
            <a:normAutofit/>
          </a:bodyPr>
          <a:lstStyle/>
          <a:p>
            <a:r>
              <a:rPr lang="en-US" sz="3200" dirty="0" smtClean="0">
                <a:solidFill>
                  <a:schemeClr val="tx1">
                    <a:lumMod val="75000"/>
                    <a:lumOff val="25000"/>
                  </a:schemeClr>
                </a:solidFill>
                <a:latin typeface="Arial" panose="020B0604020202020204" pitchFamily="34" charset="0"/>
                <a:cs typeface="Arial" panose="020B0604020202020204" pitchFamily="34" charset="0"/>
              </a:rPr>
              <a:t>The initial idea</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Content Placeholder 6"/>
          <p:cNvSpPr>
            <a:spLocks noGrp="1"/>
          </p:cNvSpPr>
          <p:nvPr>
            <p:ph idx="1"/>
          </p:nvPr>
        </p:nvSpPr>
        <p:spPr>
          <a:xfrm>
            <a:off x="384434" y="1350017"/>
            <a:ext cx="11445615" cy="5317483"/>
          </a:xfrm>
        </p:spPr>
        <p:txBody>
          <a:bodyPr>
            <a:normAutofit/>
          </a:bodyPr>
          <a:lstStyle/>
          <a:p>
            <a:r>
              <a:rPr lang="en-US" sz="2000" dirty="0" smtClean="0">
                <a:solidFill>
                  <a:schemeClr val="tx1">
                    <a:lumMod val="75000"/>
                    <a:lumOff val="25000"/>
                  </a:schemeClr>
                </a:solidFill>
                <a:latin typeface="Arial" panose="020B0604020202020204" pitchFamily="34" charset="0"/>
                <a:cs typeface="Arial" panose="020B0604020202020204" pitchFamily="34" charset="0"/>
              </a:rPr>
              <a:t>SSVEPs - Oscillatory </a:t>
            </a:r>
            <a:r>
              <a:rPr lang="en-US" sz="2000" dirty="0">
                <a:solidFill>
                  <a:schemeClr val="tx1">
                    <a:lumMod val="75000"/>
                    <a:lumOff val="25000"/>
                  </a:schemeClr>
                </a:solidFill>
                <a:latin typeface="Arial" panose="020B0604020202020204" pitchFamily="34" charset="0"/>
                <a:cs typeface="Arial" panose="020B0604020202020204" pitchFamily="34" charset="0"/>
              </a:rPr>
              <a:t>responses of the VC </a:t>
            </a:r>
            <a:r>
              <a:rPr lang="en-US" sz="2000" dirty="0" smtClean="0">
                <a:solidFill>
                  <a:schemeClr val="tx1">
                    <a:lumMod val="75000"/>
                    <a:lumOff val="25000"/>
                  </a:schemeClr>
                </a:solidFill>
                <a:latin typeface="Arial" panose="020B0604020202020204" pitchFamily="34" charset="0"/>
                <a:cs typeface="Arial" panose="020B0604020202020204" pitchFamily="34" charset="0"/>
              </a:rPr>
              <a:t>to </a:t>
            </a:r>
            <a:r>
              <a:rPr lang="en-US" sz="2000" dirty="0">
                <a:solidFill>
                  <a:schemeClr val="tx1">
                    <a:lumMod val="75000"/>
                    <a:lumOff val="25000"/>
                  </a:schemeClr>
                </a:solidFill>
                <a:latin typeface="Arial" panose="020B0604020202020204" pitchFamily="34" charset="0"/>
                <a:cs typeface="Arial" panose="020B0604020202020204" pitchFamily="34" charset="0"/>
              </a:rPr>
              <a:t>flickering </a:t>
            </a:r>
            <a:r>
              <a:rPr lang="en-US" sz="2000" dirty="0" smtClean="0">
                <a:solidFill>
                  <a:schemeClr val="tx1">
                    <a:lumMod val="75000"/>
                    <a:lumOff val="25000"/>
                  </a:schemeClr>
                </a:solidFill>
                <a:latin typeface="Arial" panose="020B0604020202020204" pitchFamily="34" charset="0"/>
                <a:cs typeface="Arial" panose="020B0604020202020204" pitchFamily="34" charset="0"/>
              </a:rPr>
              <a:t>stimulation </a:t>
            </a:r>
            <a:r>
              <a:rPr lang="en-US" sz="2000" dirty="0">
                <a:solidFill>
                  <a:schemeClr val="tx1">
                    <a:lumMod val="75000"/>
                    <a:lumOff val="25000"/>
                  </a:schemeClr>
                </a:solidFill>
                <a:latin typeface="Arial" panose="020B0604020202020204" pitchFamily="34" charset="0"/>
                <a:cs typeface="Arial" panose="020B0604020202020204" pitchFamily="34" charset="0"/>
              </a:rPr>
              <a:t>(Norcia et al., 2015</a:t>
            </a:r>
            <a:r>
              <a:rPr lang="en-US" sz="2000" dirty="0" smtClean="0">
                <a:solidFill>
                  <a:schemeClr val="tx1">
                    <a:lumMod val="75000"/>
                    <a:lumOff val="25000"/>
                  </a:schemeClr>
                </a:solidFill>
                <a:latin typeface="Arial" panose="020B0604020202020204" pitchFamily="34" charset="0"/>
                <a:cs typeface="Arial" panose="020B0604020202020204" pitchFamily="34" charset="0"/>
              </a:rPr>
              <a:t>)</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Frequency tagging</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Good SNR</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Amplitude increased by spatial and feature-based visual attention (Andersen et al., 2012)</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a:p>
            <a:endParaRPr lang="en-US" sz="200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Use SSVEPs to asses the simultaneous allocation of feature-based attention towards stimuli linked to different reward schedules</a:t>
            </a:r>
          </a:p>
          <a:p>
            <a:endParaRPr lang="en-US" sz="200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Advantages:</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Focus on feature-based attention without the spatial confound</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Sustained vs. transient attention</a:t>
            </a:r>
          </a:p>
          <a:p>
            <a:pPr lvl="1"/>
            <a:r>
              <a:rPr lang="en-US" sz="1600" dirty="0" smtClean="0">
                <a:solidFill>
                  <a:schemeClr val="tx1">
                    <a:lumMod val="75000"/>
                    <a:lumOff val="25000"/>
                  </a:schemeClr>
                </a:solidFill>
                <a:latin typeface="Arial" panose="020B0604020202020204" pitchFamily="34" charset="0"/>
                <a:cs typeface="Arial" panose="020B0604020202020204" pitchFamily="34" charset="0"/>
              </a:rPr>
              <a:t>Allows to investigate simultaneous neural facilitation vs. suppression of different features</a:t>
            </a:r>
          </a:p>
          <a:p>
            <a:endParaRPr lang="en-US" sz="1600" dirty="0">
              <a:solidFill>
                <a:schemeClr val="tx1">
                  <a:lumMod val="75000"/>
                  <a:lumOff val="25000"/>
                </a:schemeClr>
              </a:solidFill>
              <a:latin typeface="Arial" panose="020B0604020202020204" pitchFamily="34" charset="0"/>
              <a:cs typeface="Arial" panose="020B0604020202020204" pitchFamily="34" charset="0"/>
            </a:endParaRPr>
          </a:p>
          <a:p>
            <a:pPr lvl="1"/>
            <a:endParaRPr lang="en-US" sz="1600" dirty="0">
              <a:solidFill>
                <a:schemeClr val="tx1">
                  <a:lumMod val="75000"/>
                  <a:lumOff val="25000"/>
                </a:schemeClr>
              </a:solidFill>
              <a:latin typeface="Arial" panose="020B0604020202020204" pitchFamily="34" charset="0"/>
              <a:cs typeface="Arial" panose="020B0604020202020204" pitchFamily="34" charset="0"/>
            </a:endParaRPr>
          </a:p>
          <a:p>
            <a:pPr lvl="1"/>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42" name="Straight Connector 41"/>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95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4435" y="1"/>
            <a:ext cx="7886700" cy="1032431"/>
          </a:xfrm>
        </p:spPr>
        <p:txBody>
          <a:bodyPr>
            <a:normAutofit/>
          </a:bodyPr>
          <a:lstStyle/>
          <a:p>
            <a:r>
              <a:rPr lang="en-US" sz="3200" dirty="0" smtClean="0">
                <a:solidFill>
                  <a:schemeClr val="tx1">
                    <a:lumMod val="75000"/>
                    <a:lumOff val="25000"/>
                  </a:schemeClr>
                </a:solidFill>
                <a:latin typeface="Arial" panose="020B0604020202020204" pitchFamily="34" charset="0"/>
                <a:cs typeface="Arial" panose="020B0604020202020204" pitchFamily="34" charset="0"/>
              </a:rPr>
              <a:t>RDK Task</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3" name="Straight Connector 2"/>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10" name="Picture 1"/>
          <p:cNvPicPr/>
          <p:nvPr/>
        </p:nvPicPr>
        <p:blipFill>
          <a:blip r:embed="rId2"/>
          <a:stretch/>
        </p:blipFill>
        <p:spPr>
          <a:xfrm>
            <a:off x="3948240" y="1676520"/>
            <a:ext cx="4295520" cy="4295520"/>
          </a:xfrm>
          <a:prstGeom prst="rect">
            <a:avLst/>
          </a:prstGeom>
          <a:ln>
            <a:noFill/>
          </a:ln>
        </p:spPr>
      </p:pic>
      <p:sp>
        <p:nvSpPr>
          <p:cNvPr id="8" name="TextBox 7"/>
          <p:cNvSpPr txBox="1"/>
          <p:nvPr/>
        </p:nvSpPr>
        <p:spPr>
          <a:xfrm>
            <a:off x="3948240" y="6154463"/>
            <a:ext cx="4847771" cy="461665"/>
          </a:xfrm>
          <a:prstGeom prst="rect">
            <a:avLst/>
          </a:prstGeom>
          <a:noFill/>
        </p:spPr>
        <p:txBody>
          <a:bodyPr wrap="square" rtlCol="0">
            <a:spAutoFit/>
          </a:bodyPr>
          <a:lstStyle/>
          <a:p>
            <a:r>
              <a:rPr lang="en-US" sz="2400" dirty="0" smtClean="0"/>
              <a:t>Andersen &amp; Mueller, 2011, PNAS</a:t>
            </a:r>
            <a:endParaRPr lang="en-US" sz="2400" dirty="0"/>
          </a:p>
        </p:txBody>
      </p:sp>
    </p:spTree>
    <p:extLst>
      <p:ext uri="{BB962C8B-B14F-4D97-AF65-F5344CB8AC3E}">
        <p14:creationId xmlns:p14="http://schemas.microsoft.com/office/powerpoint/2010/main" val="2617396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4435" y="1"/>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RDK task</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Content Placeholder 6"/>
          <p:cNvSpPr>
            <a:spLocks noGrp="1"/>
          </p:cNvSpPr>
          <p:nvPr>
            <p:ph idx="1"/>
          </p:nvPr>
        </p:nvSpPr>
        <p:spPr>
          <a:xfrm>
            <a:off x="384434" y="1350017"/>
            <a:ext cx="11445615" cy="5317483"/>
          </a:xfrm>
        </p:spPr>
        <p:txBody>
          <a:bodyPr>
            <a:normAutofit/>
          </a:bodyPr>
          <a:lstStyle/>
          <a:p>
            <a:r>
              <a:rPr lang="en-US" sz="2000" dirty="0">
                <a:solidFill>
                  <a:schemeClr val="tx1">
                    <a:lumMod val="75000"/>
                    <a:lumOff val="25000"/>
                  </a:schemeClr>
                </a:solidFill>
                <a:latin typeface="Arial" panose="020B0604020202020204" pitchFamily="34" charset="0"/>
                <a:cs typeface="Arial" panose="020B0604020202020204" pitchFamily="34" charset="0"/>
              </a:rPr>
              <a:t>Dots in two colors (125/125)</a:t>
            </a:r>
          </a:p>
          <a:p>
            <a:pPr lvl="1"/>
            <a:r>
              <a:rPr lang="en-US" sz="1800" dirty="0">
                <a:solidFill>
                  <a:schemeClr val="tx1">
                    <a:lumMod val="75000"/>
                    <a:lumOff val="25000"/>
                  </a:schemeClr>
                </a:solidFill>
                <a:latin typeface="Arial" panose="020B0604020202020204" pitchFamily="34" charset="0"/>
                <a:cs typeface="Arial" panose="020B0604020202020204" pitchFamily="34" charset="0"/>
              </a:rPr>
              <a:t>Flickering at 10 &amp; 12Hz</a:t>
            </a:r>
          </a:p>
          <a:p>
            <a:pPr lvl="1"/>
            <a:r>
              <a:rPr lang="en-US" sz="1800" dirty="0">
                <a:solidFill>
                  <a:schemeClr val="tx1">
                    <a:lumMod val="75000"/>
                    <a:lumOff val="25000"/>
                  </a:schemeClr>
                </a:solidFill>
                <a:latin typeface="Arial" panose="020B0604020202020204" pitchFamily="34" charset="0"/>
                <a:cs typeface="Arial" panose="020B0604020202020204" pitchFamily="34" charset="0"/>
              </a:rPr>
              <a:t>Random motions</a:t>
            </a:r>
          </a:p>
          <a:p>
            <a:pPr lvl="1"/>
            <a:endParaRPr lang="en-US" sz="1800" dirty="0">
              <a:solidFill>
                <a:schemeClr val="tx1">
                  <a:lumMod val="75000"/>
                  <a:lumOff val="25000"/>
                </a:schemeClr>
              </a:solidFill>
              <a:latin typeface="Arial" panose="020B0604020202020204" pitchFamily="34" charset="0"/>
              <a:cs typeface="Arial" panose="020B0604020202020204" pitchFamily="34" charset="0"/>
            </a:endParaRPr>
          </a:p>
          <a:p>
            <a:r>
              <a:rPr lang="en-US" sz="2000" dirty="0">
                <a:solidFill>
                  <a:schemeClr val="tx1">
                    <a:lumMod val="75000"/>
                    <a:lumOff val="25000"/>
                  </a:schemeClr>
                </a:solidFill>
                <a:latin typeface="Arial" panose="020B0604020202020204" pitchFamily="34" charset="0"/>
                <a:cs typeface="Arial" panose="020B0604020202020204" pitchFamily="34" charset="0"/>
              </a:rPr>
              <a:t>Trials last for 3.25s</a:t>
            </a:r>
          </a:p>
          <a:p>
            <a:pPr lvl="1"/>
            <a:r>
              <a:rPr lang="en-US" sz="1800" dirty="0">
                <a:solidFill>
                  <a:schemeClr val="tx1">
                    <a:lumMod val="75000"/>
                    <a:lumOff val="25000"/>
                  </a:schemeClr>
                </a:solidFill>
                <a:latin typeface="Arial" panose="020B0604020202020204" pitchFamily="34" charset="0"/>
                <a:cs typeface="Arial" panose="020B0604020202020204" pitchFamily="34" charset="0"/>
              </a:rPr>
              <a:t>390 frames at 120Hz</a:t>
            </a:r>
          </a:p>
          <a:p>
            <a:pPr lvl="1"/>
            <a:r>
              <a:rPr lang="en-US" sz="1800" dirty="0">
                <a:solidFill>
                  <a:schemeClr val="tx1">
                    <a:lumMod val="75000"/>
                    <a:lumOff val="25000"/>
                  </a:schemeClr>
                </a:solidFill>
                <a:latin typeface="Arial" panose="020B0604020202020204" pitchFamily="34" charset="0"/>
                <a:cs typeface="Arial" panose="020B0604020202020204" pitchFamily="34" charset="0"/>
              </a:rPr>
              <a:t>75% of dots move coherently 240 times over 200 trials </a:t>
            </a:r>
          </a:p>
          <a:p>
            <a:pPr lvl="1"/>
            <a:r>
              <a:rPr lang="en-US" sz="1800" dirty="0">
                <a:solidFill>
                  <a:schemeClr val="tx1">
                    <a:lumMod val="75000"/>
                    <a:lumOff val="25000"/>
                  </a:schemeClr>
                </a:solidFill>
                <a:latin typeface="Arial" panose="020B0604020202020204" pitchFamily="34" charset="0"/>
                <a:cs typeface="Arial" panose="020B0604020202020204" pitchFamily="34" charset="0"/>
              </a:rPr>
              <a:t>Trials: no coherent motion, </a:t>
            </a:r>
            <a:r>
              <a:rPr lang="en-US" sz="1800" dirty="0" smtClean="0">
                <a:solidFill>
                  <a:schemeClr val="tx1">
                    <a:lumMod val="75000"/>
                    <a:lumOff val="25000"/>
                  </a:schemeClr>
                </a:solidFill>
                <a:latin typeface="Arial" panose="020B0604020202020204" pitchFamily="34" charset="0"/>
                <a:cs typeface="Arial" panose="020B0604020202020204" pitchFamily="34" charset="0"/>
              </a:rPr>
              <a:t>one, two, or three</a:t>
            </a:r>
            <a:endParaRPr lang="en-US" sz="1800" dirty="0">
              <a:solidFill>
                <a:schemeClr val="tx1">
                  <a:lumMod val="75000"/>
                  <a:lumOff val="25000"/>
                </a:schemeClr>
              </a:solidFill>
              <a:latin typeface="Arial" panose="020B0604020202020204" pitchFamily="34" charset="0"/>
              <a:cs typeface="Arial" panose="020B0604020202020204" pitchFamily="34" charset="0"/>
            </a:endParaRPr>
          </a:p>
          <a:p>
            <a:pPr lvl="1"/>
            <a:endParaRPr lang="en-US" sz="1800" dirty="0">
              <a:solidFill>
                <a:schemeClr val="tx1">
                  <a:lumMod val="75000"/>
                  <a:lumOff val="25000"/>
                </a:schemeClr>
              </a:solidFill>
              <a:latin typeface="Arial" panose="020B0604020202020204" pitchFamily="34" charset="0"/>
              <a:cs typeface="Arial" panose="020B0604020202020204" pitchFamily="34" charset="0"/>
            </a:endParaRPr>
          </a:p>
          <a:p>
            <a:r>
              <a:rPr lang="en-US" sz="2000" dirty="0">
                <a:solidFill>
                  <a:schemeClr val="tx1">
                    <a:lumMod val="75000"/>
                    <a:lumOff val="25000"/>
                  </a:schemeClr>
                </a:solidFill>
                <a:latin typeface="Arial" panose="020B0604020202020204" pitchFamily="34" charset="0"/>
                <a:cs typeface="Arial" panose="020B0604020202020204" pitchFamily="34" charset="0"/>
              </a:rPr>
              <a:t>To-be-attended color is cued by a sound at the beginning of each trial (“blue” or “red”)</a:t>
            </a:r>
          </a:p>
          <a:p>
            <a:pPr lvl="1"/>
            <a:r>
              <a:rPr lang="en-US" sz="1800" dirty="0">
                <a:solidFill>
                  <a:schemeClr val="tx1">
                    <a:lumMod val="75000"/>
                    <a:lumOff val="25000"/>
                  </a:schemeClr>
                </a:solidFill>
                <a:latin typeface="Arial" panose="020B0604020202020204" pitchFamily="34" charset="0"/>
                <a:cs typeface="Arial" panose="020B0604020202020204" pitchFamily="34" charset="0"/>
              </a:rPr>
              <a:t>Participants need to detect the coherent motion (press SPACE)</a:t>
            </a:r>
          </a:p>
          <a:p>
            <a:pPr lvl="1"/>
            <a:r>
              <a:rPr lang="en-US" sz="1800" dirty="0">
                <a:solidFill>
                  <a:schemeClr val="tx1">
                    <a:lumMod val="75000"/>
                    <a:lumOff val="25000"/>
                  </a:schemeClr>
                </a:solidFill>
                <a:latin typeface="Arial" panose="020B0604020202020204" pitchFamily="34" charset="0"/>
                <a:cs typeface="Arial" panose="020B0604020202020204" pitchFamily="34" charset="0"/>
              </a:rPr>
              <a:t>Auditory feedback: </a:t>
            </a:r>
          </a:p>
          <a:p>
            <a:pPr lvl="2"/>
            <a:r>
              <a:rPr lang="en-US" sz="1600" dirty="0">
                <a:solidFill>
                  <a:schemeClr val="tx1">
                    <a:lumMod val="75000"/>
                    <a:lumOff val="25000"/>
                  </a:schemeClr>
                </a:solidFill>
                <a:latin typeface="Arial" panose="020B0604020202020204" pitchFamily="34" charset="0"/>
                <a:cs typeface="Arial" panose="020B0604020202020204" pitchFamily="34" charset="0"/>
              </a:rPr>
              <a:t>Wrong </a:t>
            </a:r>
          </a:p>
          <a:p>
            <a:pPr lvl="2"/>
            <a:r>
              <a:rPr lang="en-US" sz="1600" dirty="0">
                <a:solidFill>
                  <a:schemeClr val="tx1">
                    <a:lumMod val="75000"/>
                    <a:lumOff val="25000"/>
                  </a:schemeClr>
                </a:solidFill>
                <a:latin typeface="Arial" panose="020B0604020202020204" pitchFamily="34" charset="0"/>
                <a:cs typeface="Arial" panose="020B0604020202020204" pitchFamily="34" charset="0"/>
              </a:rPr>
              <a:t>Missed motion</a:t>
            </a:r>
          </a:p>
          <a:p>
            <a:pPr lvl="2"/>
            <a:r>
              <a:rPr lang="en-US" sz="1600" dirty="0">
                <a:solidFill>
                  <a:schemeClr val="tx1">
                    <a:lumMod val="75000"/>
                    <a:lumOff val="25000"/>
                  </a:schemeClr>
                </a:solidFill>
                <a:latin typeface="Arial" panose="020B0604020202020204" pitchFamily="34" charset="0"/>
                <a:cs typeface="Arial" panose="020B0604020202020204" pitchFamily="34" charset="0"/>
              </a:rPr>
              <a:t>Correct</a:t>
            </a:r>
          </a:p>
          <a:p>
            <a:pPr lvl="1"/>
            <a:endParaRPr lang="en-US" sz="1600" dirty="0">
              <a:solidFill>
                <a:schemeClr val="tx1">
                  <a:lumMod val="75000"/>
                  <a:lumOff val="25000"/>
                </a:schemeClr>
              </a:solidFill>
              <a:latin typeface="Arial" panose="020B0604020202020204" pitchFamily="34" charset="0"/>
              <a:cs typeface="Arial" panose="020B0604020202020204" pitchFamily="34" charset="0"/>
            </a:endParaRPr>
          </a:p>
          <a:p>
            <a:pPr lvl="1"/>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42" name="Straight Connector 41"/>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084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4435" y="1"/>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Design</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5" name="Group 3"/>
          <p:cNvGrpSpPr>
            <a:grpSpLocks/>
          </p:cNvGrpSpPr>
          <p:nvPr/>
        </p:nvGrpSpPr>
        <p:grpSpPr bwMode="auto">
          <a:xfrm>
            <a:off x="2031624" y="1741147"/>
            <a:ext cx="2284627" cy="1439447"/>
            <a:chOff x="323850" y="4796683"/>
            <a:chExt cx="2087563" cy="993610"/>
          </a:xfrm>
        </p:grpSpPr>
        <p:sp>
          <p:nvSpPr>
            <p:cNvPr id="7" name="Rectangle 6"/>
            <p:cNvSpPr/>
            <p:nvPr/>
          </p:nvSpPr>
          <p:spPr>
            <a:xfrm>
              <a:off x="323850" y="4796683"/>
              <a:ext cx="2087563" cy="993610"/>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63937" y="5153145"/>
              <a:ext cx="1881187" cy="276185"/>
            </a:xfrm>
            <a:prstGeom prst="rect">
              <a:avLst/>
            </a:prstGeom>
            <a:noFill/>
            <a:ln w="28575">
              <a:solidFill>
                <a:schemeClr val="bg1"/>
              </a:solidFill>
            </a:ln>
          </p:spPr>
          <p:txBody>
            <a:bodyPr>
              <a:spAutoFit/>
            </a:bodyPr>
            <a:lstStyle/>
            <a:p>
              <a:pPr algn="ctr">
                <a:defRPr/>
              </a:pPr>
              <a:r>
                <a:rPr lang="en-US" sz="2000" b="1" dirty="0">
                  <a:solidFill>
                    <a:schemeClr val="tx1">
                      <a:lumMod val="75000"/>
                      <a:lumOff val="25000"/>
                    </a:schemeClr>
                  </a:solidFill>
                  <a:latin typeface="Arial" panose="020B0604020202020204" pitchFamily="34" charset="0"/>
                  <a:cs typeface="Arial" panose="020B0604020202020204" pitchFamily="34" charset="0"/>
                </a:rPr>
                <a:t>PRACTICE</a:t>
              </a:r>
              <a:endParaRPr lang="en-US" sz="2000" b="1"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9" name="TextBox 8"/>
          <p:cNvSpPr txBox="1"/>
          <p:nvPr/>
        </p:nvSpPr>
        <p:spPr bwMode="auto">
          <a:xfrm>
            <a:off x="1903707" y="3170559"/>
            <a:ext cx="2029402" cy="369332"/>
          </a:xfrm>
          <a:prstGeom prst="rect">
            <a:avLst/>
          </a:prstGeom>
          <a:noFill/>
        </p:spPr>
        <p:txBody>
          <a:bodyPr wrap="none">
            <a:spAutoFit/>
          </a:bodyPr>
          <a:lstStyle/>
          <a:p>
            <a:pPr>
              <a:defRPr/>
            </a:pPr>
            <a:r>
              <a:rPr lang="en-US" b="1" dirty="0">
                <a:solidFill>
                  <a:schemeClr val="tx1">
                    <a:lumMod val="75000"/>
                    <a:lumOff val="25000"/>
                  </a:schemeClr>
                </a:solidFill>
              </a:rPr>
              <a:t>5 Blocks of 40 trials</a:t>
            </a:r>
            <a:endParaRPr lang="en-US" b="1" dirty="0">
              <a:solidFill>
                <a:schemeClr val="tx1">
                  <a:lumMod val="75000"/>
                  <a:lumOff val="25000"/>
                </a:schemeClr>
              </a:solidFill>
            </a:endParaRPr>
          </a:p>
        </p:txBody>
      </p:sp>
      <p:sp>
        <p:nvSpPr>
          <p:cNvPr id="11" name="TextBox 10"/>
          <p:cNvSpPr txBox="1"/>
          <p:nvPr/>
        </p:nvSpPr>
        <p:spPr bwMode="auto">
          <a:xfrm>
            <a:off x="3972278" y="4238231"/>
            <a:ext cx="2029402" cy="369332"/>
          </a:xfrm>
          <a:prstGeom prst="rect">
            <a:avLst/>
          </a:prstGeom>
          <a:noFill/>
        </p:spPr>
        <p:txBody>
          <a:bodyPr wrap="none">
            <a:spAutoFit/>
          </a:bodyPr>
          <a:lstStyle/>
          <a:p>
            <a:pPr>
              <a:defRPr/>
            </a:pPr>
            <a:r>
              <a:rPr lang="en-US" b="1" dirty="0">
                <a:solidFill>
                  <a:schemeClr val="tx1">
                    <a:lumMod val="75000"/>
                    <a:lumOff val="25000"/>
                  </a:schemeClr>
                </a:solidFill>
              </a:rPr>
              <a:t>4</a:t>
            </a:r>
            <a:r>
              <a:rPr lang="en-US" b="1" dirty="0">
                <a:solidFill>
                  <a:schemeClr val="tx1">
                    <a:lumMod val="75000"/>
                    <a:lumOff val="25000"/>
                  </a:schemeClr>
                </a:solidFill>
              </a:rPr>
              <a:t> Blocks of 50 trials</a:t>
            </a:r>
            <a:endParaRPr lang="en-US" b="1" dirty="0">
              <a:solidFill>
                <a:schemeClr val="tx1">
                  <a:lumMod val="75000"/>
                  <a:lumOff val="25000"/>
                </a:schemeClr>
              </a:solidFill>
            </a:endParaRPr>
          </a:p>
        </p:txBody>
      </p:sp>
      <p:sp>
        <p:nvSpPr>
          <p:cNvPr id="12" name="TextBox 11"/>
          <p:cNvSpPr txBox="1"/>
          <p:nvPr/>
        </p:nvSpPr>
        <p:spPr bwMode="auto">
          <a:xfrm>
            <a:off x="7979452" y="6246344"/>
            <a:ext cx="2029402" cy="369332"/>
          </a:xfrm>
          <a:prstGeom prst="rect">
            <a:avLst/>
          </a:prstGeom>
          <a:noFill/>
        </p:spPr>
        <p:txBody>
          <a:bodyPr wrap="none">
            <a:spAutoFit/>
          </a:bodyPr>
          <a:lstStyle/>
          <a:p>
            <a:pPr>
              <a:defRPr/>
            </a:pPr>
            <a:r>
              <a:rPr lang="en-US" b="1" dirty="0">
                <a:solidFill>
                  <a:schemeClr val="tx1">
                    <a:lumMod val="75000"/>
                    <a:lumOff val="25000"/>
                  </a:schemeClr>
                </a:solidFill>
              </a:rPr>
              <a:t>4</a:t>
            </a:r>
            <a:r>
              <a:rPr lang="en-US" b="1" dirty="0">
                <a:solidFill>
                  <a:schemeClr val="tx1">
                    <a:lumMod val="75000"/>
                    <a:lumOff val="25000"/>
                  </a:schemeClr>
                </a:solidFill>
              </a:rPr>
              <a:t> Blocks of 50 trials</a:t>
            </a:r>
            <a:endParaRPr lang="en-US" b="1" dirty="0">
              <a:solidFill>
                <a:schemeClr val="tx1">
                  <a:lumMod val="75000"/>
                  <a:lumOff val="25000"/>
                </a:schemeClr>
              </a:solidFill>
            </a:endParaRPr>
          </a:p>
        </p:txBody>
      </p:sp>
      <p:grpSp>
        <p:nvGrpSpPr>
          <p:cNvPr id="13" name="Group 3"/>
          <p:cNvGrpSpPr>
            <a:grpSpLocks/>
          </p:cNvGrpSpPr>
          <p:nvPr/>
        </p:nvGrpSpPr>
        <p:grpSpPr bwMode="auto">
          <a:xfrm>
            <a:off x="4061025" y="2786950"/>
            <a:ext cx="2284627" cy="1439447"/>
            <a:chOff x="323850" y="4796683"/>
            <a:chExt cx="2087563" cy="993610"/>
          </a:xfrm>
        </p:grpSpPr>
        <p:sp>
          <p:nvSpPr>
            <p:cNvPr id="14" name="Rectangle 13"/>
            <p:cNvSpPr/>
            <p:nvPr/>
          </p:nvSpPr>
          <p:spPr>
            <a:xfrm>
              <a:off x="323850" y="4796683"/>
              <a:ext cx="2087563" cy="993610"/>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14"/>
            <p:cNvSpPr txBox="1"/>
            <p:nvPr/>
          </p:nvSpPr>
          <p:spPr>
            <a:xfrm>
              <a:off x="363937" y="5153145"/>
              <a:ext cx="1881187" cy="276185"/>
            </a:xfrm>
            <a:prstGeom prst="rect">
              <a:avLst/>
            </a:prstGeom>
            <a:noFill/>
            <a:ln w="28575">
              <a:solidFill>
                <a:schemeClr val="bg1"/>
              </a:solidFill>
            </a:ln>
          </p:spPr>
          <p:txBody>
            <a:bodyPr>
              <a:spAutoFit/>
            </a:bodyPr>
            <a:lstStyle/>
            <a:p>
              <a:pPr algn="ctr">
                <a:defRPr/>
              </a:pPr>
              <a:r>
                <a:rPr lang="en-US" sz="2000" b="1" dirty="0">
                  <a:solidFill>
                    <a:schemeClr val="tx1">
                      <a:lumMod val="75000"/>
                      <a:lumOff val="25000"/>
                    </a:schemeClr>
                  </a:solidFill>
                  <a:latin typeface="Arial" panose="020B0604020202020204" pitchFamily="34" charset="0"/>
                  <a:cs typeface="Arial" panose="020B0604020202020204" pitchFamily="34" charset="0"/>
                </a:rPr>
                <a:t>BASELINE</a:t>
              </a:r>
              <a:endParaRPr lang="en-US" sz="2000"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6" name="Group 3"/>
          <p:cNvGrpSpPr>
            <a:grpSpLocks/>
          </p:cNvGrpSpPr>
          <p:nvPr/>
        </p:nvGrpSpPr>
        <p:grpSpPr bwMode="auto">
          <a:xfrm>
            <a:off x="6080385" y="3802330"/>
            <a:ext cx="2284627" cy="1439447"/>
            <a:chOff x="323850" y="4796683"/>
            <a:chExt cx="2087563" cy="993610"/>
          </a:xfrm>
        </p:grpSpPr>
        <p:sp>
          <p:nvSpPr>
            <p:cNvPr id="17" name="Rectangle 16"/>
            <p:cNvSpPr/>
            <p:nvPr/>
          </p:nvSpPr>
          <p:spPr>
            <a:xfrm>
              <a:off x="323850" y="4796683"/>
              <a:ext cx="2087563" cy="993610"/>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TextBox 17"/>
            <p:cNvSpPr txBox="1"/>
            <p:nvPr/>
          </p:nvSpPr>
          <p:spPr>
            <a:xfrm>
              <a:off x="407543" y="5163954"/>
              <a:ext cx="1881187" cy="276185"/>
            </a:xfrm>
            <a:prstGeom prst="rect">
              <a:avLst/>
            </a:prstGeom>
            <a:noFill/>
            <a:ln w="28575">
              <a:solidFill>
                <a:schemeClr val="bg1"/>
              </a:solidFill>
            </a:ln>
          </p:spPr>
          <p:txBody>
            <a:bodyPr>
              <a:spAutoFit/>
            </a:bodyPr>
            <a:lstStyle/>
            <a:p>
              <a:pPr algn="ctr">
                <a:defRPr/>
              </a:pPr>
              <a:r>
                <a:rPr lang="en-US" sz="2000" b="1" dirty="0">
                  <a:solidFill>
                    <a:schemeClr val="tx1">
                      <a:lumMod val="75000"/>
                      <a:lumOff val="25000"/>
                    </a:schemeClr>
                  </a:solidFill>
                  <a:latin typeface="Arial" panose="020B0604020202020204" pitchFamily="34" charset="0"/>
                  <a:cs typeface="Arial" panose="020B0604020202020204" pitchFamily="34" charset="0"/>
                </a:rPr>
                <a:t>ACQUISITION</a:t>
              </a:r>
              <a:endParaRPr lang="en-US" sz="2000" b="1"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19" name="Group 3"/>
          <p:cNvGrpSpPr>
            <a:grpSpLocks/>
          </p:cNvGrpSpPr>
          <p:nvPr/>
        </p:nvGrpSpPr>
        <p:grpSpPr bwMode="auto">
          <a:xfrm>
            <a:off x="7950425" y="4817714"/>
            <a:ext cx="2442035" cy="1439447"/>
            <a:chOff x="225409" y="4796683"/>
            <a:chExt cx="2231394" cy="993610"/>
          </a:xfrm>
        </p:grpSpPr>
        <p:sp>
          <p:nvSpPr>
            <p:cNvPr id="20" name="Rectangle 19"/>
            <p:cNvSpPr/>
            <p:nvPr/>
          </p:nvSpPr>
          <p:spPr>
            <a:xfrm>
              <a:off x="323850" y="4796683"/>
              <a:ext cx="2087563" cy="993610"/>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TextBox 20"/>
            <p:cNvSpPr txBox="1"/>
            <p:nvPr/>
          </p:nvSpPr>
          <p:spPr>
            <a:xfrm>
              <a:off x="225409" y="5155396"/>
              <a:ext cx="2231394" cy="276185"/>
            </a:xfrm>
            <a:prstGeom prst="rect">
              <a:avLst/>
            </a:prstGeom>
            <a:noFill/>
            <a:ln w="28575">
              <a:noFill/>
            </a:ln>
          </p:spPr>
          <p:txBody>
            <a:bodyPr wrap="square">
              <a:spAutoFit/>
            </a:bodyPr>
            <a:lstStyle/>
            <a:p>
              <a:pPr algn="ctr">
                <a:defRPr/>
              </a:pPr>
              <a:r>
                <a:rPr lang="en-US" sz="2000" b="1" dirty="0">
                  <a:solidFill>
                    <a:schemeClr val="tx1">
                      <a:lumMod val="75000"/>
                      <a:lumOff val="25000"/>
                    </a:schemeClr>
                  </a:solidFill>
                  <a:latin typeface="Arial" panose="020B0604020202020204" pitchFamily="34" charset="0"/>
                  <a:cs typeface="Arial" panose="020B0604020202020204" pitchFamily="34" charset="0"/>
                </a:rPr>
                <a:t>EXTINCTION</a:t>
              </a:r>
            </a:p>
          </p:txBody>
        </p:sp>
      </p:grpSp>
      <p:sp>
        <p:nvSpPr>
          <p:cNvPr id="22" name="TextBox 21"/>
          <p:cNvSpPr txBox="1"/>
          <p:nvPr/>
        </p:nvSpPr>
        <p:spPr bwMode="auto">
          <a:xfrm>
            <a:off x="6029391" y="5243633"/>
            <a:ext cx="2029402" cy="369332"/>
          </a:xfrm>
          <a:prstGeom prst="rect">
            <a:avLst/>
          </a:prstGeom>
          <a:noFill/>
        </p:spPr>
        <p:txBody>
          <a:bodyPr wrap="none">
            <a:spAutoFit/>
          </a:bodyPr>
          <a:lstStyle/>
          <a:p>
            <a:pPr>
              <a:defRPr/>
            </a:pPr>
            <a:r>
              <a:rPr lang="en-US" b="1" dirty="0">
                <a:solidFill>
                  <a:schemeClr val="tx1">
                    <a:lumMod val="75000"/>
                    <a:lumOff val="25000"/>
                  </a:schemeClr>
                </a:solidFill>
              </a:rPr>
              <a:t>4</a:t>
            </a:r>
            <a:r>
              <a:rPr lang="en-US" b="1" dirty="0">
                <a:solidFill>
                  <a:schemeClr val="tx1">
                    <a:lumMod val="75000"/>
                    <a:lumOff val="25000"/>
                  </a:schemeClr>
                </a:solidFill>
              </a:rPr>
              <a:t> Blocks of 50 trials</a:t>
            </a:r>
            <a:endParaRPr lang="en-US" b="1" dirty="0">
              <a:solidFill>
                <a:schemeClr val="tx1">
                  <a:lumMod val="75000"/>
                  <a:lumOff val="25000"/>
                </a:schemeClr>
              </a:solidFill>
            </a:endParaRPr>
          </a:p>
        </p:txBody>
      </p:sp>
      <p:sp>
        <p:nvSpPr>
          <p:cNvPr id="23" name="Donut 22"/>
          <p:cNvSpPr/>
          <p:nvPr/>
        </p:nvSpPr>
        <p:spPr>
          <a:xfrm>
            <a:off x="2914863" y="1317379"/>
            <a:ext cx="364543" cy="337192"/>
          </a:xfrm>
          <a:prstGeom prst="donut">
            <a:avLst>
              <a:gd name="adj" fmla="val 49386"/>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quot;No&quot; Symbol 23"/>
          <p:cNvSpPr/>
          <p:nvPr/>
        </p:nvSpPr>
        <p:spPr>
          <a:xfrm>
            <a:off x="2452571" y="1311318"/>
            <a:ext cx="369075" cy="339855"/>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Donut 24"/>
          <p:cNvSpPr/>
          <p:nvPr/>
        </p:nvSpPr>
        <p:spPr>
          <a:xfrm>
            <a:off x="9010458" y="4330979"/>
            <a:ext cx="364543" cy="337192"/>
          </a:xfrm>
          <a:prstGeom prst="donut">
            <a:avLst>
              <a:gd name="adj" fmla="val 49386"/>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quot;No&quot; Symbol 25"/>
          <p:cNvSpPr/>
          <p:nvPr/>
        </p:nvSpPr>
        <p:spPr>
          <a:xfrm>
            <a:off x="8548165" y="4324919"/>
            <a:ext cx="369075" cy="339855"/>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7" name="Group 26"/>
          <p:cNvGrpSpPr/>
          <p:nvPr/>
        </p:nvGrpSpPr>
        <p:grpSpPr>
          <a:xfrm>
            <a:off x="6570392" y="3272187"/>
            <a:ext cx="1304613" cy="343255"/>
            <a:chOff x="709864" y="1281192"/>
            <a:chExt cx="1304613" cy="343254"/>
          </a:xfrm>
        </p:grpSpPr>
        <p:sp>
          <p:nvSpPr>
            <p:cNvPr id="28" name="Donut 27"/>
            <p:cNvSpPr/>
            <p:nvPr/>
          </p:nvSpPr>
          <p:spPr>
            <a:xfrm>
              <a:off x="1172158" y="1287254"/>
              <a:ext cx="364542" cy="337192"/>
            </a:xfrm>
            <a:prstGeom prst="donut">
              <a:avLst>
                <a:gd name="adj" fmla="val 49386"/>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quot;No&quot; Symbol 28"/>
            <p:cNvSpPr/>
            <p:nvPr/>
          </p:nvSpPr>
          <p:spPr>
            <a:xfrm>
              <a:off x="709864" y="1281192"/>
              <a:ext cx="369075" cy="339855"/>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Donut 29"/>
            <p:cNvSpPr/>
            <p:nvPr/>
          </p:nvSpPr>
          <p:spPr>
            <a:xfrm>
              <a:off x="1649935" y="1285998"/>
              <a:ext cx="364542" cy="337192"/>
            </a:xfrm>
            <a:prstGeom prst="donut">
              <a:avLst>
                <a:gd name="adj" fmla="val 49636"/>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1" name="Donut 30"/>
          <p:cNvSpPr/>
          <p:nvPr/>
        </p:nvSpPr>
        <p:spPr>
          <a:xfrm>
            <a:off x="4944266" y="2280505"/>
            <a:ext cx="364543" cy="337192"/>
          </a:xfrm>
          <a:prstGeom prst="donut">
            <a:avLst>
              <a:gd name="adj" fmla="val 49386"/>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quot;No&quot; Symbol 31"/>
          <p:cNvSpPr/>
          <p:nvPr/>
        </p:nvSpPr>
        <p:spPr>
          <a:xfrm>
            <a:off x="4481973" y="2274446"/>
            <a:ext cx="369075" cy="339855"/>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p:cNvSpPr txBox="1"/>
          <p:nvPr/>
        </p:nvSpPr>
        <p:spPr>
          <a:xfrm>
            <a:off x="7510463" y="2786948"/>
            <a:ext cx="504623"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a:t>
            </a:r>
            <a:endParaRPr lang="en-US" sz="2800" b="1" dirty="0">
              <a:latin typeface="Arial" panose="020B0604020202020204" pitchFamily="34" charset="0"/>
              <a:cs typeface="Arial" panose="020B0604020202020204" pitchFamily="34" charset="0"/>
            </a:endParaRPr>
          </a:p>
        </p:txBody>
      </p:sp>
      <p:sp>
        <p:nvSpPr>
          <p:cNvPr id="34" name="Action Button: Sound 33">
            <a:hlinkClick r:id="" action="ppaction://noaction" highlightClick="1">
              <a:snd r:embed="rId2" name="applause.wav"/>
            </a:hlinkClick>
          </p:cNvPr>
          <p:cNvSpPr/>
          <p:nvPr/>
        </p:nvSpPr>
        <p:spPr>
          <a:xfrm>
            <a:off x="2031623" y="1328734"/>
            <a:ext cx="288164" cy="254767"/>
          </a:xfrm>
          <a:prstGeom prst="actionButtonSou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103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4435" y="1"/>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Analysis</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Content Placeholder 6"/>
          <p:cNvSpPr>
            <a:spLocks noGrp="1"/>
          </p:cNvSpPr>
          <p:nvPr>
            <p:ph idx="1"/>
          </p:nvPr>
        </p:nvSpPr>
        <p:spPr>
          <a:xfrm>
            <a:off x="384434" y="1350017"/>
            <a:ext cx="9959715" cy="4351339"/>
          </a:xfrm>
        </p:spPr>
        <p:txBody>
          <a:bodyPr>
            <a:normAutofit/>
          </a:bodyPr>
          <a:lstStyle/>
          <a:p>
            <a:r>
              <a:rPr lang="en-US" sz="2000" dirty="0">
                <a:solidFill>
                  <a:schemeClr val="tx1">
                    <a:lumMod val="75000"/>
                    <a:lumOff val="25000"/>
                  </a:schemeClr>
                </a:solidFill>
                <a:latin typeface="Arial" panose="020B0604020202020204" pitchFamily="34" charset="0"/>
                <a:cs typeface="Arial" panose="020B0604020202020204" pitchFamily="34" charset="0"/>
              </a:rPr>
              <a:t>26 subjects in total (for 13 red related to high reward)</a:t>
            </a:r>
          </a:p>
          <a:p>
            <a:pPr lvl="1"/>
            <a:r>
              <a:rPr lang="en-US" sz="1800" dirty="0">
                <a:solidFill>
                  <a:schemeClr val="tx1">
                    <a:lumMod val="75000"/>
                    <a:lumOff val="25000"/>
                  </a:schemeClr>
                </a:solidFill>
                <a:latin typeface="Arial" panose="020B0604020202020204" pitchFamily="34" charset="0"/>
                <a:cs typeface="Arial" panose="020B0604020202020204" pitchFamily="34" charset="0"/>
              </a:rPr>
              <a:t>Good recordings, enough </a:t>
            </a:r>
            <a:r>
              <a:rPr lang="en-US" sz="1800" dirty="0" smtClean="0">
                <a:solidFill>
                  <a:schemeClr val="tx1">
                    <a:lumMod val="75000"/>
                    <a:lumOff val="25000"/>
                  </a:schemeClr>
                </a:solidFill>
                <a:latin typeface="Arial" panose="020B0604020202020204" pitchFamily="34" charset="0"/>
                <a:cs typeface="Arial" panose="020B0604020202020204" pitchFamily="34" charset="0"/>
              </a:rPr>
              <a:t>epochs </a:t>
            </a:r>
            <a:r>
              <a:rPr lang="en-US" sz="1800" dirty="0">
                <a:solidFill>
                  <a:schemeClr val="tx1">
                    <a:lumMod val="75000"/>
                    <a:lumOff val="25000"/>
                  </a:schemeClr>
                </a:solidFill>
                <a:latin typeface="Arial" panose="020B0604020202020204" pitchFamily="34" charset="0"/>
                <a:cs typeface="Arial" panose="020B0604020202020204" pitchFamily="34" charset="0"/>
              </a:rPr>
              <a:t>retained</a:t>
            </a:r>
          </a:p>
          <a:p>
            <a:pPr lvl="1"/>
            <a:r>
              <a:rPr lang="en-US" sz="1800" dirty="0">
                <a:solidFill>
                  <a:schemeClr val="tx1">
                    <a:lumMod val="75000"/>
                    <a:lumOff val="25000"/>
                  </a:schemeClr>
                </a:solidFill>
                <a:latin typeface="Arial" panose="020B0604020202020204" pitchFamily="34" charset="0"/>
                <a:cs typeface="Arial" panose="020B0604020202020204" pitchFamily="34" charset="0"/>
              </a:rPr>
              <a:t>Hit rate &gt; 60% across all trials</a:t>
            </a:r>
          </a:p>
          <a:p>
            <a:pPr lvl="1"/>
            <a:r>
              <a:rPr lang="en-US" sz="1800" dirty="0">
                <a:solidFill>
                  <a:schemeClr val="tx1">
                    <a:lumMod val="75000"/>
                    <a:lumOff val="25000"/>
                  </a:schemeClr>
                </a:solidFill>
                <a:latin typeface="Arial" panose="020B0604020202020204" pitchFamily="34" charset="0"/>
                <a:cs typeface="Arial" panose="020B0604020202020204" pitchFamily="34" charset="0"/>
              </a:rPr>
              <a:t>We had to throw away a large number of subjects – the task is very </a:t>
            </a:r>
            <a:r>
              <a:rPr lang="en-US" sz="1800" dirty="0" smtClean="0">
                <a:solidFill>
                  <a:schemeClr val="tx1">
                    <a:lumMod val="75000"/>
                    <a:lumOff val="25000"/>
                  </a:schemeClr>
                </a:solidFill>
                <a:latin typeface="Arial" panose="020B0604020202020204" pitchFamily="34" charset="0"/>
                <a:cs typeface="Arial" panose="020B0604020202020204" pitchFamily="34" charset="0"/>
              </a:rPr>
              <a:t>difficult</a:t>
            </a:r>
          </a:p>
          <a:p>
            <a:pPr marL="457189" lvl="1" indent="0">
              <a:buNone/>
            </a:pPr>
            <a:endParaRPr lang="en-US" sz="1800" dirty="0">
              <a:solidFill>
                <a:schemeClr val="tx1">
                  <a:lumMod val="75000"/>
                  <a:lumOff val="25000"/>
                </a:schemeClr>
              </a:solidFill>
              <a:latin typeface="Arial" panose="020B0604020202020204" pitchFamily="34" charset="0"/>
              <a:cs typeface="Arial" panose="020B0604020202020204" pitchFamily="34" charset="0"/>
            </a:endParaRP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Only analyzed the behavior of subjects with good EEG recordings</a:t>
            </a:r>
          </a:p>
          <a:p>
            <a:endParaRPr lang="en-US" sz="2000" dirty="0" smtClean="0">
              <a:solidFill>
                <a:schemeClr val="tx1">
                  <a:lumMod val="75000"/>
                  <a:lumOff val="25000"/>
                </a:schemeClr>
              </a:solidFill>
              <a:latin typeface="Arial" panose="020B0604020202020204" pitchFamily="34" charset="0"/>
              <a:cs typeface="Arial" panose="020B0604020202020204" pitchFamily="34" charset="0"/>
            </a:endParaRP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SSVEPs: Only trials </a:t>
            </a:r>
            <a:r>
              <a:rPr lang="en-US" sz="2000" dirty="0">
                <a:solidFill>
                  <a:schemeClr val="tx1">
                    <a:lumMod val="75000"/>
                    <a:lumOff val="25000"/>
                  </a:schemeClr>
                </a:solidFill>
                <a:latin typeface="Arial" panose="020B0604020202020204" pitchFamily="34" charset="0"/>
                <a:cs typeface="Arial" panose="020B0604020202020204" pitchFamily="34" charset="0"/>
              </a:rPr>
              <a:t>in which there were no </a:t>
            </a:r>
            <a:r>
              <a:rPr lang="en-US" sz="2000" dirty="0" smtClean="0">
                <a:solidFill>
                  <a:schemeClr val="tx1">
                    <a:lumMod val="75000"/>
                    <a:lumOff val="25000"/>
                  </a:schemeClr>
                </a:solidFill>
                <a:latin typeface="Arial" panose="020B0604020202020204" pitchFamily="34" charset="0"/>
                <a:cs typeface="Arial" panose="020B0604020202020204" pitchFamily="34" charset="0"/>
              </a:rPr>
              <a:t>movements</a:t>
            </a:r>
          </a:p>
          <a:p>
            <a:endParaRPr lang="en-US" sz="2000" dirty="0">
              <a:solidFill>
                <a:schemeClr val="tx1">
                  <a:lumMod val="75000"/>
                  <a:lumOff val="25000"/>
                </a:schemeClr>
              </a:solidFill>
              <a:latin typeface="Arial" panose="020B0604020202020204" pitchFamily="34" charset="0"/>
              <a:cs typeface="Arial" panose="020B0604020202020204" pitchFamily="34" charset="0"/>
            </a:endParaRPr>
          </a:p>
          <a:p>
            <a:endParaRPr lang="en-US" sz="2000" dirty="0">
              <a:solidFill>
                <a:schemeClr val="tx1">
                  <a:lumMod val="75000"/>
                  <a:lumOff val="25000"/>
                </a:schemeClr>
              </a:solidFill>
              <a:latin typeface="Arial" panose="020B0604020202020204" pitchFamily="34" charset="0"/>
              <a:cs typeface="Arial" panose="020B0604020202020204" pitchFamily="34" charset="0"/>
            </a:endParaRPr>
          </a:p>
          <a:p>
            <a:pPr lvl="1"/>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7" name="Straight Connector 6"/>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577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9444" y="3091769"/>
            <a:ext cx="9133113" cy="674462"/>
          </a:xfrm>
        </p:spPr>
        <p:txBody>
          <a:bodyPr>
            <a:normAutofit/>
          </a:bodyPr>
          <a:lstStyle/>
          <a:p>
            <a:r>
              <a:rPr lang="en-US" sz="4000" dirty="0" smtClean="0"/>
              <a:t>Behavioral data</a:t>
            </a:r>
            <a:endParaRPr lang="en-US" sz="4000" dirty="0"/>
          </a:p>
        </p:txBody>
      </p:sp>
    </p:spTree>
    <p:extLst>
      <p:ext uri="{BB962C8B-B14F-4D97-AF65-F5344CB8AC3E}">
        <p14:creationId xmlns:p14="http://schemas.microsoft.com/office/powerpoint/2010/main" val="1121442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4435" y="1"/>
            <a:ext cx="7886700" cy="1032431"/>
          </a:xfrm>
        </p:spPr>
        <p:txBody>
          <a:bodyPr>
            <a:normAutofit/>
          </a:bodyPr>
          <a:lstStyle/>
          <a:p>
            <a:r>
              <a:rPr lang="en-US" sz="3200" dirty="0">
                <a:solidFill>
                  <a:schemeClr val="tx1">
                    <a:lumMod val="75000"/>
                    <a:lumOff val="25000"/>
                  </a:schemeClr>
                </a:solidFill>
                <a:latin typeface="Arial" panose="020B0604020202020204" pitchFamily="34" charset="0"/>
                <a:cs typeface="Arial" panose="020B0604020202020204" pitchFamily="34" charset="0"/>
              </a:rPr>
              <a:t>Hit Rates</a:t>
            </a:r>
            <a:endParaRPr lang="en-US" sz="3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2" name="Content Placeholder 6"/>
          <p:cNvSpPr>
            <a:spLocks noGrp="1"/>
          </p:cNvSpPr>
          <p:nvPr>
            <p:ph idx="1"/>
          </p:nvPr>
        </p:nvSpPr>
        <p:spPr>
          <a:xfrm>
            <a:off x="384435" y="1226192"/>
            <a:ext cx="7886700" cy="4351339"/>
          </a:xfrm>
        </p:spPr>
        <p:txBody>
          <a:bodyPr>
            <a:normAutofit/>
          </a:bodyPr>
          <a:lstStyle/>
          <a:p>
            <a:r>
              <a:rPr lang="en-US" sz="1800" dirty="0">
                <a:solidFill>
                  <a:schemeClr val="tx1">
                    <a:lumMod val="75000"/>
                    <a:lumOff val="25000"/>
                  </a:schemeClr>
                </a:solidFill>
                <a:latin typeface="Arial" panose="020B0604020202020204" pitchFamily="34" charset="0"/>
                <a:cs typeface="Arial" panose="020B0604020202020204" pitchFamily="34" charset="0"/>
              </a:rPr>
              <a:t>Phase (Baseline, Acquisition &amp; Extinction) </a:t>
            </a:r>
            <a:r>
              <a:rPr lang="en-US" sz="1800" dirty="0" smtClean="0">
                <a:solidFill>
                  <a:schemeClr val="tx1">
                    <a:lumMod val="75000"/>
                    <a:lumOff val="25000"/>
                  </a:schemeClr>
                </a:solidFill>
                <a:latin typeface="Arial" panose="020B0604020202020204" pitchFamily="34" charset="0"/>
                <a:cs typeface="Arial" panose="020B0604020202020204" pitchFamily="34" charset="0"/>
              </a:rPr>
              <a:t>&amp; Reward </a:t>
            </a:r>
            <a:r>
              <a:rPr lang="en-US" sz="1800" dirty="0">
                <a:solidFill>
                  <a:schemeClr val="tx1">
                    <a:lumMod val="75000"/>
                    <a:lumOff val="25000"/>
                  </a:schemeClr>
                </a:solidFill>
                <a:latin typeface="Arial" panose="020B0604020202020204" pitchFamily="34" charset="0"/>
                <a:cs typeface="Arial" panose="020B0604020202020204" pitchFamily="34" charset="0"/>
              </a:rPr>
              <a:t>(High &amp; Low</a:t>
            </a:r>
            <a:r>
              <a:rPr lang="en-US" sz="1800" dirty="0">
                <a:solidFill>
                  <a:schemeClr val="tx1">
                    <a:lumMod val="75000"/>
                    <a:lumOff val="25000"/>
                  </a:schemeClr>
                </a:solidFill>
                <a:latin typeface="Arial" panose="020B0604020202020204" pitchFamily="34" charset="0"/>
                <a:cs typeface="Arial" panose="020B0604020202020204" pitchFamily="34" charset="0"/>
              </a:rPr>
              <a:t>)</a:t>
            </a:r>
            <a:endParaRPr lang="en-US" sz="18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9" name="Picture 18"/>
          <p:cNvPicPr>
            <a:picLocks noChangeAspect="1"/>
          </p:cNvPicPr>
          <p:nvPr/>
        </p:nvPicPr>
        <p:blipFill rotWithShape="1">
          <a:blip r:embed="rId3"/>
          <a:srcRect r="4712" b="11767"/>
          <a:stretch/>
        </p:blipFill>
        <p:spPr>
          <a:xfrm>
            <a:off x="5587166" y="1994456"/>
            <a:ext cx="6050015" cy="2033473"/>
          </a:xfrm>
          <a:prstGeom prst="rect">
            <a:avLst/>
          </a:prstGeom>
        </p:spPr>
      </p:pic>
      <p:pic>
        <p:nvPicPr>
          <p:cNvPr id="20" name="Picture 19"/>
          <p:cNvPicPr>
            <a:picLocks noChangeAspect="1"/>
          </p:cNvPicPr>
          <p:nvPr/>
        </p:nvPicPr>
        <p:blipFill rotWithShape="1">
          <a:blip r:embed="rId4"/>
          <a:srcRect r="7133" b="14231"/>
          <a:stretch/>
        </p:blipFill>
        <p:spPr>
          <a:xfrm>
            <a:off x="5617315" y="4692097"/>
            <a:ext cx="6019866" cy="1602565"/>
          </a:xfrm>
          <a:prstGeom prst="rect">
            <a:avLst/>
          </a:prstGeom>
        </p:spPr>
      </p:pic>
      <p:pic>
        <p:nvPicPr>
          <p:cNvPr id="53" name="Picture 52"/>
          <p:cNvPicPr>
            <a:picLocks noChangeAspect="1"/>
          </p:cNvPicPr>
          <p:nvPr/>
        </p:nvPicPr>
        <p:blipFill>
          <a:blip r:embed="rId5"/>
          <a:stretch>
            <a:fillRect/>
          </a:stretch>
        </p:blipFill>
        <p:spPr>
          <a:xfrm>
            <a:off x="708796" y="4308950"/>
            <a:ext cx="3024648" cy="2592556"/>
          </a:xfrm>
          <a:prstGeom prst="rect">
            <a:avLst/>
          </a:prstGeom>
        </p:spPr>
      </p:pic>
      <p:pic>
        <p:nvPicPr>
          <p:cNvPr id="21" name="Picture 20"/>
          <p:cNvPicPr>
            <a:picLocks noChangeAspect="1"/>
          </p:cNvPicPr>
          <p:nvPr/>
        </p:nvPicPr>
        <p:blipFill>
          <a:blip r:embed="rId6"/>
          <a:stretch>
            <a:fillRect/>
          </a:stretch>
        </p:blipFill>
        <p:spPr>
          <a:xfrm>
            <a:off x="725474" y="1897576"/>
            <a:ext cx="3783035" cy="2522024"/>
          </a:xfrm>
          <a:prstGeom prst="rect">
            <a:avLst/>
          </a:prstGeom>
        </p:spPr>
      </p:pic>
      <p:cxnSp>
        <p:nvCxnSpPr>
          <p:cNvPr id="9" name="Straight Connector 8"/>
          <p:cNvCxnSpPr/>
          <p:nvPr/>
        </p:nvCxnSpPr>
        <p:spPr>
          <a:xfrm flipV="1">
            <a:off x="481265" y="962025"/>
            <a:ext cx="11282110" cy="17396"/>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626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1829</TotalTime>
  <Words>801</Words>
  <Application>Microsoft Office PowerPoint</Application>
  <PresentationFormat>Widescreen</PresentationFormat>
  <Paragraphs>130</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Feature-based attention &amp; reward probability: An SSVEP Study</vt:lpstr>
      <vt:lpstr>The initial idea</vt:lpstr>
      <vt:lpstr>The initial idea</vt:lpstr>
      <vt:lpstr>RDK Task</vt:lpstr>
      <vt:lpstr>RDK task</vt:lpstr>
      <vt:lpstr>Design</vt:lpstr>
      <vt:lpstr>Analysis</vt:lpstr>
      <vt:lpstr>Behavioral data</vt:lpstr>
      <vt:lpstr>Hit Rates</vt:lpstr>
      <vt:lpstr>Hit Rates</vt:lpstr>
      <vt:lpstr>Reaction times</vt:lpstr>
      <vt:lpstr>Reaction times</vt:lpstr>
      <vt:lpstr>SSVEP data</vt:lpstr>
      <vt:lpstr>Topography &amp; spectra</vt:lpstr>
      <vt:lpstr>Full model</vt:lpstr>
      <vt:lpstr>Full model</vt:lpstr>
      <vt:lpstr>Main effect of Attention</vt:lpstr>
      <vt:lpstr>Main effect of Phase</vt:lpstr>
      <vt:lpstr>T-tests for the difference between phases</vt:lpstr>
      <vt:lpstr>Acquisition phase</vt:lpstr>
      <vt:lpstr>Conclusions</vt:lpstr>
      <vt:lpstr>Interpretation</vt:lpstr>
      <vt:lpstr>All phases</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Grahek</dc:creator>
  <cp:lastModifiedBy>Ivan Grahek</cp:lastModifiedBy>
  <cp:revision>78</cp:revision>
  <dcterms:created xsi:type="dcterms:W3CDTF">2018-03-01T16:15:31Z</dcterms:created>
  <dcterms:modified xsi:type="dcterms:W3CDTF">2018-03-14T16:51:00Z</dcterms:modified>
</cp:coreProperties>
</file>