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379" r:id="rId2"/>
    <p:sldId id="314" r:id="rId3"/>
    <p:sldId id="330" r:id="rId4"/>
    <p:sldId id="347" r:id="rId5"/>
    <p:sldId id="348" r:id="rId6"/>
    <p:sldId id="331" r:id="rId7"/>
    <p:sldId id="332" r:id="rId8"/>
    <p:sldId id="333" r:id="rId9"/>
    <p:sldId id="319" r:id="rId10"/>
    <p:sldId id="320" r:id="rId11"/>
    <p:sldId id="353" r:id="rId12"/>
    <p:sldId id="303" r:id="rId13"/>
    <p:sldId id="354" r:id="rId14"/>
    <p:sldId id="339" r:id="rId15"/>
    <p:sldId id="355" r:id="rId16"/>
    <p:sldId id="377" r:id="rId17"/>
    <p:sldId id="378" r:id="rId18"/>
    <p:sldId id="336" r:id="rId19"/>
    <p:sldId id="337" r:id="rId20"/>
    <p:sldId id="335" r:id="rId21"/>
    <p:sldId id="338" r:id="rId22"/>
    <p:sldId id="345" r:id="rId23"/>
    <p:sldId id="344" r:id="rId24"/>
    <p:sldId id="349" r:id="rId25"/>
    <p:sldId id="351" r:id="rId26"/>
    <p:sldId id="352" r:id="rId27"/>
    <p:sldId id="3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75" d="100"/>
          <a:sy n="75" d="100"/>
        </p:scale>
        <p:origin x="27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5D9C-09FD-4739-9B2D-DC285F3E48FC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1FC56-BA7F-4A4B-9007-6B68A170379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065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A3AE8-83DB-4C55-B4CF-647C7E98B791}" type="slidenum">
              <a:rPr lang="he-IL"/>
              <a:pPr/>
              <a:t>2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9306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A3AE8-83DB-4C55-B4CF-647C7E98B791}" type="slidenum">
              <a:rPr lang="he-IL"/>
              <a:pPr/>
              <a:t>11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260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00E78-4051-4930-A455-9C75438CA531}" type="slidenum">
              <a:rPr lang="ar-SA"/>
              <a:pPr/>
              <a:t>12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1143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A3AE8-83DB-4C55-B4CF-647C7E98B791}" type="slidenum">
              <a:rPr lang="he-IL"/>
              <a:pPr/>
              <a:t>13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454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91347-F5E2-4733-821B-95BD972C0780}" type="slidenum">
              <a:rPr lang="ar-SA"/>
              <a:pPr/>
              <a:t>14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1094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A3AE8-83DB-4C55-B4CF-647C7E98B791}" type="slidenum">
              <a:rPr lang="he-IL"/>
              <a:pPr/>
              <a:t>15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95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B5655-4001-4087-8198-E2FDC14942A8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502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B5655-4001-4087-8198-E2FDC14942A8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1637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0CAA0-4AD3-455B-886C-5783D31DD826}" type="slidenum">
              <a:rPr lang="he-IL"/>
              <a:pPr/>
              <a:t>18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9872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0CAA0-4AD3-455B-886C-5783D31DD826}" type="slidenum">
              <a:rPr lang="he-IL"/>
              <a:pPr/>
              <a:t>19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308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0CAA0-4AD3-455B-886C-5783D31DD826}" type="slidenum">
              <a:rPr lang="he-IL"/>
              <a:pPr/>
              <a:t>20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646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A3AE8-83DB-4C55-B4CF-647C7E98B791}" type="slidenum">
              <a:rPr lang="he-IL"/>
              <a:pPr/>
              <a:t>3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577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0CAA0-4AD3-455B-886C-5783D31DD826}" type="slidenum">
              <a:rPr lang="he-IL"/>
              <a:pPr/>
              <a:t>21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7685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0CAA0-4AD3-455B-886C-5783D31DD826}" type="slidenum">
              <a:rPr lang="he-IL"/>
              <a:pPr/>
              <a:t>23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601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0CAA0-4AD3-455B-886C-5783D31DD826}" type="slidenum">
              <a:rPr lang="he-IL"/>
              <a:pPr/>
              <a:t>24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4032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0CAA0-4AD3-455B-886C-5783D31DD826}" type="slidenum">
              <a:rPr lang="he-IL"/>
              <a:pPr/>
              <a:t>25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39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0CAA0-4AD3-455B-886C-5783D31DD826}" type="slidenum">
              <a:rPr lang="he-IL"/>
              <a:pPr/>
              <a:t>26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246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B5655-4001-4087-8198-E2FDC14942A8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67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A3AE8-83DB-4C55-B4CF-647C7E98B791}" type="slidenum">
              <a:rPr lang="he-IL"/>
              <a:pPr/>
              <a:t>4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71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A3AE8-83DB-4C55-B4CF-647C7E98B791}" type="slidenum">
              <a:rPr lang="he-IL"/>
              <a:pPr/>
              <a:t>5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48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A3AE8-83DB-4C55-B4CF-647C7E98B791}" type="slidenum">
              <a:rPr lang="he-IL"/>
              <a:pPr/>
              <a:t>6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686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A3AE8-83DB-4C55-B4CF-647C7E98B791}" type="slidenum">
              <a:rPr lang="he-IL"/>
              <a:pPr/>
              <a:t>7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71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A3AE8-83DB-4C55-B4CF-647C7E98B791}" type="slidenum">
              <a:rPr lang="he-IL"/>
              <a:pPr/>
              <a:t>8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89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0CAA0-4AD3-455B-886C-5783D31DD826}" type="slidenum">
              <a:rPr lang="he-IL"/>
              <a:pPr/>
              <a:t>9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864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7EB63-DE2F-4D85-8FF9-087DEC0CC8F7}" type="slidenum">
              <a:rPr lang="he-IL"/>
              <a:pPr/>
              <a:t>10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54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6A3A92-437E-4A49-BD70-1D8ED563D89A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2EA151-2715-4D99-88ED-43C3EDE4D2EF}" type="slidenum">
              <a:rPr lang="en-IL" smtClean="0"/>
              <a:t>‹#›</a:t>
            </a:fld>
            <a:endParaRPr lang="en-I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625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3A92-437E-4A49-BD70-1D8ED563D89A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A151-2715-4D99-88ED-43C3EDE4D2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030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3A92-437E-4A49-BD70-1D8ED563D89A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A151-2715-4D99-88ED-43C3EDE4D2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425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3A92-437E-4A49-BD70-1D8ED563D89A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A151-2715-4D99-88ED-43C3EDE4D2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340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3A92-437E-4A49-BD70-1D8ED563D89A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2EA151-2715-4D99-88ED-43C3EDE4D2EF}" type="slidenum">
              <a:rPr lang="en-IL" smtClean="0"/>
              <a:t>‹#›</a:t>
            </a:fld>
            <a:endParaRPr lang="en-I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8031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3A92-437E-4A49-BD70-1D8ED563D89A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A151-2715-4D99-88ED-43C3EDE4D2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96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3A92-437E-4A49-BD70-1D8ED563D89A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A151-2715-4D99-88ED-43C3EDE4D2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508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3A92-437E-4A49-BD70-1D8ED563D89A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A151-2715-4D99-88ED-43C3EDE4D2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452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3A92-437E-4A49-BD70-1D8ED563D89A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EA151-2715-4D99-88ED-43C3EDE4D2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756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3A92-437E-4A49-BD70-1D8ED563D89A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2EA151-2715-4D99-88ED-43C3EDE4D2EF}" type="slidenum">
              <a:rPr lang="en-IL" smtClean="0"/>
              <a:t>‹#›</a:t>
            </a:fld>
            <a:endParaRPr lang="en-I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85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3A92-437E-4A49-BD70-1D8ED563D89A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2EA151-2715-4D99-88ED-43C3EDE4D2EF}" type="slidenum">
              <a:rPr lang="en-IL" smtClean="0"/>
              <a:t>‹#›</a:t>
            </a:fld>
            <a:endParaRPr lang="en-I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315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6A3A92-437E-4A49-BD70-1D8ED563D89A}" type="datetimeFigureOut">
              <a:rPr lang="en-IL" smtClean="0"/>
              <a:t>09/03/2019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72EA151-2715-4D99-88ED-43C3EDE4D2EF}" type="slidenum">
              <a:rPr lang="en-IL" smtClean="0"/>
              <a:t>‹#›</a:t>
            </a:fld>
            <a:endParaRPr lang="en-I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575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2" pos="9216" userDrawn="1">
          <p15:clr>
            <a:srgbClr val="F26B43"/>
          </p15:clr>
        </p15:guide>
        <p15:guide id="13" pos="1248" userDrawn="1">
          <p15:clr>
            <a:srgbClr val="F26B43"/>
          </p15:clr>
        </p15:guide>
        <p15:guide id="14" pos="1152" userDrawn="1">
          <p15:clr>
            <a:srgbClr val="F26B43"/>
          </p15:clr>
        </p15:guide>
        <p15:guide id="15" orient="horz" pos="1368" userDrawn="1">
          <p15:clr>
            <a:srgbClr val="F26B43"/>
          </p15:clr>
        </p15:guide>
        <p15:guide id="16" orient="horz" pos="1440" userDrawn="1">
          <p15:clr>
            <a:srgbClr val="F26B43"/>
          </p15:clr>
        </p15:guide>
        <p15:guide id="17" orient="horz" pos="3696" userDrawn="1">
          <p15:clr>
            <a:srgbClr val="F26B43"/>
          </p15:clr>
        </p15:guide>
        <p15:guide id="18" orient="horz" pos="432" userDrawn="1">
          <p15:clr>
            <a:srgbClr val="F26B43"/>
          </p15:clr>
        </p15:guide>
        <p15:guide id="19" orient="horz" pos="1512" userDrawn="1">
          <p15:clr>
            <a:srgbClr val="F26B43"/>
          </p15:clr>
        </p15:guide>
        <p15:guide id="20" pos="6912" userDrawn="1">
          <p15:clr>
            <a:srgbClr val="F26B43"/>
          </p15:clr>
        </p15:guide>
        <p15:guide id="21" pos="936" userDrawn="1">
          <p15:clr>
            <a:srgbClr val="F26B43"/>
          </p15:clr>
        </p15:guide>
        <p15:guide id="22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A0D55-5DFE-476D-8858-1949251BD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4ABE2A-44D1-4CBE-AABB-BFD21A39F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Itay Hazan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919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77" name="Line 53"/>
          <p:cNvSpPr>
            <a:spLocks noChangeShapeType="1"/>
          </p:cNvSpPr>
          <p:nvPr/>
        </p:nvSpPr>
        <p:spPr bwMode="auto">
          <a:xfrm rot="-3472419">
            <a:off x="2763838" y="4076700"/>
            <a:ext cx="5410200" cy="0"/>
          </a:xfrm>
          <a:prstGeom prst="line">
            <a:avLst/>
          </a:prstGeom>
          <a:noFill/>
          <a:ln w="3619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641078" name="Line 54"/>
          <p:cNvSpPr>
            <a:spLocks noChangeShapeType="1"/>
          </p:cNvSpPr>
          <p:nvPr/>
        </p:nvSpPr>
        <p:spPr bwMode="auto">
          <a:xfrm rot="-3472419">
            <a:off x="2687638" y="40767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4648200" cy="685800"/>
          </a:xfrm>
        </p:spPr>
        <p:txBody>
          <a:bodyPr>
            <a:normAutofit fontScale="90000"/>
          </a:bodyPr>
          <a:lstStyle/>
          <a:p>
            <a:r>
              <a:rPr lang="en-US"/>
              <a:t>Maximum Margin</a:t>
            </a:r>
          </a:p>
        </p:txBody>
      </p:sp>
      <p:sp>
        <p:nvSpPr>
          <p:cNvPr id="641037" name="Line 13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641038" name="Line 14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41039" name="Oval 15"/>
          <p:cNvSpPr>
            <a:spLocks noChangeAspect="1" noChangeArrowheads="1"/>
          </p:cNvSpPr>
          <p:nvPr/>
        </p:nvSpPr>
        <p:spPr bwMode="auto">
          <a:xfrm>
            <a:off x="5241924" y="5032374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41" name="Oval 17"/>
          <p:cNvSpPr>
            <a:spLocks noChangeAspect="1" noChangeArrowheads="1"/>
          </p:cNvSpPr>
          <p:nvPr/>
        </p:nvSpPr>
        <p:spPr bwMode="auto">
          <a:xfrm>
            <a:off x="5864224" y="2814637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42" name="Oval 18"/>
          <p:cNvSpPr>
            <a:spLocks noChangeAspect="1" noChangeArrowheads="1"/>
          </p:cNvSpPr>
          <p:nvPr/>
        </p:nvSpPr>
        <p:spPr bwMode="auto">
          <a:xfrm>
            <a:off x="5927724" y="3635374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43" name="Oval 19"/>
          <p:cNvSpPr>
            <a:spLocks noChangeAspect="1" noChangeArrowheads="1"/>
          </p:cNvSpPr>
          <p:nvPr/>
        </p:nvSpPr>
        <p:spPr bwMode="auto">
          <a:xfrm>
            <a:off x="4933949" y="2663825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44" name="Oval 20"/>
          <p:cNvSpPr>
            <a:spLocks noChangeAspect="1" noChangeArrowheads="1"/>
          </p:cNvSpPr>
          <p:nvPr/>
        </p:nvSpPr>
        <p:spPr bwMode="auto">
          <a:xfrm>
            <a:off x="5410201" y="3733799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45" name="Oval 21"/>
          <p:cNvSpPr>
            <a:spLocks noChangeAspect="1" noChangeArrowheads="1"/>
          </p:cNvSpPr>
          <p:nvPr/>
        </p:nvSpPr>
        <p:spPr bwMode="auto">
          <a:xfrm>
            <a:off x="4571999" y="3124201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46" name="Oval 22"/>
          <p:cNvSpPr>
            <a:spLocks noChangeAspect="1" noChangeArrowheads="1"/>
          </p:cNvSpPr>
          <p:nvPr/>
        </p:nvSpPr>
        <p:spPr bwMode="auto">
          <a:xfrm>
            <a:off x="6629399" y="4114800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47" name="Oval 23"/>
          <p:cNvSpPr>
            <a:spLocks noChangeAspect="1" noChangeArrowheads="1"/>
          </p:cNvSpPr>
          <p:nvPr/>
        </p:nvSpPr>
        <p:spPr bwMode="auto">
          <a:xfrm rot="-1118274">
            <a:off x="5414886" y="4438475"/>
            <a:ext cx="80963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48" name="Oval 24"/>
          <p:cNvSpPr>
            <a:spLocks noChangeAspect="1" noChangeArrowheads="1"/>
          </p:cNvSpPr>
          <p:nvPr/>
        </p:nvSpPr>
        <p:spPr bwMode="auto">
          <a:xfrm rot="-1118274">
            <a:off x="7531192" y="3223489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49" name="Oval 25"/>
          <p:cNvSpPr>
            <a:spLocks noChangeAspect="1" noChangeArrowheads="1"/>
          </p:cNvSpPr>
          <p:nvPr/>
        </p:nvSpPr>
        <p:spPr bwMode="auto">
          <a:xfrm rot="-1118274">
            <a:off x="6823167" y="4539527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50" name="Oval 26"/>
          <p:cNvSpPr>
            <a:spLocks noChangeAspect="1" noChangeArrowheads="1"/>
          </p:cNvSpPr>
          <p:nvPr/>
        </p:nvSpPr>
        <p:spPr bwMode="auto">
          <a:xfrm rot="-1118274">
            <a:off x="4651467" y="2661514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51" name="Oval 27"/>
          <p:cNvSpPr>
            <a:spLocks noChangeAspect="1" noChangeArrowheads="1"/>
          </p:cNvSpPr>
          <p:nvPr/>
        </p:nvSpPr>
        <p:spPr bwMode="auto">
          <a:xfrm rot="-1118274">
            <a:off x="6238967" y="3579089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52" name="Oval 28"/>
          <p:cNvSpPr>
            <a:spLocks noChangeAspect="1" noChangeArrowheads="1"/>
          </p:cNvSpPr>
          <p:nvPr/>
        </p:nvSpPr>
        <p:spPr bwMode="auto">
          <a:xfrm rot="-1118274">
            <a:off x="7394413" y="4490355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53" name="Oval 29"/>
          <p:cNvSpPr>
            <a:spLocks noChangeAspect="1" noChangeArrowheads="1"/>
          </p:cNvSpPr>
          <p:nvPr/>
        </p:nvSpPr>
        <p:spPr bwMode="auto">
          <a:xfrm rot="-1118274">
            <a:off x="4641688" y="3634693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54" name="Oval 30"/>
          <p:cNvSpPr>
            <a:spLocks noChangeAspect="1" noChangeArrowheads="1"/>
          </p:cNvSpPr>
          <p:nvPr/>
        </p:nvSpPr>
        <p:spPr bwMode="auto">
          <a:xfrm rot="5895381">
            <a:off x="5364179" y="3053877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55" name="Oval 31"/>
          <p:cNvSpPr>
            <a:spLocks noChangeAspect="1" noChangeArrowheads="1"/>
          </p:cNvSpPr>
          <p:nvPr/>
        </p:nvSpPr>
        <p:spPr bwMode="auto">
          <a:xfrm rot="5895381">
            <a:off x="5629422" y="5239218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56" name="Oval 32"/>
          <p:cNvSpPr>
            <a:spLocks noChangeAspect="1" noChangeArrowheads="1"/>
          </p:cNvSpPr>
          <p:nvPr/>
        </p:nvSpPr>
        <p:spPr bwMode="auto">
          <a:xfrm rot="5895381">
            <a:off x="4610134" y="40934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57" name="Oval 33"/>
          <p:cNvSpPr>
            <a:spLocks noChangeAspect="1" noChangeArrowheads="1"/>
          </p:cNvSpPr>
          <p:nvPr/>
        </p:nvSpPr>
        <p:spPr bwMode="auto">
          <a:xfrm rot="5895381">
            <a:off x="5840429" y="2390302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58" name="Oval 34"/>
          <p:cNvSpPr>
            <a:spLocks noChangeAspect="1" noChangeArrowheads="1"/>
          </p:cNvSpPr>
          <p:nvPr/>
        </p:nvSpPr>
        <p:spPr bwMode="auto">
          <a:xfrm rot="5895381">
            <a:off x="6796914" y="4141453"/>
            <a:ext cx="88106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59" name="Oval 35"/>
          <p:cNvSpPr>
            <a:spLocks noChangeAspect="1" noChangeArrowheads="1"/>
          </p:cNvSpPr>
          <p:nvPr/>
        </p:nvSpPr>
        <p:spPr bwMode="auto">
          <a:xfrm rot="5895381">
            <a:off x="5867417" y="4076227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60" name="Oval 36"/>
          <p:cNvSpPr>
            <a:spLocks noChangeAspect="1" noChangeArrowheads="1"/>
          </p:cNvSpPr>
          <p:nvPr/>
        </p:nvSpPr>
        <p:spPr bwMode="auto">
          <a:xfrm rot="5895381">
            <a:off x="7116779" y="3361852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61" name="Oval 37"/>
          <p:cNvSpPr>
            <a:spLocks noChangeAspect="1" noChangeArrowheads="1"/>
          </p:cNvSpPr>
          <p:nvPr/>
        </p:nvSpPr>
        <p:spPr bwMode="auto">
          <a:xfrm rot="5895381">
            <a:off x="4583147" y="23408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62" name="Oval 38"/>
          <p:cNvSpPr>
            <a:spLocks noChangeAspect="1" noChangeArrowheads="1"/>
          </p:cNvSpPr>
          <p:nvPr/>
        </p:nvSpPr>
        <p:spPr bwMode="auto">
          <a:xfrm rot="5895381">
            <a:off x="6758004" y="3269777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63" name="Oval 39"/>
          <p:cNvSpPr>
            <a:spLocks noChangeAspect="1" noChangeArrowheads="1"/>
          </p:cNvSpPr>
          <p:nvPr/>
        </p:nvSpPr>
        <p:spPr bwMode="auto">
          <a:xfrm rot="5895381">
            <a:off x="6611159" y="4717945"/>
            <a:ext cx="88106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64" name="Oval 40"/>
          <p:cNvSpPr>
            <a:spLocks noChangeAspect="1" noChangeArrowheads="1"/>
          </p:cNvSpPr>
          <p:nvPr/>
        </p:nvSpPr>
        <p:spPr bwMode="auto">
          <a:xfrm rot="4777107">
            <a:off x="4995184" y="3536648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65" name="Oval 41"/>
          <p:cNvSpPr>
            <a:spLocks noChangeAspect="1" noChangeArrowheads="1"/>
          </p:cNvSpPr>
          <p:nvPr/>
        </p:nvSpPr>
        <p:spPr bwMode="auto">
          <a:xfrm rot="4777107">
            <a:off x="6152340" y="5255275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66" name="Oval 42"/>
          <p:cNvSpPr>
            <a:spLocks noChangeAspect="1" noChangeArrowheads="1"/>
          </p:cNvSpPr>
          <p:nvPr/>
        </p:nvSpPr>
        <p:spPr bwMode="auto">
          <a:xfrm rot="4777107">
            <a:off x="5847540" y="4874275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67" name="Oval 43"/>
          <p:cNvSpPr>
            <a:spLocks noChangeAspect="1" noChangeArrowheads="1"/>
          </p:cNvSpPr>
          <p:nvPr/>
        </p:nvSpPr>
        <p:spPr bwMode="auto">
          <a:xfrm rot="4777107">
            <a:off x="4315709" y="373956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68" name="Oval 44"/>
          <p:cNvSpPr>
            <a:spLocks noChangeAspect="1" noChangeArrowheads="1"/>
          </p:cNvSpPr>
          <p:nvPr/>
        </p:nvSpPr>
        <p:spPr bwMode="auto">
          <a:xfrm rot="4777107">
            <a:off x="5213478" y="2777968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69" name="Oval 45"/>
          <p:cNvSpPr>
            <a:spLocks noChangeAspect="1" noChangeArrowheads="1"/>
          </p:cNvSpPr>
          <p:nvPr/>
        </p:nvSpPr>
        <p:spPr bwMode="auto">
          <a:xfrm rot="4777107">
            <a:off x="5854855" y="4364165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71" name="Oval 47"/>
          <p:cNvSpPr>
            <a:spLocks noChangeAspect="1" noChangeArrowheads="1"/>
          </p:cNvSpPr>
          <p:nvPr/>
        </p:nvSpPr>
        <p:spPr bwMode="auto">
          <a:xfrm rot="4777107">
            <a:off x="5435573" y="5050343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72" name="Oval 48"/>
          <p:cNvSpPr>
            <a:spLocks noChangeAspect="1" noChangeArrowheads="1"/>
          </p:cNvSpPr>
          <p:nvPr/>
        </p:nvSpPr>
        <p:spPr bwMode="auto">
          <a:xfrm rot="4777107">
            <a:off x="6802592" y="4756278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1074" name="Text Box 50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641075" name="Text Box 51"/>
          <p:cNvSpPr txBox="1">
            <a:spLocks noChangeArrowheads="1"/>
          </p:cNvSpPr>
          <p:nvPr/>
        </p:nvSpPr>
        <p:spPr bwMode="auto">
          <a:xfrm>
            <a:off x="7924800" y="2286000"/>
            <a:ext cx="2743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hlink"/>
                </a:solidFill>
              </a:rPr>
              <a:t>maximum margin linear classifier</a:t>
            </a:r>
            <a:r>
              <a:rPr lang="en-US" sz="2400" dirty="0"/>
              <a:t> is the linear classifier with the, maximum margin.</a:t>
            </a:r>
          </a:p>
          <a:p>
            <a:r>
              <a:rPr lang="en-US" sz="2400" dirty="0"/>
              <a:t>This is the simplest kind of SVM (Called an LSVM)</a:t>
            </a:r>
          </a:p>
        </p:txBody>
      </p:sp>
      <p:sp>
        <p:nvSpPr>
          <p:cNvPr id="641080" name="AutoShape 56"/>
          <p:cNvSpPr>
            <a:spLocks noChangeArrowheads="1"/>
          </p:cNvSpPr>
          <p:nvPr/>
        </p:nvSpPr>
        <p:spPr bwMode="auto">
          <a:xfrm>
            <a:off x="7620000" y="6097588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Linear SVM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13521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 No Linear Classifier can cover all instances</a:t>
            </a:r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5241909" y="5032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5864224" y="2814637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5927709" y="3635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4933949" y="2663825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5410201" y="3733799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4571999" y="3124201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6629384" y="4114800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5414882" y="4438475"/>
            <a:ext cx="80965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7531163" y="32234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6823138" y="4539516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4651467" y="2661514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6238938" y="35790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7394388" y="4490352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4641688" y="3634693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5364179" y="3053877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5629431" y="5239214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4610134" y="40934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5840429" y="2390302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6796935" y="4141450"/>
            <a:ext cx="881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5867444" y="407623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7116806" y="3361856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4583147" y="23408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6758031" y="326978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6611183" y="4717920"/>
            <a:ext cx="88101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4995184" y="3536648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6152339" y="5255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5847539" y="4874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4315709" y="373956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5213478" y="2777968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5854882" y="4364155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5435590" y="5050339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6802619" y="4756268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7924800" y="3352801"/>
            <a:ext cx="22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How would you classify this data?</a:t>
            </a:r>
          </a:p>
        </p:txBody>
      </p:sp>
      <p:sp>
        <p:nvSpPr>
          <p:cNvPr id="40" name="Line 50"/>
          <p:cNvSpPr>
            <a:spLocks noChangeShapeType="1"/>
          </p:cNvSpPr>
          <p:nvPr/>
        </p:nvSpPr>
        <p:spPr bwMode="auto">
          <a:xfrm flipV="1">
            <a:off x="4953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1" name="TextBox 40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  <p:sp>
        <p:nvSpPr>
          <p:cNvPr id="43" name="Oval 32"/>
          <p:cNvSpPr>
            <a:spLocks noChangeAspect="1" noChangeArrowheads="1"/>
          </p:cNvSpPr>
          <p:nvPr/>
        </p:nvSpPr>
        <p:spPr bwMode="auto">
          <a:xfrm rot="-1118274">
            <a:off x="4915588" y="3124314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44" name="Oval 43"/>
          <p:cNvSpPr>
            <a:spLocks noChangeAspect="1" noChangeArrowheads="1"/>
          </p:cNvSpPr>
          <p:nvPr/>
        </p:nvSpPr>
        <p:spPr bwMode="auto">
          <a:xfrm rot="5895381">
            <a:off x="5529409" y="4787517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03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0" y="1066800"/>
            <a:ext cx="9144000" cy="5410200"/>
          </a:xfrm>
        </p:spPr>
        <p:txBody>
          <a:bodyPr/>
          <a:lstStyle/>
          <a:p>
            <a:pPr algn="l" rtl="0"/>
            <a:r>
              <a:rPr lang="en-US" dirty="0"/>
              <a:t>Ideally, the best decision boundary should be the one which provides an optimal performance such as in the following figure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B236-B3A6-40D3-8606-F360DFB4ACC7}" type="slidenum">
              <a:rPr lang="ar-SA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 No Linear Classifier can cover all instances</a:t>
            </a:r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5241909" y="5032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5864224" y="2814637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5927709" y="3635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4933949" y="2663825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5410201" y="3733799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4571999" y="3124201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6629384" y="4114800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5414882" y="4438475"/>
            <a:ext cx="80965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7531163" y="32234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6823138" y="4539516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4651467" y="2661514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6238938" y="35790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7394388" y="4490352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4641688" y="3634693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5364179" y="3053877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5629431" y="5239214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4610134" y="40934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5840429" y="2390302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6796935" y="4141450"/>
            <a:ext cx="881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5867444" y="407623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7116806" y="3361856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4583147" y="23408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6758031" y="326978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6611183" y="4717920"/>
            <a:ext cx="88101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4995184" y="3536648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6152339" y="5255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5847539" y="4874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4315709" y="373956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5213478" y="2777968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5854882" y="4364155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5435590" y="5050339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6802619" y="4756268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41" name="TextBox 40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  <p:sp>
        <p:nvSpPr>
          <p:cNvPr id="43" name="Oval 32"/>
          <p:cNvSpPr>
            <a:spLocks noChangeAspect="1" noChangeArrowheads="1"/>
          </p:cNvSpPr>
          <p:nvPr/>
        </p:nvSpPr>
        <p:spPr bwMode="auto">
          <a:xfrm rot="-1118274">
            <a:off x="4915588" y="3124314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44" name="Oval 43"/>
          <p:cNvSpPr>
            <a:spLocks noChangeAspect="1" noChangeArrowheads="1"/>
          </p:cNvSpPr>
          <p:nvPr/>
        </p:nvSpPr>
        <p:spPr bwMode="auto">
          <a:xfrm rot="5895381">
            <a:off x="5529409" y="4787517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2" name="Freeform 1"/>
          <p:cNvSpPr/>
          <p:nvPr/>
        </p:nvSpPr>
        <p:spPr>
          <a:xfrm>
            <a:off x="4808413" y="2238233"/>
            <a:ext cx="1929032" cy="3235832"/>
          </a:xfrm>
          <a:custGeom>
            <a:avLst/>
            <a:gdLst>
              <a:gd name="connsiteX0" fmla="*/ 1929032 w 1929032"/>
              <a:gd name="connsiteY0" fmla="*/ 0 h 3235832"/>
              <a:gd name="connsiteX1" fmla="*/ 659790 w 1929032"/>
              <a:gd name="connsiteY1" fmla="*/ 1105468 h 3235832"/>
              <a:gd name="connsiteX2" fmla="*/ 223062 w 1929032"/>
              <a:gd name="connsiteY2" fmla="*/ 777922 h 3235832"/>
              <a:gd name="connsiteX3" fmla="*/ 18345 w 1929032"/>
              <a:gd name="connsiteY3" fmla="*/ 709683 h 3235832"/>
              <a:gd name="connsiteX4" fmla="*/ 59288 w 1929032"/>
              <a:gd name="connsiteY4" fmla="*/ 1214651 h 3235832"/>
              <a:gd name="connsiteX5" fmla="*/ 455074 w 1929032"/>
              <a:gd name="connsiteY5" fmla="*/ 1214651 h 3235832"/>
              <a:gd name="connsiteX6" fmla="*/ 891802 w 1929032"/>
              <a:gd name="connsiteY6" fmla="*/ 1446663 h 3235832"/>
              <a:gd name="connsiteX7" fmla="*/ 632494 w 1929032"/>
              <a:gd name="connsiteY7" fmla="*/ 2006221 h 3235832"/>
              <a:gd name="connsiteX8" fmla="*/ 468721 w 1929032"/>
              <a:gd name="connsiteY8" fmla="*/ 2415654 h 3235832"/>
              <a:gd name="connsiteX9" fmla="*/ 919097 w 1929032"/>
              <a:gd name="connsiteY9" fmla="*/ 2524836 h 3235832"/>
              <a:gd name="connsiteX10" fmla="*/ 755324 w 1929032"/>
              <a:gd name="connsiteY10" fmla="*/ 2756848 h 3235832"/>
              <a:gd name="connsiteX11" fmla="*/ 318596 w 1929032"/>
              <a:gd name="connsiteY11" fmla="*/ 2702257 h 3235832"/>
              <a:gd name="connsiteX12" fmla="*/ 277653 w 1929032"/>
              <a:gd name="connsiteY12" fmla="*/ 3152633 h 3235832"/>
              <a:gd name="connsiteX13" fmla="*/ 304948 w 1929032"/>
              <a:gd name="connsiteY13" fmla="*/ 3234519 h 323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9032" h="3235832">
                <a:moveTo>
                  <a:pt x="1929032" y="0"/>
                </a:moveTo>
                <a:cubicBezTo>
                  <a:pt x="1436575" y="487907"/>
                  <a:pt x="944118" y="975814"/>
                  <a:pt x="659790" y="1105468"/>
                </a:cubicBezTo>
                <a:cubicBezTo>
                  <a:pt x="375462" y="1235122"/>
                  <a:pt x="329969" y="843886"/>
                  <a:pt x="223062" y="777922"/>
                </a:cubicBezTo>
                <a:cubicBezTo>
                  <a:pt x="116155" y="711958"/>
                  <a:pt x="45641" y="636895"/>
                  <a:pt x="18345" y="709683"/>
                </a:cubicBezTo>
                <a:cubicBezTo>
                  <a:pt x="-8951" y="782471"/>
                  <a:pt x="-13500" y="1130490"/>
                  <a:pt x="59288" y="1214651"/>
                </a:cubicBezTo>
                <a:cubicBezTo>
                  <a:pt x="132076" y="1298812"/>
                  <a:pt x="316322" y="1175982"/>
                  <a:pt x="455074" y="1214651"/>
                </a:cubicBezTo>
                <a:cubicBezTo>
                  <a:pt x="593826" y="1253320"/>
                  <a:pt x="862232" y="1314735"/>
                  <a:pt x="891802" y="1446663"/>
                </a:cubicBezTo>
                <a:cubicBezTo>
                  <a:pt x="921372" y="1578591"/>
                  <a:pt x="703007" y="1844723"/>
                  <a:pt x="632494" y="2006221"/>
                </a:cubicBezTo>
                <a:cubicBezTo>
                  <a:pt x="561981" y="2167719"/>
                  <a:pt x="420954" y="2329218"/>
                  <a:pt x="468721" y="2415654"/>
                </a:cubicBezTo>
                <a:cubicBezTo>
                  <a:pt x="516488" y="2502090"/>
                  <a:pt x="871330" y="2467970"/>
                  <a:pt x="919097" y="2524836"/>
                </a:cubicBezTo>
                <a:cubicBezTo>
                  <a:pt x="966864" y="2581702"/>
                  <a:pt x="855408" y="2727278"/>
                  <a:pt x="755324" y="2756848"/>
                </a:cubicBezTo>
                <a:cubicBezTo>
                  <a:pt x="655240" y="2786418"/>
                  <a:pt x="398208" y="2636293"/>
                  <a:pt x="318596" y="2702257"/>
                </a:cubicBezTo>
                <a:cubicBezTo>
                  <a:pt x="238984" y="2768221"/>
                  <a:pt x="279928" y="3063923"/>
                  <a:pt x="277653" y="3152633"/>
                </a:cubicBezTo>
                <a:cubicBezTo>
                  <a:pt x="275378" y="3241343"/>
                  <a:pt x="290163" y="3237931"/>
                  <a:pt x="304948" y="32345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484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000250" y="1600200"/>
            <a:ext cx="8286750" cy="4800600"/>
          </a:xfrm>
        </p:spPr>
        <p:txBody>
          <a:bodyPr/>
          <a:lstStyle/>
          <a:p>
            <a:pPr algn="l" rtl="0"/>
            <a:r>
              <a:rPr lang="en-US" dirty="0"/>
              <a:t>However, our satisfaction is premature because the central aim of designing a classifier is to correctly classify novel input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</a:t>
            </a:r>
          </a:p>
          <a:p>
            <a:pPr algn="l" rtl="0"/>
            <a:endParaRPr lang="en-US" dirty="0"/>
          </a:p>
          <a:p>
            <a:pPr algn="ctr" rtl="0">
              <a:buFontTx/>
              <a:buNone/>
            </a:pPr>
            <a:endParaRPr lang="en-US" dirty="0"/>
          </a:p>
          <a:p>
            <a:pPr algn="ctr" rtl="0">
              <a:buFontTx/>
              <a:buNone/>
            </a:pPr>
            <a:endParaRPr lang="en-US" dirty="0"/>
          </a:p>
          <a:p>
            <a:pPr algn="ctr" rtl="0">
              <a:buFontTx/>
              <a:buNone/>
            </a:pPr>
            <a:endParaRPr lang="en-US" dirty="0"/>
          </a:p>
          <a:p>
            <a:pPr algn="ctr" rtl="0">
              <a:buFontTx/>
              <a:buNone/>
            </a:pPr>
            <a:r>
              <a:rPr lang="en-US" dirty="0"/>
              <a:t>Issue of generalization!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E1317-96D6-4F47-A551-E35A0E489578}" type="slidenum">
              <a:rPr lang="ar-SA"/>
              <a:pPr/>
              <a:t>14</a:t>
            </a:fld>
            <a:endParaRPr lang="en-US"/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5867400" y="3201786"/>
            <a:ext cx="457200" cy="13716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242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28" y="1484784"/>
            <a:ext cx="3163193" cy="335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414116"/>
            <a:ext cx="3384376" cy="331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one?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4797153"/>
            <a:ext cx="25922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 Errors</a:t>
            </a:r>
          </a:p>
          <a:p>
            <a:pPr algn="ctr"/>
            <a:r>
              <a:rPr lang="en-US" dirty="0"/>
              <a:t>Simple model</a:t>
            </a:r>
            <a:endParaRPr lang="he-IL" dirty="0"/>
          </a:p>
        </p:txBody>
      </p:sp>
      <p:sp>
        <p:nvSpPr>
          <p:cNvPr id="50" name="TextBox 49"/>
          <p:cNvSpPr txBox="1"/>
          <p:nvPr/>
        </p:nvSpPr>
        <p:spPr>
          <a:xfrm>
            <a:off x="6960096" y="4798894"/>
            <a:ext cx="25922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 Errors</a:t>
            </a:r>
          </a:p>
          <a:p>
            <a:pPr algn="ctr"/>
            <a:r>
              <a:rPr lang="en-US" dirty="0"/>
              <a:t>Complicated 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668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What’s Been Learned</a:t>
            </a:r>
            <a:endParaRPr lang="he-IL" dirty="0"/>
          </a:p>
        </p:txBody>
      </p:sp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3261485" y="2785864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V="1">
            <a:off x="3109085" y="6138664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" name="Oval 15"/>
          <p:cNvSpPr>
            <a:spLocks noChangeAspect="1" noChangeArrowheads="1"/>
          </p:cNvSpPr>
          <p:nvPr/>
        </p:nvSpPr>
        <p:spPr bwMode="auto">
          <a:xfrm>
            <a:off x="4388594" y="5608439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7" name="Oval 18"/>
          <p:cNvSpPr>
            <a:spLocks noChangeAspect="1" noChangeArrowheads="1"/>
          </p:cNvSpPr>
          <p:nvPr/>
        </p:nvSpPr>
        <p:spPr bwMode="auto">
          <a:xfrm>
            <a:off x="5010909" y="3390701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8" name="Oval 19"/>
          <p:cNvSpPr>
            <a:spLocks noChangeAspect="1" noChangeArrowheads="1"/>
          </p:cNvSpPr>
          <p:nvPr/>
        </p:nvSpPr>
        <p:spPr bwMode="auto">
          <a:xfrm>
            <a:off x="5074394" y="4211439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Oval 20"/>
          <p:cNvSpPr>
            <a:spLocks noChangeAspect="1" noChangeArrowheads="1"/>
          </p:cNvSpPr>
          <p:nvPr/>
        </p:nvSpPr>
        <p:spPr bwMode="auto">
          <a:xfrm>
            <a:off x="4080634" y="3239889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10" name="Oval 21"/>
          <p:cNvSpPr>
            <a:spLocks noChangeAspect="1" noChangeArrowheads="1"/>
          </p:cNvSpPr>
          <p:nvPr/>
        </p:nvSpPr>
        <p:spPr bwMode="auto">
          <a:xfrm>
            <a:off x="4556886" y="4309863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Oval 22"/>
          <p:cNvSpPr>
            <a:spLocks noChangeAspect="1" noChangeArrowheads="1"/>
          </p:cNvSpPr>
          <p:nvPr/>
        </p:nvSpPr>
        <p:spPr bwMode="auto">
          <a:xfrm>
            <a:off x="3718684" y="3700265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Oval 23"/>
          <p:cNvSpPr>
            <a:spLocks noChangeAspect="1" noChangeArrowheads="1"/>
          </p:cNvSpPr>
          <p:nvPr/>
        </p:nvSpPr>
        <p:spPr bwMode="auto">
          <a:xfrm>
            <a:off x="5776069" y="4690864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13" name="Oval 25"/>
          <p:cNvSpPr>
            <a:spLocks noChangeAspect="1" noChangeArrowheads="1"/>
          </p:cNvSpPr>
          <p:nvPr/>
        </p:nvSpPr>
        <p:spPr bwMode="auto">
          <a:xfrm rot="-1118274">
            <a:off x="4561567" y="5014539"/>
            <a:ext cx="80965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14" name="Oval 26"/>
          <p:cNvSpPr>
            <a:spLocks noChangeAspect="1" noChangeArrowheads="1"/>
          </p:cNvSpPr>
          <p:nvPr/>
        </p:nvSpPr>
        <p:spPr bwMode="auto">
          <a:xfrm rot="-1118274">
            <a:off x="6677848" y="3799542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15" name="Oval 29"/>
          <p:cNvSpPr>
            <a:spLocks noChangeAspect="1" noChangeArrowheads="1"/>
          </p:cNvSpPr>
          <p:nvPr/>
        </p:nvSpPr>
        <p:spPr bwMode="auto">
          <a:xfrm rot="-1118274">
            <a:off x="5969823" y="5115580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16" name="Oval 30"/>
          <p:cNvSpPr>
            <a:spLocks noChangeAspect="1" noChangeArrowheads="1"/>
          </p:cNvSpPr>
          <p:nvPr/>
        </p:nvSpPr>
        <p:spPr bwMode="auto">
          <a:xfrm rot="-1118274">
            <a:off x="3798152" y="3237578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17" name="Oval 32"/>
          <p:cNvSpPr>
            <a:spLocks noChangeAspect="1" noChangeArrowheads="1"/>
          </p:cNvSpPr>
          <p:nvPr/>
        </p:nvSpPr>
        <p:spPr bwMode="auto">
          <a:xfrm rot="-1118274">
            <a:off x="5385623" y="4155142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18" name="Oval 34"/>
          <p:cNvSpPr>
            <a:spLocks noChangeAspect="1" noChangeArrowheads="1"/>
          </p:cNvSpPr>
          <p:nvPr/>
        </p:nvSpPr>
        <p:spPr bwMode="auto">
          <a:xfrm rot="-1118274">
            <a:off x="6541073" y="5066416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19" name="Oval 35"/>
          <p:cNvSpPr>
            <a:spLocks noChangeAspect="1" noChangeArrowheads="1"/>
          </p:cNvSpPr>
          <p:nvPr/>
        </p:nvSpPr>
        <p:spPr bwMode="auto">
          <a:xfrm rot="-1118274">
            <a:off x="3788373" y="4210757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20" name="Oval 38"/>
          <p:cNvSpPr>
            <a:spLocks noChangeAspect="1" noChangeArrowheads="1"/>
          </p:cNvSpPr>
          <p:nvPr/>
        </p:nvSpPr>
        <p:spPr bwMode="auto">
          <a:xfrm rot="5895381">
            <a:off x="4510864" y="3629941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" name="Oval 39"/>
          <p:cNvSpPr>
            <a:spLocks noChangeAspect="1" noChangeArrowheads="1"/>
          </p:cNvSpPr>
          <p:nvPr/>
        </p:nvSpPr>
        <p:spPr bwMode="auto">
          <a:xfrm rot="5895381">
            <a:off x="4776116" y="5815278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22" name="Oval 42"/>
          <p:cNvSpPr>
            <a:spLocks noChangeAspect="1" noChangeArrowheads="1"/>
          </p:cNvSpPr>
          <p:nvPr/>
        </p:nvSpPr>
        <p:spPr bwMode="auto">
          <a:xfrm rot="5895381">
            <a:off x="3756819" y="4669524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" name="Oval 43"/>
          <p:cNvSpPr>
            <a:spLocks noChangeAspect="1" noChangeArrowheads="1"/>
          </p:cNvSpPr>
          <p:nvPr/>
        </p:nvSpPr>
        <p:spPr bwMode="auto">
          <a:xfrm rot="5895381">
            <a:off x="4987114" y="2966366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" name="Oval 44"/>
          <p:cNvSpPr>
            <a:spLocks noChangeAspect="1" noChangeArrowheads="1"/>
          </p:cNvSpPr>
          <p:nvPr/>
        </p:nvSpPr>
        <p:spPr bwMode="auto">
          <a:xfrm rot="5895381">
            <a:off x="5943620" y="4717514"/>
            <a:ext cx="881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25" name="Oval 45"/>
          <p:cNvSpPr>
            <a:spLocks noChangeAspect="1" noChangeArrowheads="1"/>
          </p:cNvSpPr>
          <p:nvPr/>
        </p:nvSpPr>
        <p:spPr bwMode="auto">
          <a:xfrm rot="5895381">
            <a:off x="5014129" y="4652295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26" name="Oval 46"/>
          <p:cNvSpPr>
            <a:spLocks noChangeAspect="1" noChangeArrowheads="1"/>
          </p:cNvSpPr>
          <p:nvPr/>
        </p:nvSpPr>
        <p:spPr bwMode="auto">
          <a:xfrm rot="5895381">
            <a:off x="6263491" y="3937920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27" name="Oval 47"/>
          <p:cNvSpPr>
            <a:spLocks noChangeAspect="1" noChangeArrowheads="1"/>
          </p:cNvSpPr>
          <p:nvPr/>
        </p:nvSpPr>
        <p:spPr bwMode="auto">
          <a:xfrm rot="5895381">
            <a:off x="3729832" y="2916924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28" name="Oval 48"/>
          <p:cNvSpPr>
            <a:spLocks noChangeAspect="1" noChangeArrowheads="1"/>
          </p:cNvSpPr>
          <p:nvPr/>
        </p:nvSpPr>
        <p:spPr bwMode="auto">
          <a:xfrm rot="5895381">
            <a:off x="5904716" y="3845845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29" name="Oval 50"/>
          <p:cNvSpPr>
            <a:spLocks noChangeAspect="1" noChangeArrowheads="1"/>
          </p:cNvSpPr>
          <p:nvPr/>
        </p:nvSpPr>
        <p:spPr bwMode="auto">
          <a:xfrm rot="5895381">
            <a:off x="5757868" y="5293984"/>
            <a:ext cx="88101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30" name="Oval 51"/>
          <p:cNvSpPr>
            <a:spLocks noChangeAspect="1" noChangeArrowheads="1"/>
          </p:cNvSpPr>
          <p:nvPr/>
        </p:nvSpPr>
        <p:spPr bwMode="auto">
          <a:xfrm rot="4777107">
            <a:off x="4141869" y="4112712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" name="Oval 52"/>
          <p:cNvSpPr>
            <a:spLocks noChangeAspect="1" noChangeArrowheads="1"/>
          </p:cNvSpPr>
          <p:nvPr/>
        </p:nvSpPr>
        <p:spPr bwMode="auto">
          <a:xfrm rot="4777107">
            <a:off x="5299024" y="5831342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32" name="Oval 53"/>
          <p:cNvSpPr>
            <a:spLocks noChangeAspect="1" noChangeArrowheads="1"/>
          </p:cNvSpPr>
          <p:nvPr/>
        </p:nvSpPr>
        <p:spPr bwMode="auto">
          <a:xfrm rot="4777107">
            <a:off x="4994224" y="5450342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33" name="Oval 55"/>
          <p:cNvSpPr>
            <a:spLocks noChangeAspect="1" noChangeArrowheads="1"/>
          </p:cNvSpPr>
          <p:nvPr/>
        </p:nvSpPr>
        <p:spPr bwMode="auto">
          <a:xfrm rot="4777107">
            <a:off x="3462394" y="4315627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34" name="Oval 56"/>
          <p:cNvSpPr>
            <a:spLocks noChangeAspect="1" noChangeArrowheads="1"/>
          </p:cNvSpPr>
          <p:nvPr/>
        </p:nvSpPr>
        <p:spPr bwMode="auto">
          <a:xfrm rot="4777107">
            <a:off x="4360163" y="3354032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35" name="Oval 58"/>
          <p:cNvSpPr>
            <a:spLocks noChangeAspect="1" noChangeArrowheads="1"/>
          </p:cNvSpPr>
          <p:nvPr/>
        </p:nvSpPr>
        <p:spPr bwMode="auto">
          <a:xfrm rot="4777107">
            <a:off x="5001567" y="4940219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36" name="Oval 62"/>
          <p:cNvSpPr>
            <a:spLocks noChangeAspect="1" noChangeArrowheads="1"/>
          </p:cNvSpPr>
          <p:nvPr/>
        </p:nvSpPr>
        <p:spPr bwMode="auto">
          <a:xfrm rot="4777107">
            <a:off x="4582275" y="5626403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37" name="Oval 63"/>
          <p:cNvSpPr>
            <a:spLocks noChangeAspect="1" noChangeArrowheads="1"/>
          </p:cNvSpPr>
          <p:nvPr/>
        </p:nvSpPr>
        <p:spPr bwMode="auto">
          <a:xfrm rot="4777107">
            <a:off x="5949304" y="5332332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TextBox 38"/>
          <p:cNvSpPr txBox="1"/>
          <p:nvPr/>
        </p:nvSpPr>
        <p:spPr>
          <a:xfrm>
            <a:off x="3634599" y="629015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1665136" y="4531970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  <p:sp>
        <p:nvSpPr>
          <p:cNvPr id="41" name="Oval 32"/>
          <p:cNvSpPr>
            <a:spLocks noChangeAspect="1" noChangeArrowheads="1"/>
          </p:cNvSpPr>
          <p:nvPr/>
        </p:nvSpPr>
        <p:spPr bwMode="auto">
          <a:xfrm rot="-1118274">
            <a:off x="4062273" y="37003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42" name="Oval 41"/>
          <p:cNvSpPr>
            <a:spLocks noChangeAspect="1" noChangeArrowheads="1"/>
          </p:cNvSpPr>
          <p:nvPr/>
        </p:nvSpPr>
        <p:spPr bwMode="auto">
          <a:xfrm rot="5895381">
            <a:off x="4676094" y="5363581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44" name="Rectangle 43"/>
          <p:cNvSpPr/>
          <p:nvPr/>
        </p:nvSpPr>
        <p:spPr>
          <a:xfrm>
            <a:off x="1847528" y="1269521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sz="2000" dirty="0"/>
              <a:t>We randomly select a portion of the data to be used for training (the training set)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sz="2000" dirty="0"/>
              <a:t>Train the model on the training set.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sz="2000" dirty="0"/>
              <a:t>Once the model is trained, we run the model on the remaining instances  (the test set) to see how it performs</a:t>
            </a:r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 flipV="1">
            <a:off x="4154926" y="2785864"/>
            <a:ext cx="1226069" cy="33074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54978F2-28EB-4AB1-A824-F48F7AE01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50413"/>
              </p:ext>
            </p:extLst>
          </p:nvPr>
        </p:nvGraphicFramePr>
        <p:xfrm>
          <a:off x="8996922" y="4181989"/>
          <a:ext cx="2054559" cy="1206078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68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2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Red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Gray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2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Gray</a:t>
                      </a:r>
                      <a:endParaRPr lang="he-IL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026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Red</a:t>
                      </a:r>
                      <a:endParaRPr lang="he-IL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5E858071-9ECA-4FB4-B44E-33A0B37CEDE9}"/>
              </a:ext>
            </a:extLst>
          </p:cNvPr>
          <p:cNvSpPr txBox="1"/>
          <p:nvPr/>
        </p:nvSpPr>
        <p:spPr>
          <a:xfrm>
            <a:off x="9367744" y="3356992"/>
            <a:ext cx="1645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Classified As</a:t>
            </a:r>
            <a:endParaRPr lang="he-IL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86EB65A1-46B1-4082-8211-DF4EBD354D97}"/>
              </a:ext>
            </a:extLst>
          </p:cNvPr>
          <p:cNvSpPr/>
          <p:nvPr/>
        </p:nvSpPr>
        <p:spPr>
          <a:xfrm rot="5400000">
            <a:off x="10117064" y="3253000"/>
            <a:ext cx="504056" cy="1350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8A189E63-A309-4C1A-95CF-A018926C6B0F}"/>
              </a:ext>
            </a:extLst>
          </p:cNvPr>
          <p:cNvSpPr/>
          <p:nvPr/>
        </p:nvSpPr>
        <p:spPr>
          <a:xfrm>
            <a:off x="8603208" y="4672922"/>
            <a:ext cx="360040" cy="659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87E8FF-BB24-4F81-8461-A9A4FAF5609B}"/>
              </a:ext>
            </a:extLst>
          </p:cNvPr>
          <p:cNvSpPr txBox="1"/>
          <p:nvPr/>
        </p:nvSpPr>
        <p:spPr>
          <a:xfrm rot="16200000">
            <a:off x="8011162" y="4885144"/>
            <a:ext cx="977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Actual</a:t>
            </a:r>
            <a:endParaRPr lang="he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22A0C9-E421-4384-81D3-1CDD8E404357}"/>
              </a:ext>
            </a:extLst>
          </p:cNvPr>
          <p:cNvSpPr txBox="1"/>
          <p:nvPr/>
        </p:nvSpPr>
        <p:spPr>
          <a:xfrm>
            <a:off x="9107265" y="2735656"/>
            <a:ext cx="19778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Confusion Matrix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8327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 animBg="1"/>
      <p:bldP spid="41" grpId="0" animBg="1"/>
      <p:bldP spid="42" grpId="0" animBg="1"/>
      <p:bldP spid="42" grpId="1" animBg="1"/>
      <p:bldP spid="45" grpId="0" animBg="1"/>
      <p:bldP spid="59" grpId="0"/>
      <p:bldP spid="60" grpId="0" animBg="1"/>
      <p:bldP spid="61" grpId="0" animBg="1"/>
      <p:bldP spid="62" grpId="0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Accuracy, Precision, and Recall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7B03E-CD2C-44EA-B280-8A055B875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3650" y="1409701"/>
                <a:ext cx="6540500" cy="476726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“Out of all samples that were classified as ‘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’, how many were actually ‘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’?”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“Out of all samples that are actually ‘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’, how many were classified as ‘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’?”</a:t>
                </a:r>
                <a:endParaRPr lang="en-IL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“How many samples (out of all samples) were classified correctly?”</a:t>
                </a:r>
                <a:endParaRPr lang="en-IL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⋅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Harmonic mean of precision and recall.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One score that encapsulates both precision and recall.</a:t>
                </a:r>
                <a:endParaRPr lang="en-IL" sz="1600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7B03E-CD2C-44EA-B280-8A055B875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3650" y="1409701"/>
                <a:ext cx="6540500" cy="47672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59AF5735-1B11-48B9-A891-5DEA5B902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9780903"/>
                  </p:ext>
                </p:extLst>
              </p:nvPr>
            </p:nvGraphicFramePr>
            <p:xfrm>
              <a:off x="8996257" y="4181989"/>
              <a:ext cx="2054559" cy="1206078"/>
            </p:xfrm>
            <a:graphic>
              <a:graphicData uri="http://schemas.openxmlformats.org/drawingml/2006/table">
                <a:tbl>
                  <a:tblPr rtl="1" firstRow="1" bandRow="1">
                    <a:tableStyleId>{D7AC3CCA-C797-4891-BE02-D94E43425B78}</a:tableStyleId>
                  </a:tblPr>
                  <a:tblGrid>
                    <a:gridCol w="6848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48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48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2026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he-IL" b="1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he-IL" b="1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59AF5735-1B11-48B9-A891-5DEA5B902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9780903"/>
                  </p:ext>
                </p:extLst>
              </p:nvPr>
            </p:nvGraphicFramePr>
            <p:xfrm>
              <a:off x="8996257" y="4181989"/>
              <a:ext cx="2054559" cy="1206078"/>
            </p:xfrm>
            <a:graphic>
              <a:graphicData uri="http://schemas.openxmlformats.org/drawingml/2006/table">
                <a:tbl>
                  <a:tblPr rtl="1" firstRow="1" bandRow="1">
                    <a:tableStyleId>{D7AC3CCA-C797-4891-BE02-D94E43425B78}</a:tableStyleId>
                  </a:tblPr>
                  <a:tblGrid>
                    <a:gridCol w="6848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48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48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2026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885" t="-3030" r="-200885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01786" t="-3030" r="-102679" b="-2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3030" r="-200885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01786" t="-103030" r="-102679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3030" r="-1770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2026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3030" r="-200885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01786" t="-203030" r="-10267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3030" r="-177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133564C3-13A1-4226-BFC0-3FF6480B94F9}"/>
              </a:ext>
            </a:extLst>
          </p:cNvPr>
          <p:cNvSpPr txBox="1"/>
          <p:nvPr/>
        </p:nvSpPr>
        <p:spPr>
          <a:xfrm>
            <a:off x="9367079" y="3356992"/>
            <a:ext cx="1645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Classified As</a:t>
            </a:r>
            <a:endParaRPr lang="he-IL" dirty="0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57F67E56-3800-4C77-8640-D5DC938F3265}"/>
              </a:ext>
            </a:extLst>
          </p:cNvPr>
          <p:cNvSpPr/>
          <p:nvPr/>
        </p:nvSpPr>
        <p:spPr>
          <a:xfrm rot="5400000">
            <a:off x="10116399" y="3253000"/>
            <a:ext cx="504056" cy="1350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86838090-E38D-4976-9CA6-AD818C8C0D57}"/>
              </a:ext>
            </a:extLst>
          </p:cNvPr>
          <p:cNvSpPr/>
          <p:nvPr/>
        </p:nvSpPr>
        <p:spPr>
          <a:xfrm>
            <a:off x="8602543" y="4672922"/>
            <a:ext cx="360040" cy="659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2BF892-1ABA-4399-AB98-9AB8091568E1}"/>
              </a:ext>
            </a:extLst>
          </p:cNvPr>
          <p:cNvSpPr txBox="1"/>
          <p:nvPr/>
        </p:nvSpPr>
        <p:spPr>
          <a:xfrm rot="16200000">
            <a:off x="8010497" y="4885144"/>
            <a:ext cx="977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Actual</a:t>
            </a:r>
            <a:endParaRPr lang="he-I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1EE20A-D9C6-437C-BB1E-BB1F227EC9F6}"/>
              </a:ext>
            </a:extLst>
          </p:cNvPr>
          <p:cNvSpPr txBox="1"/>
          <p:nvPr/>
        </p:nvSpPr>
        <p:spPr>
          <a:xfrm>
            <a:off x="9106600" y="2735656"/>
            <a:ext cx="19778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Confusion Matrix</a:t>
            </a:r>
            <a:endParaRPr lang="he-IL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454125-B51E-4B92-B66A-4FE8D28E30D9}"/>
              </a:ext>
            </a:extLst>
          </p:cNvPr>
          <p:cNvSpPr/>
          <p:nvPr/>
        </p:nvSpPr>
        <p:spPr>
          <a:xfrm>
            <a:off x="9680609" y="4180146"/>
            <a:ext cx="682591" cy="120607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7AE8C2-9A56-4B37-B100-2C18B179C03B}"/>
              </a:ext>
            </a:extLst>
          </p:cNvPr>
          <p:cNvSpPr/>
          <p:nvPr/>
        </p:nvSpPr>
        <p:spPr>
          <a:xfrm>
            <a:off x="9680609" y="4581128"/>
            <a:ext cx="682591" cy="416322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88800C3-8E4D-4919-8164-693B4E860384}"/>
              </a:ext>
            </a:extLst>
          </p:cNvPr>
          <p:cNvSpPr/>
          <p:nvPr/>
        </p:nvSpPr>
        <p:spPr>
          <a:xfrm rot="5400000">
            <a:off x="9810108" y="3757913"/>
            <a:ext cx="416322" cy="20505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9C5916-E2B9-4855-8F3E-233494C8D8D1}"/>
              </a:ext>
            </a:extLst>
          </p:cNvPr>
          <p:cNvSpPr/>
          <p:nvPr/>
        </p:nvSpPr>
        <p:spPr>
          <a:xfrm rot="5400000">
            <a:off x="9822950" y="4457204"/>
            <a:ext cx="416319" cy="664180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F2ECEE-7DB7-4F85-AB36-C15B0C13E7DD}"/>
              </a:ext>
            </a:extLst>
          </p:cNvPr>
          <p:cNvSpPr/>
          <p:nvPr/>
        </p:nvSpPr>
        <p:spPr>
          <a:xfrm>
            <a:off x="9684244" y="4588796"/>
            <a:ext cx="1359301" cy="79559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993679-B6CC-4BAD-9822-A0AE31A8BA1A}"/>
              </a:ext>
            </a:extLst>
          </p:cNvPr>
          <p:cNvSpPr/>
          <p:nvPr/>
        </p:nvSpPr>
        <p:spPr>
          <a:xfrm>
            <a:off x="9685836" y="4575024"/>
            <a:ext cx="682591" cy="416322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159E8C2-C1FF-4F72-886A-2FAD3167B5A3}"/>
              </a:ext>
            </a:extLst>
          </p:cNvPr>
          <p:cNvSpPr/>
          <p:nvPr/>
        </p:nvSpPr>
        <p:spPr>
          <a:xfrm>
            <a:off x="10358008" y="4979163"/>
            <a:ext cx="682591" cy="416322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  <p:bldP spid="38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94799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Non-linearly separable case</a:t>
            </a:r>
          </a:p>
        </p:txBody>
      </p:sp>
      <p:sp>
        <p:nvSpPr>
          <p:cNvPr id="640013" name="Line 13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40015" name="Oval 15"/>
          <p:cNvSpPr>
            <a:spLocks noChangeAspect="1" noChangeArrowheads="1"/>
          </p:cNvSpPr>
          <p:nvPr/>
        </p:nvSpPr>
        <p:spPr bwMode="auto">
          <a:xfrm>
            <a:off x="4778606" y="2918273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7" name="Oval 17"/>
          <p:cNvSpPr>
            <a:spLocks noChangeAspect="1" noChangeArrowheads="1"/>
          </p:cNvSpPr>
          <p:nvPr/>
        </p:nvSpPr>
        <p:spPr bwMode="auto">
          <a:xfrm>
            <a:off x="6671931" y="3973401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8" name="Oval 18"/>
          <p:cNvSpPr>
            <a:spLocks noChangeAspect="1" noChangeArrowheads="1"/>
          </p:cNvSpPr>
          <p:nvPr/>
        </p:nvSpPr>
        <p:spPr bwMode="auto">
          <a:xfrm>
            <a:off x="5927724" y="4814879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9" name="Oval 19"/>
          <p:cNvSpPr>
            <a:spLocks noChangeAspect="1" noChangeArrowheads="1"/>
          </p:cNvSpPr>
          <p:nvPr/>
        </p:nvSpPr>
        <p:spPr bwMode="auto">
          <a:xfrm>
            <a:off x="6821028" y="3136662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0" name="Oval 20"/>
          <p:cNvSpPr>
            <a:spLocks noChangeAspect="1" noChangeArrowheads="1"/>
          </p:cNvSpPr>
          <p:nvPr/>
        </p:nvSpPr>
        <p:spPr bwMode="auto">
          <a:xfrm>
            <a:off x="6159054" y="4329263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1" name="Oval 21"/>
          <p:cNvSpPr>
            <a:spLocks noChangeAspect="1" noChangeArrowheads="1"/>
          </p:cNvSpPr>
          <p:nvPr/>
        </p:nvSpPr>
        <p:spPr bwMode="auto">
          <a:xfrm>
            <a:off x="6459078" y="3597038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2" name="Oval 22"/>
          <p:cNvSpPr>
            <a:spLocks noChangeAspect="1" noChangeArrowheads="1"/>
          </p:cNvSpPr>
          <p:nvPr/>
        </p:nvSpPr>
        <p:spPr bwMode="auto">
          <a:xfrm>
            <a:off x="6629399" y="4727031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3" name="Oval 23"/>
          <p:cNvSpPr>
            <a:spLocks noChangeAspect="1" noChangeArrowheads="1"/>
          </p:cNvSpPr>
          <p:nvPr/>
        </p:nvSpPr>
        <p:spPr bwMode="auto">
          <a:xfrm rot="-1118274">
            <a:off x="5892552" y="2300787"/>
            <a:ext cx="80963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4" name="Oval 24"/>
          <p:cNvSpPr>
            <a:spLocks noChangeAspect="1" noChangeArrowheads="1"/>
          </p:cNvSpPr>
          <p:nvPr/>
        </p:nvSpPr>
        <p:spPr bwMode="auto">
          <a:xfrm rot="-1118274">
            <a:off x="7531192" y="3835720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5" name="Oval 25"/>
          <p:cNvSpPr>
            <a:spLocks noChangeAspect="1" noChangeArrowheads="1"/>
          </p:cNvSpPr>
          <p:nvPr/>
        </p:nvSpPr>
        <p:spPr bwMode="auto">
          <a:xfrm rot="-1118274">
            <a:off x="6823167" y="5151758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6" name="Oval 26"/>
          <p:cNvSpPr>
            <a:spLocks noChangeAspect="1" noChangeArrowheads="1"/>
          </p:cNvSpPr>
          <p:nvPr/>
        </p:nvSpPr>
        <p:spPr bwMode="auto">
          <a:xfrm rot="-1118274">
            <a:off x="6538546" y="3134351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7" name="Oval 27"/>
          <p:cNvSpPr>
            <a:spLocks noChangeAspect="1" noChangeArrowheads="1"/>
          </p:cNvSpPr>
          <p:nvPr/>
        </p:nvSpPr>
        <p:spPr bwMode="auto">
          <a:xfrm rot="-1118274">
            <a:off x="6238967" y="4758594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8" name="Oval 28"/>
          <p:cNvSpPr>
            <a:spLocks noChangeAspect="1" noChangeArrowheads="1"/>
          </p:cNvSpPr>
          <p:nvPr/>
        </p:nvSpPr>
        <p:spPr bwMode="auto">
          <a:xfrm rot="-1118274">
            <a:off x="7394413" y="5102586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9" name="Oval 29"/>
          <p:cNvSpPr>
            <a:spLocks noChangeAspect="1" noChangeArrowheads="1"/>
          </p:cNvSpPr>
          <p:nvPr/>
        </p:nvSpPr>
        <p:spPr bwMode="auto">
          <a:xfrm rot="-1118274">
            <a:off x="5669850" y="3588490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0" name="Oval 30"/>
          <p:cNvSpPr>
            <a:spLocks noChangeAspect="1" noChangeArrowheads="1"/>
          </p:cNvSpPr>
          <p:nvPr/>
        </p:nvSpPr>
        <p:spPr bwMode="auto">
          <a:xfrm rot="5895381">
            <a:off x="6307265" y="4193856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1" name="Oval 31"/>
          <p:cNvSpPr>
            <a:spLocks noChangeAspect="1" noChangeArrowheads="1"/>
          </p:cNvSpPr>
          <p:nvPr/>
        </p:nvSpPr>
        <p:spPr bwMode="auto">
          <a:xfrm rot="5895381">
            <a:off x="4736935" y="2243524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2" name="Oval 32"/>
          <p:cNvSpPr>
            <a:spLocks noChangeAspect="1" noChangeArrowheads="1"/>
          </p:cNvSpPr>
          <p:nvPr/>
        </p:nvSpPr>
        <p:spPr bwMode="auto">
          <a:xfrm rot="5895381">
            <a:off x="5493363" y="2901319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3" name="Oval 33"/>
          <p:cNvSpPr>
            <a:spLocks noChangeAspect="1" noChangeArrowheads="1"/>
          </p:cNvSpPr>
          <p:nvPr/>
        </p:nvSpPr>
        <p:spPr bwMode="auto">
          <a:xfrm rot="5895381">
            <a:off x="6904302" y="3848908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4" name="Oval 34"/>
          <p:cNvSpPr>
            <a:spLocks noChangeAspect="1" noChangeArrowheads="1"/>
          </p:cNvSpPr>
          <p:nvPr/>
        </p:nvSpPr>
        <p:spPr bwMode="auto">
          <a:xfrm rot="5895381">
            <a:off x="6796914" y="4753684"/>
            <a:ext cx="88106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5" name="Oval 35"/>
          <p:cNvSpPr>
            <a:spLocks noChangeAspect="1" noChangeArrowheads="1"/>
          </p:cNvSpPr>
          <p:nvPr/>
        </p:nvSpPr>
        <p:spPr bwMode="auto">
          <a:xfrm rot="5895381">
            <a:off x="6494854" y="2383972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6" name="Oval 36"/>
          <p:cNvSpPr>
            <a:spLocks noChangeAspect="1" noChangeArrowheads="1"/>
          </p:cNvSpPr>
          <p:nvPr/>
        </p:nvSpPr>
        <p:spPr bwMode="auto">
          <a:xfrm rot="5895381">
            <a:off x="7383241" y="4391636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640037" name="Oval 37"/>
          <p:cNvSpPr>
            <a:spLocks noChangeAspect="1" noChangeArrowheads="1"/>
          </p:cNvSpPr>
          <p:nvPr/>
        </p:nvSpPr>
        <p:spPr bwMode="auto">
          <a:xfrm rot="5895381">
            <a:off x="6470226" y="2813697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38" name="Oval 38"/>
          <p:cNvSpPr>
            <a:spLocks noChangeAspect="1" noChangeArrowheads="1"/>
          </p:cNvSpPr>
          <p:nvPr/>
        </p:nvSpPr>
        <p:spPr bwMode="auto">
          <a:xfrm rot="5895381">
            <a:off x="6758004" y="4449282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9" name="Oval 39"/>
          <p:cNvSpPr>
            <a:spLocks noChangeAspect="1" noChangeArrowheads="1"/>
          </p:cNvSpPr>
          <p:nvPr/>
        </p:nvSpPr>
        <p:spPr bwMode="auto">
          <a:xfrm rot="5895381">
            <a:off x="6611159" y="5330176"/>
            <a:ext cx="88106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0" name="Oval 40"/>
          <p:cNvSpPr>
            <a:spLocks noChangeAspect="1" noChangeArrowheads="1"/>
          </p:cNvSpPr>
          <p:nvPr/>
        </p:nvSpPr>
        <p:spPr bwMode="auto">
          <a:xfrm rot="4777107">
            <a:off x="6103039" y="3802982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1" name="Oval 41"/>
          <p:cNvSpPr>
            <a:spLocks noChangeAspect="1" noChangeArrowheads="1"/>
          </p:cNvSpPr>
          <p:nvPr/>
        </p:nvSpPr>
        <p:spPr bwMode="auto">
          <a:xfrm rot="4777107">
            <a:off x="5893793" y="5199939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2" name="Oval 42"/>
          <p:cNvSpPr>
            <a:spLocks noChangeAspect="1" noChangeArrowheads="1"/>
          </p:cNvSpPr>
          <p:nvPr/>
        </p:nvSpPr>
        <p:spPr bwMode="auto">
          <a:xfrm rot="4777107">
            <a:off x="5397203" y="2206813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3" name="Oval 43"/>
          <p:cNvSpPr>
            <a:spLocks noChangeAspect="1" noChangeArrowheads="1"/>
          </p:cNvSpPr>
          <p:nvPr/>
        </p:nvSpPr>
        <p:spPr bwMode="auto">
          <a:xfrm rot="4777107">
            <a:off x="5718799" y="4021215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4" name="Oval 44"/>
          <p:cNvSpPr>
            <a:spLocks noChangeAspect="1" noChangeArrowheads="1"/>
          </p:cNvSpPr>
          <p:nvPr/>
        </p:nvSpPr>
        <p:spPr bwMode="auto">
          <a:xfrm rot="4777107">
            <a:off x="7100557" y="3250805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45" name="Oval 45"/>
          <p:cNvSpPr>
            <a:spLocks noChangeAspect="1" noChangeArrowheads="1"/>
          </p:cNvSpPr>
          <p:nvPr/>
        </p:nvSpPr>
        <p:spPr bwMode="auto">
          <a:xfrm rot="4777107">
            <a:off x="5064267" y="2530630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7" name="Oval 47"/>
          <p:cNvSpPr>
            <a:spLocks noChangeAspect="1" noChangeArrowheads="1"/>
          </p:cNvSpPr>
          <p:nvPr/>
        </p:nvSpPr>
        <p:spPr bwMode="auto">
          <a:xfrm rot="4777107">
            <a:off x="4694565" y="3481517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8" name="Oval 48"/>
          <p:cNvSpPr>
            <a:spLocks noChangeAspect="1" noChangeArrowheads="1"/>
          </p:cNvSpPr>
          <p:nvPr/>
        </p:nvSpPr>
        <p:spPr bwMode="auto">
          <a:xfrm rot="4777107">
            <a:off x="6802592" y="5368509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51" name="Text Box 5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40" name="Oval 32"/>
          <p:cNvSpPr>
            <a:spLocks noChangeAspect="1" noChangeArrowheads="1"/>
          </p:cNvSpPr>
          <p:nvPr/>
        </p:nvSpPr>
        <p:spPr bwMode="auto">
          <a:xfrm rot="5895381">
            <a:off x="5002264" y="2273474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41" name="Oval 37"/>
          <p:cNvSpPr>
            <a:spLocks noChangeAspect="1" noChangeArrowheads="1"/>
          </p:cNvSpPr>
          <p:nvPr/>
        </p:nvSpPr>
        <p:spPr bwMode="auto">
          <a:xfrm rot="5895381">
            <a:off x="6442424" y="4998094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43" name="TextBox 42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24901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94799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Non-linearly separable case</a:t>
            </a:r>
          </a:p>
        </p:txBody>
      </p:sp>
      <p:sp>
        <p:nvSpPr>
          <p:cNvPr id="640013" name="Line 13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40015" name="Oval 15"/>
          <p:cNvSpPr>
            <a:spLocks noChangeAspect="1" noChangeArrowheads="1"/>
          </p:cNvSpPr>
          <p:nvPr/>
        </p:nvSpPr>
        <p:spPr bwMode="auto">
          <a:xfrm>
            <a:off x="4778606" y="2918273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7" name="Oval 17"/>
          <p:cNvSpPr>
            <a:spLocks noChangeAspect="1" noChangeArrowheads="1"/>
          </p:cNvSpPr>
          <p:nvPr/>
        </p:nvSpPr>
        <p:spPr bwMode="auto">
          <a:xfrm>
            <a:off x="6671931" y="3973401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8" name="Oval 18"/>
          <p:cNvSpPr>
            <a:spLocks noChangeAspect="1" noChangeArrowheads="1"/>
          </p:cNvSpPr>
          <p:nvPr/>
        </p:nvSpPr>
        <p:spPr bwMode="auto">
          <a:xfrm>
            <a:off x="5927724" y="4814879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9" name="Oval 19"/>
          <p:cNvSpPr>
            <a:spLocks noChangeAspect="1" noChangeArrowheads="1"/>
          </p:cNvSpPr>
          <p:nvPr/>
        </p:nvSpPr>
        <p:spPr bwMode="auto">
          <a:xfrm>
            <a:off x="6821028" y="3136662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0" name="Oval 20"/>
          <p:cNvSpPr>
            <a:spLocks noChangeAspect="1" noChangeArrowheads="1"/>
          </p:cNvSpPr>
          <p:nvPr/>
        </p:nvSpPr>
        <p:spPr bwMode="auto">
          <a:xfrm>
            <a:off x="6159054" y="4329263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1" name="Oval 21"/>
          <p:cNvSpPr>
            <a:spLocks noChangeAspect="1" noChangeArrowheads="1"/>
          </p:cNvSpPr>
          <p:nvPr/>
        </p:nvSpPr>
        <p:spPr bwMode="auto">
          <a:xfrm>
            <a:off x="6459078" y="3597038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2" name="Oval 22"/>
          <p:cNvSpPr>
            <a:spLocks noChangeAspect="1" noChangeArrowheads="1"/>
          </p:cNvSpPr>
          <p:nvPr/>
        </p:nvSpPr>
        <p:spPr bwMode="auto">
          <a:xfrm>
            <a:off x="6629399" y="4727031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3" name="Oval 23"/>
          <p:cNvSpPr>
            <a:spLocks noChangeAspect="1" noChangeArrowheads="1"/>
          </p:cNvSpPr>
          <p:nvPr/>
        </p:nvSpPr>
        <p:spPr bwMode="auto">
          <a:xfrm rot="-1118274">
            <a:off x="5892552" y="2300787"/>
            <a:ext cx="80963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4" name="Oval 24"/>
          <p:cNvSpPr>
            <a:spLocks noChangeAspect="1" noChangeArrowheads="1"/>
          </p:cNvSpPr>
          <p:nvPr/>
        </p:nvSpPr>
        <p:spPr bwMode="auto">
          <a:xfrm rot="-1118274">
            <a:off x="7531192" y="3835720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5" name="Oval 25"/>
          <p:cNvSpPr>
            <a:spLocks noChangeAspect="1" noChangeArrowheads="1"/>
          </p:cNvSpPr>
          <p:nvPr/>
        </p:nvSpPr>
        <p:spPr bwMode="auto">
          <a:xfrm rot="-1118274">
            <a:off x="6823167" y="5151758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6" name="Oval 26"/>
          <p:cNvSpPr>
            <a:spLocks noChangeAspect="1" noChangeArrowheads="1"/>
          </p:cNvSpPr>
          <p:nvPr/>
        </p:nvSpPr>
        <p:spPr bwMode="auto">
          <a:xfrm rot="-1118274">
            <a:off x="6538546" y="3134351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7" name="Oval 27"/>
          <p:cNvSpPr>
            <a:spLocks noChangeAspect="1" noChangeArrowheads="1"/>
          </p:cNvSpPr>
          <p:nvPr/>
        </p:nvSpPr>
        <p:spPr bwMode="auto">
          <a:xfrm rot="-1118274">
            <a:off x="6238967" y="4758594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8" name="Oval 28"/>
          <p:cNvSpPr>
            <a:spLocks noChangeAspect="1" noChangeArrowheads="1"/>
          </p:cNvSpPr>
          <p:nvPr/>
        </p:nvSpPr>
        <p:spPr bwMode="auto">
          <a:xfrm rot="-1118274">
            <a:off x="7394413" y="5102586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9" name="Oval 29"/>
          <p:cNvSpPr>
            <a:spLocks noChangeAspect="1" noChangeArrowheads="1"/>
          </p:cNvSpPr>
          <p:nvPr/>
        </p:nvSpPr>
        <p:spPr bwMode="auto">
          <a:xfrm rot="-1118274">
            <a:off x="5669850" y="3588490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0" name="Oval 30"/>
          <p:cNvSpPr>
            <a:spLocks noChangeAspect="1" noChangeArrowheads="1"/>
          </p:cNvSpPr>
          <p:nvPr/>
        </p:nvSpPr>
        <p:spPr bwMode="auto">
          <a:xfrm rot="5895381">
            <a:off x="6307265" y="4193856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1" name="Oval 31"/>
          <p:cNvSpPr>
            <a:spLocks noChangeAspect="1" noChangeArrowheads="1"/>
          </p:cNvSpPr>
          <p:nvPr/>
        </p:nvSpPr>
        <p:spPr bwMode="auto">
          <a:xfrm rot="5895381">
            <a:off x="4736935" y="2243524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2" name="Oval 32"/>
          <p:cNvSpPr>
            <a:spLocks noChangeAspect="1" noChangeArrowheads="1"/>
          </p:cNvSpPr>
          <p:nvPr/>
        </p:nvSpPr>
        <p:spPr bwMode="auto">
          <a:xfrm rot="5895381">
            <a:off x="5493363" y="2901319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3" name="Oval 33"/>
          <p:cNvSpPr>
            <a:spLocks noChangeAspect="1" noChangeArrowheads="1"/>
          </p:cNvSpPr>
          <p:nvPr/>
        </p:nvSpPr>
        <p:spPr bwMode="auto">
          <a:xfrm rot="5895381">
            <a:off x="6904302" y="3848908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4" name="Oval 34"/>
          <p:cNvSpPr>
            <a:spLocks noChangeAspect="1" noChangeArrowheads="1"/>
          </p:cNvSpPr>
          <p:nvPr/>
        </p:nvSpPr>
        <p:spPr bwMode="auto">
          <a:xfrm rot="5895381">
            <a:off x="6796914" y="4753684"/>
            <a:ext cx="88106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5" name="Oval 35"/>
          <p:cNvSpPr>
            <a:spLocks noChangeAspect="1" noChangeArrowheads="1"/>
          </p:cNvSpPr>
          <p:nvPr/>
        </p:nvSpPr>
        <p:spPr bwMode="auto">
          <a:xfrm rot="5895381">
            <a:off x="6494854" y="2383972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6" name="Oval 36"/>
          <p:cNvSpPr>
            <a:spLocks noChangeAspect="1" noChangeArrowheads="1"/>
          </p:cNvSpPr>
          <p:nvPr/>
        </p:nvSpPr>
        <p:spPr bwMode="auto">
          <a:xfrm rot="5895381">
            <a:off x="7383241" y="4391636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640037" name="Oval 37"/>
          <p:cNvSpPr>
            <a:spLocks noChangeAspect="1" noChangeArrowheads="1"/>
          </p:cNvSpPr>
          <p:nvPr/>
        </p:nvSpPr>
        <p:spPr bwMode="auto">
          <a:xfrm rot="5895381">
            <a:off x="6470226" y="2813697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38" name="Oval 38"/>
          <p:cNvSpPr>
            <a:spLocks noChangeAspect="1" noChangeArrowheads="1"/>
          </p:cNvSpPr>
          <p:nvPr/>
        </p:nvSpPr>
        <p:spPr bwMode="auto">
          <a:xfrm rot="5895381">
            <a:off x="6758004" y="4449282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9" name="Oval 39"/>
          <p:cNvSpPr>
            <a:spLocks noChangeAspect="1" noChangeArrowheads="1"/>
          </p:cNvSpPr>
          <p:nvPr/>
        </p:nvSpPr>
        <p:spPr bwMode="auto">
          <a:xfrm rot="5895381">
            <a:off x="6611159" y="5330176"/>
            <a:ext cx="88106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0" name="Oval 40"/>
          <p:cNvSpPr>
            <a:spLocks noChangeAspect="1" noChangeArrowheads="1"/>
          </p:cNvSpPr>
          <p:nvPr/>
        </p:nvSpPr>
        <p:spPr bwMode="auto">
          <a:xfrm rot="4777107">
            <a:off x="6103039" y="3802982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1" name="Oval 41"/>
          <p:cNvSpPr>
            <a:spLocks noChangeAspect="1" noChangeArrowheads="1"/>
          </p:cNvSpPr>
          <p:nvPr/>
        </p:nvSpPr>
        <p:spPr bwMode="auto">
          <a:xfrm rot="4777107">
            <a:off x="5893793" y="5199939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2" name="Oval 42"/>
          <p:cNvSpPr>
            <a:spLocks noChangeAspect="1" noChangeArrowheads="1"/>
          </p:cNvSpPr>
          <p:nvPr/>
        </p:nvSpPr>
        <p:spPr bwMode="auto">
          <a:xfrm rot="4777107">
            <a:off x="5397203" y="2206813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3" name="Oval 43"/>
          <p:cNvSpPr>
            <a:spLocks noChangeAspect="1" noChangeArrowheads="1"/>
          </p:cNvSpPr>
          <p:nvPr/>
        </p:nvSpPr>
        <p:spPr bwMode="auto">
          <a:xfrm rot="4777107">
            <a:off x="5718799" y="4021215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4" name="Oval 44"/>
          <p:cNvSpPr>
            <a:spLocks noChangeAspect="1" noChangeArrowheads="1"/>
          </p:cNvSpPr>
          <p:nvPr/>
        </p:nvSpPr>
        <p:spPr bwMode="auto">
          <a:xfrm rot="4777107">
            <a:off x="7100557" y="3250805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45" name="Oval 45"/>
          <p:cNvSpPr>
            <a:spLocks noChangeAspect="1" noChangeArrowheads="1"/>
          </p:cNvSpPr>
          <p:nvPr/>
        </p:nvSpPr>
        <p:spPr bwMode="auto">
          <a:xfrm rot="4777107">
            <a:off x="5064267" y="2530630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7" name="Oval 47"/>
          <p:cNvSpPr>
            <a:spLocks noChangeAspect="1" noChangeArrowheads="1"/>
          </p:cNvSpPr>
          <p:nvPr/>
        </p:nvSpPr>
        <p:spPr bwMode="auto">
          <a:xfrm rot="4777107">
            <a:off x="4694565" y="3481517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8" name="Oval 48"/>
          <p:cNvSpPr>
            <a:spLocks noChangeAspect="1" noChangeArrowheads="1"/>
          </p:cNvSpPr>
          <p:nvPr/>
        </p:nvSpPr>
        <p:spPr bwMode="auto">
          <a:xfrm rot="4777107">
            <a:off x="6802592" y="5368509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51" name="Text Box 5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40" name="Oval 32"/>
          <p:cNvSpPr>
            <a:spLocks noChangeAspect="1" noChangeArrowheads="1"/>
          </p:cNvSpPr>
          <p:nvPr/>
        </p:nvSpPr>
        <p:spPr bwMode="auto">
          <a:xfrm rot="5895381">
            <a:off x="5002264" y="2273474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41" name="Oval 37"/>
          <p:cNvSpPr>
            <a:spLocks noChangeAspect="1" noChangeArrowheads="1"/>
          </p:cNvSpPr>
          <p:nvPr/>
        </p:nvSpPr>
        <p:spPr bwMode="auto">
          <a:xfrm rot="5895381">
            <a:off x="6442424" y="4998094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42" name="Line 50"/>
          <p:cNvSpPr>
            <a:spLocks noChangeShapeType="1"/>
          </p:cNvSpPr>
          <p:nvPr/>
        </p:nvSpPr>
        <p:spPr bwMode="auto">
          <a:xfrm flipV="1">
            <a:off x="4583832" y="1916832"/>
            <a:ext cx="2356189" cy="35032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sp>
        <p:nvSpPr>
          <p:cNvPr id="43" name="TextBox 42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0423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154779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Spam or Ham</a:t>
            </a:r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5241909" y="5032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5864224" y="2814637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5927709" y="3635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4933949" y="2663825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5410201" y="3733799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4571999" y="3124201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6629384" y="4114800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5414882" y="4438475"/>
            <a:ext cx="80965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7531163" y="32234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6823138" y="4539516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4651467" y="2661514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6238938" y="35790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7394388" y="4490352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4641688" y="3634693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5364179" y="3053877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5629431" y="5239214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4610134" y="40934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5840429" y="2390302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6796935" y="4141450"/>
            <a:ext cx="881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5867444" y="407623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7116806" y="3361856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4583147" y="23408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6758031" y="326978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6611183" y="4717920"/>
            <a:ext cx="88101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4995184" y="3536648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6152339" y="5255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5847539" y="4874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4315709" y="373956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5213478" y="2777968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5854882" y="4364155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5435590" y="5050339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6802619" y="4756268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7924800" y="3352801"/>
            <a:ext cx="22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How would you classify this data?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476667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94799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Non-linearly separable case</a:t>
            </a:r>
          </a:p>
        </p:txBody>
      </p:sp>
      <p:sp>
        <p:nvSpPr>
          <p:cNvPr id="640013" name="Line 13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40015" name="Oval 15"/>
          <p:cNvSpPr>
            <a:spLocks noChangeAspect="1" noChangeArrowheads="1"/>
          </p:cNvSpPr>
          <p:nvPr/>
        </p:nvSpPr>
        <p:spPr bwMode="auto">
          <a:xfrm>
            <a:off x="4778606" y="2918273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7" name="Oval 17"/>
          <p:cNvSpPr>
            <a:spLocks noChangeAspect="1" noChangeArrowheads="1"/>
          </p:cNvSpPr>
          <p:nvPr/>
        </p:nvSpPr>
        <p:spPr bwMode="auto">
          <a:xfrm>
            <a:off x="6671931" y="3973401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8" name="Oval 18"/>
          <p:cNvSpPr>
            <a:spLocks noChangeAspect="1" noChangeArrowheads="1"/>
          </p:cNvSpPr>
          <p:nvPr/>
        </p:nvSpPr>
        <p:spPr bwMode="auto">
          <a:xfrm>
            <a:off x="5927724" y="4814879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9" name="Oval 19"/>
          <p:cNvSpPr>
            <a:spLocks noChangeAspect="1" noChangeArrowheads="1"/>
          </p:cNvSpPr>
          <p:nvPr/>
        </p:nvSpPr>
        <p:spPr bwMode="auto">
          <a:xfrm>
            <a:off x="6821028" y="3136662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0" name="Oval 20"/>
          <p:cNvSpPr>
            <a:spLocks noChangeAspect="1" noChangeArrowheads="1"/>
          </p:cNvSpPr>
          <p:nvPr/>
        </p:nvSpPr>
        <p:spPr bwMode="auto">
          <a:xfrm>
            <a:off x="6159054" y="4329263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1" name="Oval 21"/>
          <p:cNvSpPr>
            <a:spLocks noChangeAspect="1" noChangeArrowheads="1"/>
          </p:cNvSpPr>
          <p:nvPr/>
        </p:nvSpPr>
        <p:spPr bwMode="auto">
          <a:xfrm>
            <a:off x="6459078" y="3597038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2" name="Oval 22"/>
          <p:cNvSpPr>
            <a:spLocks noChangeAspect="1" noChangeArrowheads="1"/>
          </p:cNvSpPr>
          <p:nvPr/>
        </p:nvSpPr>
        <p:spPr bwMode="auto">
          <a:xfrm>
            <a:off x="6629399" y="4727031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3" name="Oval 23"/>
          <p:cNvSpPr>
            <a:spLocks noChangeAspect="1" noChangeArrowheads="1"/>
          </p:cNvSpPr>
          <p:nvPr/>
        </p:nvSpPr>
        <p:spPr bwMode="auto">
          <a:xfrm rot="-1118274">
            <a:off x="5892552" y="2300787"/>
            <a:ext cx="80963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4" name="Oval 24"/>
          <p:cNvSpPr>
            <a:spLocks noChangeAspect="1" noChangeArrowheads="1"/>
          </p:cNvSpPr>
          <p:nvPr/>
        </p:nvSpPr>
        <p:spPr bwMode="auto">
          <a:xfrm rot="-1118274">
            <a:off x="7531192" y="3835720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5" name="Oval 25"/>
          <p:cNvSpPr>
            <a:spLocks noChangeAspect="1" noChangeArrowheads="1"/>
          </p:cNvSpPr>
          <p:nvPr/>
        </p:nvSpPr>
        <p:spPr bwMode="auto">
          <a:xfrm rot="-1118274">
            <a:off x="6823167" y="5151758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6" name="Oval 26"/>
          <p:cNvSpPr>
            <a:spLocks noChangeAspect="1" noChangeArrowheads="1"/>
          </p:cNvSpPr>
          <p:nvPr/>
        </p:nvSpPr>
        <p:spPr bwMode="auto">
          <a:xfrm rot="-1118274">
            <a:off x="6538546" y="3134351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7" name="Oval 27"/>
          <p:cNvSpPr>
            <a:spLocks noChangeAspect="1" noChangeArrowheads="1"/>
          </p:cNvSpPr>
          <p:nvPr/>
        </p:nvSpPr>
        <p:spPr bwMode="auto">
          <a:xfrm rot="-1118274">
            <a:off x="6238967" y="4758594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8" name="Oval 28"/>
          <p:cNvSpPr>
            <a:spLocks noChangeAspect="1" noChangeArrowheads="1"/>
          </p:cNvSpPr>
          <p:nvPr/>
        </p:nvSpPr>
        <p:spPr bwMode="auto">
          <a:xfrm rot="-1118274">
            <a:off x="7394413" y="5102586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9" name="Oval 29"/>
          <p:cNvSpPr>
            <a:spLocks noChangeAspect="1" noChangeArrowheads="1"/>
          </p:cNvSpPr>
          <p:nvPr/>
        </p:nvSpPr>
        <p:spPr bwMode="auto">
          <a:xfrm rot="-1118274">
            <a:off x="5669850" y="3588490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0" name="Oval 30"/>
          <p:cNvSpPr>
            <a:spLocks noChangeAspect="1" noChangeArrowheads="1"/>
          </p:cNvSpPr>
          <p:nvPr/>
        </p:nvSpPr>
        <p:spPr bwMode="auto">
          <a:xfrm rot="5895381">
            <a:off x="6307265" y="4193856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1" name="Oval 31"/>
          <p:cNvSpPr>
            <a:spLocks noChangeAspect="1" noChangeArrowheads="1"/>
          </p:cNvSpPr>
          <p:nvPr/>
        </p:nvSpPr>
        <p:spPr bwMode="auto">
          <a:xfrm rot="5895381">
            <a:off x="4736935" y="2243524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2" name="Oval 32"/>
          <p:cNvSpPr>
            <a:spLocks noChangeAspect="1" noChangeArrowheads="1"/>
          </p:cNvSpPr>
          <p:nvPr/>
        </p:nvSpPr>
        <p:spPr bwMode="auto">
          <a:xfrm rot="5895381">
            <a:off x="5493363" y="2901319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3" name="Oval 33"/>
          <p:cNvSpPr>
            <a:spLocks noChangeAspect="1" noChangeArrowheads="1"/>
          </p:cNvSpPr>
          <p:nvPr/>
        </p:nvSpPr>
        <p:spPr bwMode="auto">
          <a:xfrm rot="5895381">
            <a:off x="6904302" y="3848908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4" name="Oval 34"/>
          <p:cNvSpPr>
            <a:spLocks noChangeAspect="1" noChangeArrowheads="1"/>
          </p:cNvSpPr>
          <p:nvPr/>
        </p:nvSpPr>
        <p:spPr bwMode="auto">
          <a:xfrm rot="5895381">
            <a:off x="6796914" y="4753684"/>
            <a:ext cx="88106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5" name="Oval 35"/>
          <p:cNvSpPr>
            <a:spLocks noChangeAspect="1" noChangeArrowheads="1"/>
          </p:cNvSpPr>
          <p:nvPr/>
        </p:nvSpPr>
        <p:spPr bwMode="auto">
          <a:xfrm rot="5895381">
            <a:off x="6494854" y="2383972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6" name="Oval 36"/>
          <p:cNvSpPr>
            <a:spLocks noChangeAspect="1" noChangeArrowheads="1"/>
          </p:cNvSpPr>
          <p:nvPr/>
        </p:nvSpPr>
        <p:spPr bwMode="auto">
          <a:xfrm rot="5895381">
            <a:off x="7383241" y="4391636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640037" name="Oval 37"/>
          <p:cNvSpPr>
            <a:spLocks noChangeAspect="1" noChangeArrowheads="1"/>
          </p:cNvSpPr>
          <p:nvPr/>
        </p:nvSpPr>
        <p:spPr bwMode="auto">
          <a:xfrm rot="5895381">
            <a:off x="6470226" y="2813697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38" name="Oval 38"/>
          <p:cNvSpPr>
            <a:spLocks noChangeAspect="1" noChangeArrowheads="1"/>
          </p:cNvSpPr>
          <p:nvPr/>
        </p:nvSpPr>
        <p:spPr bwMode="auto">
          <a:xfrm rot="5895381">
            <a:off x="6758004" y="4449282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9" name="Oval 39"/>
          <p:cNvSpPr>
            <a:spLocks noChangeAspect="1" noChangeArrowheads="1"/>
          </p:cNvSpPr>
          <p:nvPr/>
        </p:nvSpPr>
        <p:spPr bwMode="auto">
          <a:xfrm rot="5895381">
            <a:off x="6611159" y="5330176"/>
            <a:ext cx="88106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0" name="Oval 40"/>
          <p:cNvSpPr>
            <a:spLocks noChangeAspect="1" noChangeArrowheads="1"/>
          </p:cNvSpPr>
          <p:nvPr/>
        </p:nvSpPr>
        <p:spPr bwMode="auto">
          <a:xfrm rot="4777107">
            <a:off x="6103039" y="3802982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1" name="Oval 41"/>
          <p:cNvSpPr>
            <a:spLocks noChangeAspect="1" noChangeArrowheads="1"/>
          </p:cNvSpPr>
          <p:nvPr/>
        </p:nvSpPr>
        <p:spPr bwMode="auto">
          <a:xfrm rot="4777107">
            <a:off x="5893793" y="5199939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2" name="Oval 42"/>
          <p:cNvSpPr>
            <a:spLocks noChangeAspect="1" noChangeArrowheads="1"/>
          </p:cNvSpPr>
          <p:nvPr/>
        </p:nvSpPr>
        <p:spPr bwMode="auto">
          <a:xfrm rot="4777107">
            <a:off x="5397203" y="2206813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3" name="Oval 43"/>
          <p:cNvSpPr>
            <a:spLocks noChangeAspect="1" noChangeArrowheads="1"/>
          </p:cNvSpPr>
          <p:nvPr/>
        </p:nvSpPr>
        <p:spPr bwMode="auto">
          <a:xfrm rot="4777107">
            <a:off x="5718799" y="4021215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4" name="Oval 44"/>
          <p:cNvSpPr>
            <a:spLocks noChangeAspect="1" noChangeArrowheads="1"/>
          </p:cNvSpPr>
          <p:nvPr/>
        </p:nvSpPr>
        <p:spPr bwMode="auto">
          <a:xfrm rot="4777107">
            <a:off x="7100557" y="3250805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45" name="Oval 45"/>
          <p:cNvSpPr>
            <a:spLocks noChangeAspect="1" noChangeArrowheads="1"/>
          </p:cNvSpPr>
          <p:nvPr/>
        </p:nvSpPr>
        <p:spPr bwMode="auto">
          <a:xfrm rot="4777107">
            <a:off x="5064267" y="2530630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7" name="Oval 47"/>
          <p:cNvSpPr>
            <a:spLocks noChangeAspect="1" noChangeArrowheads="1"/>
          </p:cNvSpPr>
          <p:nvPr/>
        </p:nvSpPr>
        <p:spPr bwMode="auto">
          <a:xfrm rot="4777107">
            <a:off x="4694565" y="3481517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8" name="Oval 48"/>
          <p:cNvSpPr>
            <a:spLocks noChangeAspect="1" noChangeArrowheads="1"/>
          </p:cNvSpPr>
          <p:nvPr/>
        </p:nvSpPr>
        <p:spPr bwMode="auto">
          <a:xfrm rot="4777107">
            <a:off x="6802592" y="5368509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51" name="Text Box 5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40" name="Oval 32"/>
          <p:cNvSpPr>
            <a:spLocks noChangeAspect="1" noChangeArrowheads="1"/>
          </p:cNvSpPr>
          <p:nvPr/>
        </p:nvSpPr>
        <p:spPr bwMode="auto">
          <a:xfrm rot="5895381">
            <a:off x="5002264" y="2273474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41" name="Oval 37"/>
          <p:cNvSpPr>
            <a:spLocks noChangeAspect="1" noChangeArrowheads="1"/>
          </p:cNvSpPr>
          <p:nvPr/>
        </p:nvSpPr>
        <p:spPr bwMode="auto">
          <a:xfrm rot="5895381">
            <a:off x="6442424" y="4998094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3" name="Freeform 2"/>
          <p:cNvSpPr/>
          <p:nvPr/>
        </p:nvSpPr>
        <p:spPr>
          <a:xfrm>
            <a:off x="4851663" y="2101755"/>
            <a:ext cx="2597851" cy="3158680"/>
          </a:xfrm>
          <a:custGeom>
            <a:avLst/>
            <a:gdLst>
              <a:gd name="connsiteX0" fmla="*/ 1585532 w 2597851"/>
              <a:gd name="connsiteY0" fmla="*/ 3138985 h 3158680"/>
              <a:gd name="connsiteX1" fmla="*/ 1790248 w 2597851"/>
              <a:gd name="connsiteY1" fmla="*/ 3057099 h 3158680"/>
              <a:gd name="connsiteX2" fmla="*/ 1667419 w 2597851"/>
              <a:gd name="connsiteY2" fmla="*/ 2197290 h 3158680"/>
              <a:gd name="connsiteX3" fmla="*/ 2595466 w 2597851"/>
              <a:gd name="connsiteY3" fmla="*/ 1787857 h 3158680"/>
              <a:gd name="connsiteX4" fmla="*/ 1885783 w 2597851"/>
              <a:gd name="connsiteY4" fmla="*/ 545911 h 3158680"/>
              <a:gd name="connsiteX5" fmla="*/ 439120 w 2597851"/>
              <a:gd name="connsiteY5" fmla="*/ 341194 h 3158680"/>
              <a:gd name="connsiteX6" fmla="*/ 261699 w 2597851"/>
              <a:gd name="connsiteY6" fmla="*/ 0 h 3158680"/>
              <a:gd name="connsiteX7" fmla="*/ 2392 w 2597851"/>
              <a:gd name="connsiteY7" fmla="*/ 341194 h 3158680"/>
              <a:gd name="connsiteX8" fmla="*/ 425472 w 2597851"/>
              <a:gd name="connsiteY8" fmla="*/ 409433 h 3158680"/>
              <a:gd name="connsiteX9" fmla="*/ 343586 w 2597851"/>
              <a:gd name="connsiteY9" fmla="*/ 1023582 h 3158680"/>
              <a:gd name="connsiteX10" fmla="*/ 930439 w 2597851"/>
              <a:gd name="connsiteY10" fmla="*/ 2388358 h 3158680"/>
              <a:gd name="connsiteX11" fmla="*/ 1558237 w 2597851"/>
              <a:gd name="connsiteY11" fmla="*/ 2538484 h 3158680"/>
              <a:gd name="connsiteX12" fmla="*/ 1476350 w 2597851"/>
              <a:gd name="connsiteY12" fmla="*/ 3029803 h 3158680"/>
              <a:gd name="connsiteX13" fmla="*/ 1585532 w 2597851"/>
              <a:gd name="connsiteY13" fmla="*/ 3138985 h 315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7851" h="3158680">
                <a:moveTo>
                  <a:pt x="1585532" y="3138985"/>
                </a:moveTo>
                <a:cubicBezTo>
                  <a:pt x="1637848" y="3143534"/>
                  <a:pt x="1776600" y="3214048"/>
                  <a:pt x="1790248" y="3057099"/>
                </a:cubicBezTo>
                <a:cubicBezTo>
                  <a:pt x="1803896" y="2900150"/>
                  <a:pt x="1533216" y="2408830"/>
                  <a:pt x="1667419" y="2197290"/>
                </a:cubicBezTo>
                <a:cubicBezTo>
                  <a:pt x="1801622" y="1985750"/>
                  <a:pt x="2559072" y="2063087"/>
                  <a:pt x="2595466" y="1787857"/>
                </a:cubicBezTo>
                <a:cubicBezTo>
                  <a:pt x="2631860" y="1512627"/>
                  <a:pt x="2245174" y="787021"/>
                  <a:pt x="1885783" y="545911"/>
                </a:cubicBezTo>
                <a:cubicBezTo>
                  <a:pt x="1526392" y="304801"/>
                  <a:pt x="709801" y="432179"/>
                  <a:pt x="439120" y="341194"/>
                </a:cubicBezTo>
                <a:cubicBezTo>
                  <a:pt x="168439" y="250209"/>
                  <a:pt x="334487" y="0"/>
                  <a:pt x="261699" y="0"/>
                </a:cubicBezTo>
                <a:cubicBezTo>
                  <a:pt x="188911" y="0"/>
                  <a:pt x="-24904" y="272955"/>
                  <a:pt x="2392" y="341194"/>
                </a:cubicBezTo>
                <a:cubicBezTo>
                  <a:pt x="29688" y="409433"/>
                  <a:pt x="368606" y="295702"/>
                  <a:pt x="425472" y="409433"/>
                </a:cubicBezTo>
                <a:cubicBezTo>
                  <a:pt x="482338" y="523164"/>
                  <a:pt x="259425" y="693761"/>
                  <a:pt x="343586" y="1023582"/>
                </a:cubicBezTo>
                <a:cubicBezTo>
                  <a:pt x="427747" y="1353403"/>
                  <a:pt x="727997" y="2135874"/>
                  <a:pt x="930439" y="2388358"/>
                </a:cubicBezTo>
                <a:cubicBezTo>
                  <a:pt x="1132881" y="2640842"/>
                  <a:pt x="1467252" y="2431576"/>
                  <a:pt x="1558237" y="2538484"/>
                </a:cubicBezTo>
                <a:cubicBezTo>
                  <a:pt x="1649222" y="2645391"/>
                  <a:pt x="1464977" y="2929720"/>
                  <a:pt x="1476350" y="3029803"/>
                </a:cubicBezTo>
                <a:cubicBezTo>
                  <a:pt x="1487723" y="3129886"/>
                  <a:pt x="1533216" y="3134436"/>
                  <a:pt x="1585532" y="313898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033260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94799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Non-linearly separable case</a:t>
            </a:r>
          </a:p>
        </p:txBody>
      </p:sp>
      <p:sp>
        <p:nvSpPr>
          <p:cNvPr id="640013" name="Line 13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40015" name="Oval 15"/>
          <p:cNvSpPr>
            <a:spLocks noChangeAspect="1" noChangeArrowheads="1"/>
          </p:cNvSpPr>
          <p:nvPr/>
        </p:nvSpPr>
        <p:spPr bwMode="auto">
          <a:xfrm>
            <a:off x="4778606" y="2918273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7" name="Oval 17"/>
          <p:cNvSpPr>
            <a:spLocks noChangeAspect="1" noChangeArrowheads="1"/>
          </p:cNvSpPr>
          <p:nvPr/>
        </p:nvSpPr>
        <p:spPr bwMode="auto">
          <a:xfrm>
            <a:off x="6671931" y="3973401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8" name="Oval 18"/>
          <p:cNvSpPr>
            <a:spLocks noChangeAspect="1" noChangeArrowheads="1"/>
          </p:cNvSpPr>
          <p:nvPr/>
        </p:nvSpPr>
        <p:spPr bwMode="auto">
          <a:xfrm>
            <a:off x="5927724" y="4814879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9" name="Oval 19"/>
          <p:cNvSpPr>
            <a:spLocks noChangeAspect="1" noChangeArrowheads="1"/>
          </p:cNvSpPr>
          <p:nvPr/>
        </p:nvSpPr>
        <p:spPr bwMode="auto">
          <a:xfrm>
            <a:off x="6821028" y="3136662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0" name="Oval 20"/>
          <p:cNvSpPr>
            <a:spLocks noChangeAspect="1" noChangeArrowheads="1"/>
          </p:cNvSpPr>
          <p:nvPr/>
        </p:nvSpPr>
        <p:spPr bwMode="auto">
          <a:xfrm>
            <a:off x="6159054" y="4329263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1" name="Oval 21"/>
          <p:cNvSpPr>
            <a:spLocks noChangeAspect="1" noChangeArrowheads="1"/>
          </p:cNvSpPr>
          <p:nvPr/>
        </p:nvSpPr>
        <p:spPr bwMode="auto">
          <a:xfrm>
            <a:off x="6459078" y="3597038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2" name="Oval 22"/>
          <p:cNvSpPr>
            <a:spLocks noChangeAspect="1" noChangeArrowheads="1"/>
          </p:cNvSpPr>
          <p:nvPr/>
        </p:nvSpPr>
        <p:spPr bwMode="auto">
          <a:xfrm>
            <a:off x="6629399" y="4727031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3" name="Oval 23"/>
          <p:cNvSpPr>
            <a:spLocks noChangeAspect="1" noChangeArrowheads="1"/>
          </p:cNvSpPr>
          <p:nvPr/>
        </p:nvSpPr>
        <p:spPr bwMode="auto">
          <a:xfrm rot="-1118274">
            <a:off x="5892552" y="2300787"/>
            <a:ext cx="80963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4" name="Oval 24"/>
          <p:cNvSpPr>
            <a:spLocks noChangeAspect="1" noChangeArrowheads="1"/>
          </p:cNvSpPr>
          <p:nvPr/>
        </p:nvSpPr>
        <p:spPr bwMode="auto">
          <a:xfrm rot="-1118274">
            <a:off x="7531192" y="3835720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5" name="Oval 25"/>
          <p:cNvSpPr>
            <a:spLocks noChangeAspect="1" noChangeArrowheads="1"/>
          </p:cNvSpPr>
          <p:nvPr/>
        </p:nvSpPr>
        <p:spPr bwMode="auto">
          <a:xfrm rot="-1118274">
            <a:off x="6823167" y="5151758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6" name="Oval 26"/>
          <p:cNvSpPr>
            <a:spLocks noChangeAspect="1" noChangeArrowheads="1"/>
          </p:cNvSpPr>
          <p:nvPr/>
        </p:nvSpPr>
        <p:spPr bwMode="auto">
          <a:xfrm rot="-1118274">
            <a:off x="6538546" y="3134351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7" name="Oval 27"/>
          <p:cNvSpPr>
            <a:spLocks noChangeAspect="1" noChangeArrowheads="1"/>
          </p:cNvSpPr>
          <p:nvPr/>
        </p:nvSpPr>
        <p:spPr bwMode="auto">
          <a:xfrm rot="-1118274">
            <a:off x="6238967" y="4758594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8" name="Oval 28"/>
          <p:cNvSpPr>
            <a:spLocks noChangeAspect="1" noChangeArrowheads="1"/>
          </p:cNvSpPr>
          <p:nvPr/>
        </p:nvSpPr>
        <p:spPr bwMode="auto">
          <a:xfrm rot="-1118274">
            <a:off x="7394413" y="5102586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9" name="Oval 29"/>
          <p:cNvSpPr>
            <a:spLocks noChangeAspect="1" noChangeArrowheads="1"/>
          </p:cNvSpPr>
          <p:nvPr/>
        </p:nvSpPr>
        <p:spPr bwMode="auto">
          <a:xfrm rot="-1118274">
            <a:off x="5669850" y="3588490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0" name="Oval 30"/>
          <p:cNvSpPr>
            <a:spLocks noChangeAspect="1" noChangeArrowheads="1"/>
          </p:cNvSpPr>
          <p:nvPr/>
        </p:nvSpPr>
        <p:spPr bwMode="auto">
          <a:xfrm rot="5895381">
            <a:off x="6307265" y="4193856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1" name="Oval 31"/>
          <p:cNvSpPr>
            <a:spLocks noChangeAspect="1" noChangeArrowheads="1"/>
          </p:cNvSpPr>
          <p:nvPr/>
        </p:nvSpPr>
        <p:spPr bwMode="auto">
          <a:xfrm rot="5895381">
            <a:off x="4736935" y="2243524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2" name="Oval 32"/>
          <p:cNvSpPr>
            <a:spLocks noChangeAspect="1" noChangeArrowheads="1"/>
          </p:cNvSpPr>
          <p:nvPr/>
        </p:nvSpPr>
        <p:spPr bwMode="auto">
          <a:xfrm rot="5895381">
            <a:off x="5493363" y="2901319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3" name="Oval 33"/>
          <p:cNvSpPr>
            <a:spLocks noChangeAspect="1" noChangeArrowheads="1"/>
          </p:cNvSpPr>
          <p:nvPr/>
        </p:nvSpPr>
        <p:spPr bwMode="auto">
          <a:xfrm rot="5895381">
            <a:off x="6904302" y="3848908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4" name="Oval 34"/>
          <p:cNvSpPr>
            <a:spLocks noChangeAspect="1" noChangeArrowheads="1"/>
          </p:cNvSpPr>
          <p:nvPr/>
        </p:nvSpPr>
        <p:spPr bwMode="auto">
          <a:xfrm rot="5895381">
            <a:off x="6796914" y="4753684"/>
            <a:ext cx="88106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5" name="Oval 35"/>
          <p:cNvSpPr>
            <a:spLocks noChangeAspect="1" noChangeArrowheads="1"/>
          </p:cNvSpPr>
          <p:nvPr/>
        </p:nvSpPr>
        <p:spPr bwMode="auto">
          <a:xfrm rot="5895381">
            <a:off x="6494854" y="2383972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6" name="Oval 36"/>
          <p:cNvSpPr>
            <a:spLocks noChangeAspect="1" noChangeArrowheads="1"/>
          </p:cNvSpPr>
          <p:nvPr/>
        </p:nvSpPr>
        <p:spPr bwMode="auto">
          <a:xfrm rot="5895381">
            <a:off x="7383241" y="4391636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640037" name="Oval 37"/>
          <p:cNvSpPr>
            <a:spLocks noChangeAspect="1" noChangeArrowheads="1"/>
          </p:cNvSpPr>
          <p:nvPr/>
        </p:nvSpPr>
        <p:spPr bwMode="auto">
          <a:xfrm rot="5895381">
            <a:off x="6470226" y="2813697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38" name="Oval 38"/>
          <p:cNvSpPr>
            <a:spLocks noChangeAspect="1" noChangeArrowheads="1"/>
          </p:cNvSpPr>
          <p:nvPr/>
        </p:nvSpPr>
        <p:spPr bwMode="auto">
          <a:xfrm rot="5895381">
            <a:off x="6758004" y="4449282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9" name="Oval 39"/>
          <p:cNvSpPr>
            <a:spLocks noChangeAspect="1" noChangeArrowheads="1"/>
          </p:cNvSpPr>
          <p:nvPr/>
        </p:nvSpPr>
        <p:spPr bwMode="auto">
          <a:xfrm rot="5895381">
            <a:off x="6611159" y="5330176"/>
            <a:ext cx="88106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0" name="Oval 40"/>
          <p:cNvSpPr>
            <a:spLocks noChangeAspect="1" noChangeArrowheads="1"/>
          </p:cNvSpPr>
          <p:nvPr/>
        </p:nvSpPr>
        <p:spPr bwMode="auto">
          <a:xfrm rot="4777107">
            <a:off x="6103039" y="3802982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1" name="Oval 41"/>
          <p:cNvSpPr>
            <a:spLocks noChangeAspect="1" noChangeArrowheads="1"/>
          </p:cNvSpPr>
          <p:nvPr/>
        </p:nvSpPr>
        <p:spPr bwMode="auto">
          <a:xfrm rot="4777107">
            <a:off x="5893793" y="5199939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2" name="Oval 42"/>
          <p:cNvSpPr>
            <a:spLocks noChangeAspect="1" noChangeArrowheads="1"/>
          </p:cNvSpPr>
          <p:nvPr/>
        </p:nvSpPr>
        <p:spPr bwMode="auto">
          <a:xfrm rot="4777107">
            <a:off x="5397203" y="2206813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3" name="Oval 43"/>
          <p:cNvSpPr>
            <a:spLocks noChangeAspect="1" noChangeArrowheads="1"/>
          </p:cNvSpPr>
          <p:nvPr/>
        </p:nvSpPr>
        <p:spPr bwMode="auto">
          <a:xfrm rot="4777107">
            <a:off x="5718799" y="4021215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4" name="Oval 44"/>
          <p:cNvSpPr>
            <a:spLocks noChangeAspect="1" noChangeArrowheads="1"/>
          </p:cNvSpPr>
          <p:nvPr/>
        </p:nvSpPr>
        <p:spPr bwMode="auto">
          <a:xfrm rot="4777107">
            <a:off x="7100557" y="3250805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45" name="Oval 45"/>
          <p:cNvSpPr>
            <a:spLocks noChangeAspect="1" noChangeArrowheads="1"/>
          </p:cNvSpPr>
          <p:nvPr/>
        </p:nvSpPr>
        <p:spPr bwMode="auto">
          <a:xfrm rot="4777107">
            <a:off x="5064267" y="2530630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7" name="Oval 47"/>
          <p:cNvSpPr>
            <a:spLocks noChangeAspect="1" noChangeArrowheads="1"/>
          </p:cNvSpPr>
          <p:nvPr/>
        </p:nvSpPr>
        <p:spPr bwMode="auto">
          <a:xfrm rot="4777107">
            <a:off x="4694565" y="3481517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8" name="Oval 48"/>
          <p:cNvSpPr>
            <a:spLocks noChangeAspect="1" noChangeArrowheads="1"/>
          </p:cNvSpPr>
          <p:nvPr/>
        </p:nvSpPr>
        <p:spPr bwMode="auto">
          <a:xfrm rot="4777107">
            <a:off x="6802592" y="5368509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51" name="Text Box 5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40" name="Oval 32"/>
          <p:cNvSpPr>
            <a:spLocks noChangeAspect="1" noChangeArrowheads="1"/>
          </p:cNvSpPr>
          <p:nvPr/>
        </p:nvSpPr>
        <p:spPr bwMode="auto">
          <a:xfrm rot="5895381">
            <a:off x="5002264" y="2273474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41" name="Oval 37"/>
          <p:cNvSpPr>
            <a:spLocks noChangeAspect="1" noChangeArrowheads="1"/>
          </p:cNvSpPr>
          <p:nvPr/>
        </p:nvSpPr>
        <p:spPr bwMode="auto">
          <a:xfrm rot="5895381">
            <a:off x="6442424" y="4998094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42" name="Oval 41"/>
          <p:cNvSpPr/>
          <p:nvPr/>
        </p:nvSpPr>
        <p:spPr>
          <a:xfrm>
            <a:off x="5049326" y="2529064"/>
            <a:ext cx="2198802" cy="20953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752508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09700"/>
            <a:ext cx="9601200" cy="4457700"/>
          </a:xfrm>
        </p:spPr>
        <p:txBody>
          <a:bodyPr/>
          <a:lstStyle/>
          <a:p>
            <a:pPr lvl="1" algn="l" rtl="0"/>
            <a:r>
              <a:rPr lang="en-US" sz="1800" dirty="0"/>
              <a:t>A flow-chart-like tree structure</a:t>
            </a:r>
          </a:p>
          <a:p>
            <a:pPr lvl="1" algn="l" rtl="0"/>
            <a:r>
              <a:rPr lang="en-US" sz="1800" dirty="0"/>
              <a:t>Internal node denotes a test on an attribute</a:t>
            </a:r>
          </a:p>
          <a:p>
            <a:pPr lvl="1" algn="l" rtl="0"/>
            <a:r>
              <a:rPr lang="en-US" sz="1800" dirty="0"/>
              <a:t>Branch represents an outcome of the test</a:t>
            </a:r>
          </a:p>
          <a:p>
            <a:pPr lvl="1" algn="l" rtl="0"/>
            <a:r>
              <a:rPr lang="en-US" sz="1800" dirty="0"/>
              <a:t>Leaf nodes represent class labels or class distribution</a:t>
            </a:r>
          </a:p>
          <a:p>
            <a:pPr algn="l" rtl="0"/>
            <a:endParaRPr lang="he-I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2970474"/>
            <a:ext cx="6552727" cy="368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78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94799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Down Induction of Decision Trees</a:t>
            </a:r>
          </a:p>
        </p:txBody>
      </p:sp>
      <p:sp>
        <p:nvSpPr>
          <p:cNvPr id="640013" name="Line 13"/>
          <p:cNvSpPr>
            <a:spLocks noChangeShapeType="1"/>
          </p:cNvSpPr>
          <p:nvPr/>
        </p:nvSpPr>
        <p:spPr bwMode="auto">
          <a:xfrm>
            <a:off x="2291284" y="1561728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 flipV="1">
            <a:off x="2138884" y="4914528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40015" name="Oval 15"/>
          <p:cNvSpPr>
            <a:spLocks noChangeAspect="1" noChangeArrowheads="1"/>
          </p:cNvSpPr>
          <p:nvPr/>
        </p:nvSpPr>
        <p:spPr bwMode="auto">
          <a:xfrm>
            <a:off x="2955090" y="2270201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7" name="Oval 17"/>
          <p:cNvSpPr>
            <a:spLocks noChangeAspect="1" noChangeArrowheads="1"/>
          </p:cNvSpPr>
          <p:nvPr/>
        </p:nvSpPr>
        <p:spPr bwMode="auto">
          <a:xfrm>
            <a:off x="4848415" y="3325329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8" name="Oval 18"/>
          <p:cNvSpPr>
            <a:spLocks noChangeAspect="1" noChangeArrowheads="1"/>
          </p:cNvSpPr>
          <p:nvPr/>
        </p:nvSpPr>
        <p:spPr bwMode="auto">
          <a:xfrm>
            <a:off x="4104208" y="4166807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9" name="Oval 19"/>
          <p:cNvSpPr>
            <a:spLocks noChangeAspect="1" noChangeArrowheads="1"/>
          </p:cNvSpPr>
          <p:nvPr/>
        </p:nvSpPr>
        <p:spPr bwMode="auto">
          <a:xfrm>
            <a:off x="4997512" y="2488590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0" name="Oval 20"/>
          <p:cNvSpPr>
            <a:spLocks noChangeAspect="1" noChangeArrowheads="1"/>
          </p:cNvSpPr>
          <p:nvPr/>
        </p:nvSpPr>
        <p:spPr bwMode="auto">
          <a:xfrm>
            <a:off x="4335538" y="3681191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1" name="Oval 21"/>
          <p:cNvSpPr>
            <a:spLocks noChangeAspect="1" noChangeArrowheads="1"/>
          </p:cNvSpPr>
          <p:nvPr/>
        </p:nvSpPr>
        <p:spPr bwMode="auto">
          <a:xfrm>
            <a:off x="4635562" y="2948966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2" name="Oval 22"/>
          <p:cNvSpPr>
            <a:spLocks noChangeAspect="1" noChangeArrowheads="1"/>
          </p:cNvSpPr>
          <p:nvPr/>
        </p:nvSpPr>
        <p:spPr bwMode="auto">
          <a:xfrm>
            <a:off x="4805883" y="4078959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3" name="Oval 23"/>
          <p:cNvSpPr>
            <a:spLocks noChangeAspect="1" noChangeArrowheads="1"/>
          </p:cNvSpPr>
          <p:nvPr/>
        </p:nvSpPr>
        <p:spPr bwMode="auto">
          <a:xfrm rot="-1118274">
            <a:off x="4069036" y="1652715"/>
            <a:ext cx="80963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4" name="Oval 24"/>
          <p:cNvSpPr>
            <a:spLocks noChangeAspect="1" noChangeArrowheads="1"/>
          </p:cNvSpPr>
          <p:nvPr/>
        </p:nvSpPr>
        <p:spPr bwMode="auto">
          <a:xfrm rot="-1118274">
            <a:off x="5707676" y="3187648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5" name="Oval 25"/>
          <p:cNvSpPr>
            <a:spLocks noChangeAspect="1" noChangeArrowheads="1"/>
          </p:cNvSpPr>
          <p:nvPr/>
        </p:nvSpPr>
        <p:spPr bwMode="auto">
          <a:xfrm rot="-1118274">
            <a:off x="4999651" y="4503686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6" name="Oval 26"/>
          <p:cNvSpPr>
            <a:spLocks noChangeAspect="1" noChangeArrowheads="1"/>
          </p:cNvSpPr>
          <p:nvPr/>
        </p:nvSpPr>
        <p:spPr bwMode="auto">
          <a:xfrm rot="-1118274">
            <a:off x="4715030" y="2486279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7" name="Oval 27"/>
          <p:cNvSpPr>
            <a:spLocks noChangeAspect="1" noChangeArrowheads="1"/>
          </p:cNvSpPr>
          <p:nvPr/>
        </p:nvSpPr>
        <p:spPr bwMode="auto">
          <a:xfrm rot="-1118274">
            <a:off x="4415451" y="4110522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8" name="Oval 28"/>
          <p:cNvSpPr>
            <a:spLocks noChangeAspect="1" noChangeArrowheads="1"/>
          </p:cNvSpPr>
          <p:nvPr/>
        </p:nvSpPr>
        <p:spPr bwMode="auto">
          <a:xfrm rot="-1118274">
            <a:off x="5570897" y="4454514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9" name="Oval 29"/>
          <p:cNvSpPr>
            <a:spLocks noChangeAspect="1" noChangeArrowheads="1"/>
          </p:cNvSpPr>
          <p:nvPr/>
        </p:nvSpPr>
        <p:spPr bwMode="auto">
          <a:xfrm rot="-1118274">
            <a:off x="3846334" y="2940418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0" name="Oval 30"/>
          <p:cNvSpPr>
            <a:spLocks noChangeAspect="1" noChangeArrowheads="1"/>
          </p:cNvSpPr>
          <p:nvPr/>
        </p:nvSpPr>
        <p:spPr bwMode="auto">
          <a:xfrm rot="5895381">
            <a:off x="4483749" y="3545784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1" name="Oval 31"/>
          <p:cNvSpPr>
            <a:spLocks noChangeAspect="1" noChangeArrowheads="1"/>
          </p:cNvSpPr>
          <p:nvPr/>
        </p:nvSpPr>
        <p:spPr bwMode="auto">
          <a:xfrm rot="5895381">
            <a:off x="2913419" y="1595452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2" name="Oval 32"/>
          <p:cNvSpPr>
            <a:spLocks noChangeAspect="1" noChangeArrowheads="1"/>
          </p:cNvSpPr>
          <p:nvPr/>
        </p:nvSpPr>
        <p:spPr bwMode="auto">
          <a:xfrm rot="5895381">
            <a:off x="3669847" y="2253247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3" name="Oval 33"/>
          <p:cNvSpPr>
            <a:spLocks noChangeAspect="1" noChangeArrowheads="1"/>
          </p:cNvSpPr>
          <p:nvPr/>
        </p:nvSpPr>
        <p:spPr bwMode="auto">
          <a:xfrm rot="5895381">
            <a:off x="5080786" y="3200836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4" name="Oval 34"/>
          <p:cNvSpPr>
            <a:spLocks noChangeAspect="1" noChangeArrowheads="1"/>
          </p:cNvSpPr>
          <p:nvPr/>
        </p:nvSpPr>
        <p:spPr bwMode="auto">
          <a:xfrm rot="5895381">
            <a:off x="4973398" y="4105612"/>
            <a:ext cx="88106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5" name="Oval 35"/>
          <p:cNvSpPr>
            <a:spLocks noChangeAspect="1" noChangeArrowheads="1"/>
          </p:cNvSpPr>
          <p:nvPr/>
        </p:nvSpPr>
        <p:spPr bwMode="auto">
          <a:xfrm rot="5895381">
            <a:off x="4671338" y="1735900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6" name="Oval 36"/>
          <p:cNvSpPr>
            <a:spLocks noChangeAspect="1" noChangeArrowheads="1"/>
          </p:cNvSpPr>
          <p:nvPr/>
        </p:nvSpPr>
        <p:spPr bwMode="auto">
          <a:xfrm rot="5895381">
            <a:off x="5559725" y="3743564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640037" name="Oval 37"/>
          <p:cNvSpPr>
            <a:spLocks noChangeAspect="1" noChangeArrowheads="1"/>
          </p:cNvSpPr>
          <p:nvPr/>
        </p:nvSpPr>
        <p:spPr bwMode="auto">
          <a:xfrm rot="5895381">
            <a:off x="4646710" y="2165625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38" name="Oval 38"/>
          <p:cNvSpPr>
            <a:spLocks noChangeAspect="1" noChangeArrowheads="1"/>
          </p:cNvSpPr>
          <p:nvPr/>
        </p:nvSpPr>
        <p:spPr bwMode="auto">
          <a:xfrm rot="5895381">
            <a:off x="4934488" y="3801210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9" name="Oval 39"/>
          <p:cNvSpPr>
            <a:spLocks noChangeAspect="1" noChangeArrowheads="1"/>
          </p:cNvSpPr>
          <p:nvPr/>
        </p:nvSpPr>
        <p:spPr bwMode="auto">
          <a:xfrm rot="5895381">
            <a:off x="4787643" y="4682104"/>
            <a:ext cx="88106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0" name="Oval 40"/>
          <p:cNvSpPr>
            <a:spLocks noChangeAspect="1" noChangeArrowheads="1"/>
          </p:cNvSpPr>
          <p:nvPr/>
        </p:nvSpPr>
        <p:spPr bwMode="auto">
          <a:xfrm rot="4777107">
            <a:off x="4279523" y="3154910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1" name="Oval 41"/>
          <p:cNvSpPr>
            <a:spLocks noChangeAspect="1" noChangeArrowheads="1"/>
          </p:cNvSpPr>
          <p:nvPr/>
        </p:nvSpPr>
        <p:spPr bwMode="auto">
          <a:xfrm rot="4777107">
            <a:off x="4070277" y="4551867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2" name="Oval 42"/>
          <p:cNvSpPr>
            <a:spLocks noChangeAspect="1" noChangeArrowheads="1"/>
          </p:cNvSpPr>
          <p:nvPr/>
        </p:nvSpPr>
        <p:spPr bwMode="auto">
          <a:xfrm rot="4777107">
            <a:off x="3573687" y="1558741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3" name="Oval 43"/>
          <p:cNvSpPr>
            <a:spLocks noChangeAspect="1" noChangeArrowheads="1"/>
          </p:cNvSpPr>
          <p:nvPr/>
        </p:nvSpPr>
        <p:spPr bwMode="auto">
          <a:xfrm rot="4777107">
            <a:off x="3895283" y="337314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4" name="Oval 44"/>
          <p:cNvSpPr>
            <a:spLocks noChangeAspect="1" noChangeArrowheads="1"/>
          </p:cNvSpPr>
          <p:nvPr/>
        </p:nvSpPr>
        <p:spPr bwMode="auto">
          <a:xfrm rot="4777107">
            <a:off x="5277041" y="2602733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45" name="Oval 45"/>
          <p:cNvSpPr>
            <a:spLocks noChangeAspect="1" noChangeArrowheads="1"/>
          </p:cNvSpPr>
          <p:nvPr/>
        </p:nvSpPr>
        <p:spPr bwMode="auto">
          <a:xfrm rot="4777107">
            <a:off x="3240751" y="1882558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7" name="Oval 47"/>
          <p:cNvSpPr>
            <a:spLocks noChangeAspect="1" noChangeArrowheads="1"/>
          </p:cNvSpPr>
          <p:nvPr/>
        </p:nvSpPr>
        <p:spPr bwMode="auto">
          <a:xfrm rot="4777107">
            <a:off x="2871049" y="2833445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8" name="Oval 48"/>
          <p:cNvSpPr>
            <a:spLocks noChangeAspect="1" noChangeArrowheads="1"/>
          </p:cNvSpPr>
          <p:nvPr/>
        </p:nvSpPr>
        <p:spPr bwMode="auto">
          <a:xfrm rot="4777107">
            <a:off x="4979076" y="4720437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51" name="Text Box 5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40" name="Oval 32"/>
          <p:cNvSpPr>
            <a:spLocks noChangeAspect="1" noChangeArrowheads="1"/>
          </p:cNvSpPr>
          <p:nvPr/>
        </p:nvSpPr>
        <p:spPr bwMode="auto">
          <a:xfrm rot="5895381">
            <a:off x="3178748" y="1625402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41" name="Oval 37"/>
          <p:cNvSpPr>
            <a:spLocks noChangeAspect="1" noChangeArrowheads="1"/>
          </p:cNvSpPr>
          <p:nvPr/>
        </p:nvSpPr>
        <p:spPr bwMode="auto">
          <a:xfrm rot="5895381">
            <a:off x="4618908" y="4350022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43" name="TextBox 42"/>
          <p:cNvSpPr txBox="1"/>
          <p:nvPr/>
        </p:nvSpPr>
        <p:spPr>
          <a:xfrm>
            <a:off x="2664398" y="5066020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694935" y="3307834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8350126" y="981895"/>
            <a:ext cx="1223962" cy="1150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H="1">
            <a:off x="7968208" y="2132831"/>
            <a:ext cx="95818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>
            <a:off x="8926388" y="2132831"/>
            <a:ext cx="6477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8285038" y="1334320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Email Len</a:t>
            </a:r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7536161" y="2126098"/>
            <a:ext cx="1366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&lt;1.8</a:t>
            </a:r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8832304" y="2168030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≥1.8</a:t>
            </a:r>
          </a:p>
        </p:txBody>
      </p: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9767764" y="2996432"/>
            <a:ext cx="2665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he-IL" sz="2000"/>
          </a:p>
        </p:txBody>
      </p: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8832305" y="2851969"/>
            <a:ext cx="1465263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Ham</a:t>
            </a:r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7248129" y="2861816"/>
            <a:ext cx="1465263" cy="40011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Spam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363292" y="3744328"/>
            <a:ext cx="366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92144" y="3413623"/>
            <a:ext cx="12241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 Error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8904312" y="3419708"/>
            <a:ext cx="12241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 Errors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0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94799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Down Induction of Decision Trees</a:t>
            </a:r>
          </a:p>
        </p:txBody>
      </p:sp>
      <p:sp>
        <p:nvSpPr>
          <p:cNvPr id="640013" name="Line 13"/>
          <p:cNvSpPr>
            <a:spLocks noChangeShapeType="1"/>
          </p:cNvSpPr>
          <p:nvPr/>
        </p:nvSpPr>
        <p:spPr bwMode="auto">
          <a:xfrm>
            <a:off x="2291284" y="1561728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 flipV="1">
            <a:off x="2138884" y="4914528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40015" name="Oval 15"/>
          <p:cNvSpPr>
            <a:spLocks noChangeAspect="1" noChangeArrowheads="1"/>
          </p:cNvSpPr>
          <p:nvPr/>
        </p:nvSpPr>
        <p:spPr bwMode="auto">
          <a:xfrm>
            <a:off x="2955090" y="2270201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7" name="Oval 17"/>
          <p:cNvSpPr>
            <a:spLocks noChangeAspect="1" noChangeArrowheads="1"/>
          </p:cNvSpPr>
          <p:nvPr/>
        </p:nvSpPr>
        <p:spPr bwMode="auto">
          <a:xfrm>
            <a:off x="4848415" y="3325329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8" name="Oval 18"/>
          <p:cNvSpPr>
            <a:spLocks noChangeAspect="1" noChangeArrowheads="1"/>
          </p:cNvSpPr>
          <p:nvPr/>
        </p:nvSpPr>
        <p:spPr bwMode="auto">
          <a:xfrm>
            <a:off x="4104208" y="4166807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9" name="Oval 19"/>
          <p:cNvSpPr>
            <a:spLocks noChangeAspect="1" noChangeArrowheads="1"/>
          </p:cNvSpPr>
          <p:nvPr/>
        </p:nvSpPr>
        <p:spPr bwMode="auto">
          <a:xfrm>
            <a:off x="4997512" y="2488590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0" name="Oval 20"/>
          <p:cNvSpPr>
            <a:spLocks noChangeAspect="1" noChangeArrowheads="1"/>
          </p:cNvSpPr>
          <p:nvPr/>
        </p:nvSpPr>
        <p:spPr bwMode="auto">
          <a:xfrm>
            <a:off x="4335538" y="3681191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1" name="Oval 21"/>
          <p:cNvSpPr>
            <a:spLocks noChangeAspect="1" noChangeArrowheads="1"/>
          </p:cNvSpPr>
          <p:nvPr/>
        </p:nvSpPr>
        <p:spPr bwMode="auto">
          <a:xfrm>
            <a:off x="4635562" y="2948966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2" name="Oval 22"/>
          <p:cNvSpPr>
            <a:spLocks noChangeAspect="1" noChangeArrowheads="1"/>
          </p:cNvSpPr>
          <p:nvPr/>
        </p:nvSpPr>
        <p:spPr bwMode="auto">
          <a:xfrm>
            <a:off x="4805883" y="4078959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3" name="Oval 23"/>
          <p:cNvSpPr>
            <a:spLocks noChangeAspect="1" noChangeArrowheads="1"/>
          </p:cNvSpPr>
          <p:nvPr/>
        </p:nvSpPr>
        <p:spPr bwMode="auto">
          <a:xfrm rot="-1118274">
            <a:off x="4069036" y="1652715"/>
            <a:ext cx="80963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4" name="Oval 24"/>
          <p:cNvSpPr>
            <a:spLocks noChangeAspect="1" noChangeArrowheads="1"/>
          </p:cNvSpPr>
          <p:nvPr/>
        </p:nvSpPr>
        <p:spPr bwMode="auto">
          <a:xfrm rot="-1118274">
            <a:off x="5707676" y="3187648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5" name="Oval 25"/>
          <p:cNvSpPr>
            <a:spLocks noChangeAspect="1" noChangeArrowheads="1"/>
          </p:cNvSpPr>
          <p:nvPr/>
        </p:nvSpPr>
        <p:spPr bwMode="auto">
          <a:xfrm rot="-1118274">
            <a:off x="4999651" y="4503686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6" name="Oval 26"/>
          <p:cNvSpPr>
            <a:spLocks noChangeAspect="1" noChangeArrowheads="1"/>
          </p:cNvSpPr>
          <p:nvPr/>
        </p:nvSpPr>
        <p:spPr bwMode="auto">
          <a:xfrm rot="-1118274">
            <a:off x="4715030" y="2486279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7" name="Oval 27"/>
          <p:cNvSpPr>
            <a:spLocks noChangeAspect="1" noChangeArrowheads="1"/>
          </p:cNvSpPr>
          <p:nvPr/>
        </p:nvSpPr>
        <p:spPr bwMode="auto">
          <a:xfrm rot="-1118274">
            <a:off x="4415451" y="4110522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8" name="Oval 28"/>
          <p:cNvSpPr>
            <a:spLocks noChangeAspect="1" noChangeArrowheads="1"/>
          </p:cNvSpPr>
          <p:nvPr/>
        </p:nvSpPr>
        <p:spPr bwMode="auto">
          <a:xfrm rot="-1118274">
            <a:off x="5570897" y="4454514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9" name="Oval 29"/>
          <p:cNvSpPr>
            <a:spLocks noChangeAspect="1" noChangeArrowheads="1"/>
          </p:cNvSpPr>
          <p:nvPr/>
        </p:nvSpPr>
        <p:spPr bwMode="auto">
          <a:xfrm rot="-1118274">
            <a:off x="3846334" y="2940418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0" name="Oval 30"/>
          <p:cNvSpPr>
            <a:spLocks noChangeAspect="1" noChangeArrowheads="1"/>
          </p:cNvSpPr>
          <p:nvPr/>
        </p:nvSpPr>
        <p:spPr bwMode="auto">
          <a:xfrm rot="5895381">
            <a:off x="4483749" y="3545784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1" name="Oval 31"/>
          <p:cNvSpPr>
            <a:spLocks noChangeAspect="1" noChangeArrowheads="1"/>
          </p:cNvSpPr>
          <p:nvPr/>
        </p:nvSpPr>
        <p:spPr bwMode="auto">
          <a:xfrm rot="5895381">
            <a:off x="2913419" y="1595452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2" name="Oval 32"/>
          <p:cNvSpPr>
            <a:spLocks noChangeAspect="1" noChangeArrowheads="1"/>
          </p:cNvSpPr>
          <p:nvPr/>
        </p:nvSpPr>
        <p:spPr bwMode="auto">
          <a:xfrm rot="5895381">
            <a:off x="3669847" y="2253247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3" name="Oval 33"/>
          <p:cNvSpPr>
            <a:spLocks noChangeAspect="1" noChangeArrowheads="1"/>
          </p:cNvSpPr>
          <p:nvPr/>
        </p:nvSpPr>
        <p:spPr bwMode="auto">
          <a:xfrm rot="5895381">
            <a:off x="5080786" y="3200836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4" name="Oval 34"/>
          <p:cNvSpPr>
            <a:spLocks noChangeAspect="1" noChangeArrowheads="1"/>
          </p:cNvSpPr>
          <p:nvPr/>
        </p:nvSpPr>
        <p:spPr bwMode="auto">
          <a:xfrm rot="5895381">
            <a:off x="4973398" y="4105612"/>
            <a:ext cx="88106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5" name="Oval 35"/>
          <p:cNvSpPr>
            <a:spLocks noChangeAspect="1" noChangeArrowheads="1"/>
          </p:cNvSpPr>
          <p:nvPr/>
        </p:nvSpPr>
        <p:spPr bwMode="auto">
          <a:xfrm rot="5895381">
            <a:off x="4671338" y="1735900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6" name="Oval 36"/>
          <p:cNvSpPr>
            <a:spLocks noChangeAspect="1" noChangeArrowheads="1"/>
          </p:cNvSpPr>
          <p:nvPr/>
        </p:nvSpPr>
        <p:spPr bwMode="auto">
          <a:xfrm rot="5895381">
            <a:off x="5559725" y="3743564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640037" name="Oval 37"/>
          <p:cNvSpPr>
            <a:spLocks noChangeAspect="1" noChangeArrowheads="1"/>
          </p:cNvSpPr>
          <p:nvPr/>
        </p:nvSpPr>
        <p:spPr bwMode="auto">
          <a:xfrm rot="5895381">
            <a:off x="4646710" y="2165625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38" name="Oval 38"/>
          <p:cNvSpPr>
            <a:spLocks noChangeAspect="1" noChangeArrowheads="1"/>
          </p:cNvSpPr>
          <p:nvPr/>
        </p:nvSpPr>
        <p:spPr bwMode="auto">
          <a:xfrm rot="5895381">
            <a:off x="4934488" y="3801210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9" name="Oval 39"/>
          <p:cNvSpPr>
            <a:spLocks noChangeAspect="1" noChangeArrowheads="1"/>
          </p:cNvSpPr>
          <p:nvPr/>
        </p:nvSpPr>
        <p:spPr bwMode="auto">
          <a:xfrm rot="5895381">
            <a:off x="4787643" y="4682104"/>
            <a:ext cx="88106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0" name="Oval 40"/>
          <p:cNvSpPr>
            <a:spLocks noChangeAspect="1" noChangeArrowheads="1"/>
          </p:cNvSpPr>
          <p:nvPr/>
        </p:nvSpPr>
        <p:spPr bwMode="auto">
          <a:xfrm rot="4777107">
            <a:off x="4279523" y="3154910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1" name="Oval 41"/>
          <p:cNvSpPr>
            <a:spLocks noChangeAspect="1" noChangeArrowheads="1"/>
          </p:cNvSpPr>
          <p:nvPr/>
        </p:nvSpPr>
        <p:spPr bwMode="auto">
          <a:xfrm rot="4777107">
            <a:off x="4070277" y="4551867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2" name="Oval 42"/>
          <p:cNvSpPr>
            <a:spLocks noChangeAspect="1" noChangeArrowheads="1"/>
          </p:cNvSpPr>
          <p:nvPr/>
        </p:nvSpPr>
        <p:spPr bwMode="auto">
          <a:xfrm rot="4777107">
            <a:off x="3573687" y="1558741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3" name="Oval 43"/>
          <p:cNvSpPr>
            <a:spLocks noChangeAspect="1" noChangeArrowheads="1"/>
          </p:cNvSpPr>
          <p:nvPr/>
        </p:nvSpPr>
        <p:spPr bwMode="auto">
          <a:xfrm rot="4777107">
            <a:off x="3895283" y="337314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4" name="Oval 44"/>
          <p:cNvSpPr>
            <a:spLocks noChangeAspect="1" noChangeArrowheads="1"/>
          </p:cNvSpPr>
          <p:nvPr/>
        </p:nvSpPr>
        <p:spPr bwMode="auto">
          <a:xfrm rot="4777107">
            <a:off x="5277041" y="2602733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45" name="Oval 45"/>
          <p:cNvSpPr>
            <a:spLocks noChangeAspect="1" noChangeArrowheads="1"/>
          </p:cNvSpPr>
          <p:nvPr/>
        </p:nvSpPr>
        <p:spPr bwMode="auto">
          <a:xfrm rot="4777107">
            <a:off x="3240751" y="1882558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7" name="Oval 47"/>
          <p:cNvSpPr>
            <a:spLocks noChangeAspect="1" noChangeArrowheads="1"/>
          </p:cNvSpPr>
          <p:nvPr/>
        </p:nvSpPr>
        <p:spPr bwMode="auto">
          <a:xfrm rot="4777107">
            <a:off x="2871049" y="2833445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8" name="Oval 48"/>
          <p:cNvSpPr>
            <a:spLocks noChangeAspect="1" noChangeArrowheads="1"/>
          </p:cNvSpPr>
          <p:nvPr/>
        </p:nvSpPr>
        <p:spPr bwMode="auto">
          <a:xfrm rot="4777107">
            <a:off x="4979076" y="4720437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51" name="Text Box 5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40" name="Oval 32"/>
          <p:cNvSpPr>
            <a:spLocks noChangeAspect="1" noChangeArrowheads="1"/>
          </p:cNvSpPr>
          <p:nvPr/>
        </p:nvSpPr>
        <p:spPr bwMode="auto">
          <a:xfrm rot="5895381">
            <a:off x="3178748" y="1625402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41" name="Oval 37"/>
          <p:cNvSpPr>
            <a:spLocks noChangeAspect="1" noChangeArrowheads="1"/>
          </p:cNvSpPr>
          <p:nvPr/>
        </p:nvSpPr>
        <p:spPr bwMode="auto">
          <a:xfrm rot="5895381">
            <a:off x="4618908" y="4350022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43" name="TextBox 42"/>
          <p:cNvSpPr txBox="1"/>
          <p:nvPr/>
        </p:nvSpPr>
        <p:spPr>
          <a:xfrm>
            <a:off x="2664398" y="5066020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694935" y="3307834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8350126" y="981895"/>
            <a:ext cx="1223962" cy="1150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H="1">
            <a:off x="7968208" y="2132831"/>
            <a:ext cx="95818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>
            <a:off x="8926388" y="2132831"/>
            <a:ext cx="6477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8285038" y="1334320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Email Len</a:t>
            </a:r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7536161" y="2126098"/>
            <a:ext cx="1366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&lt;1.8</a:t>
            </a:r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8832304" y="2168030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≥1.8</a:t>
            </a:r>
          </a:p>
        </p:txBody>
      </p: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9767764" y="2996432"/>
            <a:ext cx="2665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he-IL" sz="2000"/>
          </a:p>
        </p:txBody>
      </p: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8832305" y="2851969"/>
            <a:ext cx="1465263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Ham</a:t>
            </a:r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7248129" y="2861816"/>
            <a:ext cx="1465263" cy="40011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Spam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2144" y="3413623"/>
            <a:ext cx="12241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 Error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8904312" y="3419708"/>
            <a:ext cx="12241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 Errors</a:t>
            </a:r>
            <a:endParaRPr lang="he-IL" dirty="0"/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7772400" y="6224736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8350126" y="4006231"/>
            <a:ext cx="1223962" cy="1150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61" name="Line 8"/>
          <p:cNvSpPr>
            <a:spLocks noChangeShapeType="1"/>
          </p:cNvSpPr>
          <p:nvPr/>
        </p:nvSpPr>
        <p:spPr bwMode="auto">
          <a:xfrm flipH="1">
            <a:off x="7968208" y="5157167"/>
            <a:ext cx="95818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>
            <a:off x="8926388" y="5157167"/>
            <a:ext cx="6477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8285038" y="4358656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New </a:t>
            </a:r>
            <a:r>
              <a:rPr lang="en-US" sz="2000" dirty="0" err="1"/>
              <a:t>Recip</a:t>
            </a:r>
            <a:endParaRPr lang="en-US" sz="2000" dirty="0"/>
          </a:p>
        </p:txBody>
      </p:sp>
      <p:sp>
        <p:nvSpPr>
          <p:cNvPr id="64" name="Text Box 35"/>
          <p:cNvSpPr txBox="1">
            <a:spLocks noChangeArrowheads="1"/>
          </p:cNvSpPr>
          <p:nvPr/>
        </p:nvSpPr>
        <p:spPr bwMode="auto">
          <a:xfrm>
            <a:off x="7536161" y="5150434"/>
            <a:ext cx="1366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&lt;2.3</a:t>
            </a:r>
          </a:p>
        </p:txBody>
      </p:sp>
      <p:sp>
        <p:nvSpPr>
          <p:cNvPr id="65" name="Text Box 36"/>
          <p:cNvSpPr txBox="1">
            <a:spLocks noChangeArrowheads="1"/>
          </p:cNvSpPr>
          <p:nvPr/>
        </p:nvSpPr>
        <p:spPr bwMode="auto">
          <a:xfrm>
            <a:off x="8832304" y="5192366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≥2.3</a:t>
            </a: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8832305" y="5876305"/>
            <a:ext cx="1465263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Ham</a:t>
            </a:r>
          </a:p>
        </p:txBody>
      </p:sp>
      <p:sp>
        <p:nvSpPr>
          <p:cNvPr id="67" name="Rectangle 59"/>
          <p:cNvSpPr>
            <a:spLocks noChangeArrowheads="1"/>
          </p:cNvSpPr>
          <p:nvPr/>
        </p:nvSpPr>
        <p:spPr bwMode="auto">
          <a:xfrm>
            <a:off x="7248129" y="5886152"/>
            <a:ext cx="1465263" cy="40011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Spam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92144" y="6437959"/>
            <a:ext cx="12241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 Errors</a:t>
            </a:r>
            <a:endParaRPr lang="he-IL" dirty="0"/>
          </a:p>
        </p:txBody>
      </p:sp>
      <p:sp>
        <p:nvSpPr>
          <p:cNvPr id="69" name="TextBox 68"/>
          <p:cNvSpPr txBox="1"/>
          <p:nvPr/>
        </p:nvSpPr>
        <p:spPr>
          <a:xfrm>
            <a:off x="8904312" y="6444044"/>
            <a:ext cx="12241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11 Errors</a:t>
            </a:r>
            <a:endParaRPr lang="he-IL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223792" y="1592958"/>
            <a:ext cx="0" cy="328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1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94799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Down Induction of Decision Trees</a:t>
            </a:r>
          </a:p>
        </p:txBody>
      </p:sp>
      <p:sp>
        <p:nvSpPr>
          <p:cNvPr id="640013" name="Line 13"/>
          <p:cNvSpPr>
            <a:spLocks noChangeShapeType="1"/>
          </p:cNvSpPr>
          <p:nvPr/>
        </p:nvSpPr>
        <p:spPr bwMode="auto">
          <a:xfrm>
            <a:off x="2291284" y="1561728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 flipV="1">
            <a:off x="2138884" y="4914528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40015" name="Oval 15"/>
          <p:cNvSpPr>
            <a:spLocks noChangeAspect="1" noChangeArrowheads="1"/>
          </p:cNvSpPr>
          <p:nvPr/>
        </p:nvSpPr>
        <p:spPr bwMode="auto">
          <a:xfrm>
            <a:off x="2955090" y="2270201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7" name="Oval 17"/>
          <p:cNvSpPr>
            <a:spLocks noChangeAspect="1" noChangeArrowheads="1"/>
          </p:cNvSpPr>
          <p:nvPr/>
        </p:nvSpPr>
        <p:spPr bwMode="auto">
          <a:xfrm>
            <a:off x="4848415" y="3325329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8" name="Oval 18"/>
          <p:cNvSpPr>
            <a:spLocks noChangeAspect="1" noChangeArrowheads="1"/>
          </p:cNvSpPr>
          <p:nvPr/>
        </p:nvSpPr>
        <p:spPr bwMode="auto">
          <a:xfrm>
            <a:off x="4104208" y="4166807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9" name="Oval 19"/>
          <p:cNvSpPr>
            <a:spLocks noChangeAspect="1" noChangeArrowheads="1"/>
          </p:cNvSpPr>
          <p:nvPr/>
        </p:nvSpPr>
        <p:spPr bwMode="auto">
          <a:xfrm>
            <a:off x="4997512" y="2488590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0" name="Oval 20"/>
          <p:cNvSpPr>
            <a:spLocks noChangeAspect="1" noChangeArrowheads="1"/>
          </p:cNvSpPr>
          <p:nvPr/>
        </p:nvSpPr>
        <p:spPr bwMode="auto">
          <a:xfrm>
            <a:off x="4335538" y="3681191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1" name="Oval 21"/>
          <p:cNvSpPr>
            <a:spLocks noChangeAspect="1" noChangeArrowheads="1"/>
          </p:cNvSpPr>
          <p:nvPr/>
        </p:nvSpPr>
        <p:spPr bwMode="auto">
          <a:xfrm>
            <a:off x="4635562" y="2948966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2" name="Oval 22"/>
          <p:cNvSpPr>
            <a:spLocks noChangeAspect="1" noChangeArrowheads="1"/>
          </p:cNvSpPr>
          <p:nvPr/>
        </p:nvSpPr>
        <p:spPr bwMode="auto">
          <a:xfrm>
            <a:off x="4805883" y="4078959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3" name="Oval 23"/>
          <p:cNvSpPr>
            <a:spLocks noChangeAspect="1" noChangeArrowheads="1"/>
          </p:cNvSpPr>
          <p:nvPr/>
        </p:nvSpPr>
        <p:spPr bwMode="auto">
          <a:xfrm rot="-1118274">
            <a:off x="4069036" y="1652715"/>
            <a:ext cx="80963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4" name="Oval 24"/>
          <p:cNvSpPr>
            <a:spLocks noChangeAspect="1" noChangeArrowheads="1"/>
          </p:cNvSpPr>
          <p:nvPr/>
        </p:nvSpPr>
        <p:spPr bwMode="auto">
          <a:xfrm rot="-1118274">
            <a:off x="5707676" y="3187648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5" name="Oval 25"/>
          <p:cNvSpPr>
            <a:spLocks noChangeAspect="1" noChangeArrowheads="1"/>
          </p:cNvSpPr>
          <p:nvPr/>
        </p:nvSpPr>
        <p:spPr bwMode="auto">
          <a:xfrm rot="-1118274">
            <a:off x="4999651" y="4503686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6" name="Oval 26"/>
          <p:cNvSpPr>
            <a:spLocks noChangeAspect="1" noChangeArrowheads="1"/>
          </p:cNvSpPr>
          <p:nvPr/>
        </p:nvSpPr>
        <p:spPr bwMode="auto">
          <a:xfrm rot="-1118274">
            <a:off x="4715030" y="2486279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7" name="Oval 27"/>
          <p:cNvSpPr>
            <a:spLocks noChangeAspect="1" noChangeArrowheads="1"/>
          </p:cNvSpPr>
          <p:nvPr/>
        </p:nvSpPr>
        <p:spPr bwMode="auto">
          <a:xfrm rot="-1118274">
            <a:off x="4415451" y="4110522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8" name="Oval 28"/>
          <p:cNvSpPr>
            <a:spLocks noChangeAspect="1" noChangeArrowheads="1"/>
          </p:cNvSpPr>
          <p:nvPr/>
        </p:nvSpPr>
        <p:spPr bwMode="auto">
          <a:xfrm rot="-1118274">
            <a:off x="5570897" y="4454514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9" name="Oval 29"/>
          <p:cNvSpPr>
            <a:spLocks noChangeAspect="1" noChangeArrowheads="1"/>
          </p:cNvSpPr>
          <p:nvPr/>
        </p:nvSpPr>
        <p:spPr bwMode="auto">
          <a:xfrm rot="-1118274">
            <a:off x="3846334" y="2940418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0" name="Oval 30"/>
          <p:cNvSpPr>
            <a:spLocks noChangeAspect="1" noChangeArrowheads="1"/>
          </p:cNvSpPr>
          <p:nvPr/>
        </p:nvSpPr>
        <p:spPr bwMode="auto">
          <a:xfrm rot="5895381">
            <a:off x="4483749" y="3545784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1" name="Oval 31"/>
          <p:cNvSpPr>
            <a:spLocks noChangeAspect="1" noChangeArrowheads="1"/>
          </p:cNvSpPr>
          <p:nvPr/>
        </p:nvSpPr>
        <p:spPr bwMode="auto">
          <a:xfrm rot="5895381">
            <a:off x="2913419" y="1595452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2" name="Oval 32"/>
          <p:cNvSpPr>
            <a:spLocks noChangeAspect="1" noChangeArrowheads="1"/>
          </p:cNvSpPr>
          <p:nvPr/>
        </p:nvSpPr>
        <p:spPr bwMode="auto">
          <a:xfrm rot="5895381">
            <a:off x="3669847" y="2253247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3" name="Oval 33"/>
          <p:cNvSpPr>
            <a:spLocks noChangeAspect="1" noChangeArrowheads="1"/>
          </p:cNvSpPr>
          <p:nvPr/>
        </p:nvSpPr>
        <p:spPr bwMode="auto">
          <a:xfrm rot="5895381">
            <a:off x="5080786" y="3200836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4" name="Oval 34"/>
          <p:cNvSpPr>
            <a:spLocks noChangeAspect="1" noChangeArrowheads="1"/>
          </p:cNvSpPr>
          <p:nvPr/>
        </p:nvSpPr>
        <p:spPr bwMode="auto">
          <a:xfrm rot="5895381">
            <a:off x="4973398" y="4105612"/>
            <a:ext cx="88106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5" name="Oval 35"/>
          <p:cNvSpPr>
            <a:spLocks noChangeAspect="1" noChangeArrowheads="1"/>
          </p:cNvSpPr>
          <p:nvPr/>
        </p:nvSpPr>
        <p:spPr bwMode="auto">
          <a:xfrm rot="5895381">
            <a:off x="4671338" y="1735900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6" name="Oval 36"/>
          <p:cNvSpPr>
            <a:spLocks noChangeAspect="1" noChangeArrowheads="1"/>
          </p:cNvSpPr>
          <p:nvPr/>
        </p:nvSpPr>
        <p:spPr bwMode="auto">
          <a:xfrm rot="5895381">
            <a:off x="5559725" y="3743564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640037" name="Oval 37"/>
          <p:cNvSpPr>
            <a:spLocks noChangeAspect="1" noChangeArrowheads="1"/>
          </p:cNvSpPr>
          <p:nvPr/>
        </p:nvSpPr>
        <p:spPr bwMode="auto">
          <a:xfrm rot="5895381">
            <a:off x="4646710" y="2165625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38" name="Oval 38"/>
          <p:cNvSpPr>
            <a:spLocks noChangeAspect="1" noChangeArrowheads="1"/>
          </p:cNvSpPr>
          <p:nvPr/>
        </p:nvSpPr>
        <p:spPr bwMode="auto">
          <a:xfrm rot="5895381">
            <a:off x="4934488" y="3801210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9" name="Oval 39"/>
          <p:cNvSpPr>
            <a:spLocks noChangeAspect="1" noChangeArrowheads="1"/>
          </p:cNvSpPr>
          <p:nvPr/>
        </p:nvSpPr>
        <p:spPr bwMode="auto">
          <a:xfrm rot="5895381">
            <a:off x="4787643" y="4682104"/>
            <a:ext cx="88106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0" name="Oval 40"/>
          <p:cNvSpPr>
            <a:spLocks noChangeAspect="1" noChangeArrowheads="1"/>
          </p:cNvSpPr>
          <p:nvPr/>
        </p:nvSpPr>
        <p:spPr bwMode="auto">
          <a:xfrm rot="4777107">
            <a:off x="4279523" y="3154910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1" name="Oval 41"/>
          <p:cNvSpPr>
            <a:spLocks noChangeAspect="1" noChangeArrowheads="1"/>
          </p:cNvSpPr>
          <p:nvPr/>
        </p:nvSpPr>
        <p:spPr bwMode="auto">
          <a:xfrm rot="4777107">
            <a:off x="4070277" y="4551867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2" name="Oval 42"/>
          <p:cNvSpPr>
            <a:spLocks noChangeAspect="1" noChangeArrowheads="1"/>
          </p:cNvSpPr>
          <p:nvPr/>
        </p:nvSpPr>
        <p:spPr bwMode="auto">
          <a:xfrm rot="4777107">
            <a:off x="3573687" y="1558741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3" name="Oval 43"/>
          <p:cNvSpPr>
            <a:spLocks noChangeAspect="1" noChangeArrowheads="1"/>
          </p:cNvSpPr>
          <p:nvPr/>
        </p:nvSpPr>
        <p:spPr bwMode="auto">
          <a:xfrm rot="4777107">
            <a:off x="3895283" y="337314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4" name="Oval 44"/>
          <p:cNvSpPr>
            <a:spLocks noChangeAspect="1" noChangeArrowheads="1"/>
          </p:cNvSpPr>
          <p:nvPr/>
        </p:nvSpPr>
        <p:spPr bwMode="auto">
          <a:xfrm rot="4777107">
            <a:off x="5277041" y="2602733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45" name="Oval 45"/>
          <p:cNvSpPr>
            <a:spLocks noChangeAspect="1" noChangeArrowheads="1"/>
          </p:cNvSpPr>
          <p:nvPr/>
        </p:nvSpPr>
        <p:spPr bwMode="auto">
          <a:xfrm rot="4777107">
            <a:off x="3240751" y="1882558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7" name="Oval 47"/>
          <p:cNvSpPr>
            <a:spLocks noChangeAspect="1" noChangeArrowheads="1"/>
          </p:cNvSpPr>
          <p:nvPr/>
        </p:nvSpPr>
        <p:spPr bwMode="auto">
          <a:xfrm rot="4777107">
            <a:off x="2871049" y="2833445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8" name="Oval 48"/>
          <p:cNvSpPr>
            <a:spLocks noChangeAspect="1" noChangeArrowheads="1"/>
          </p:cNvSpPr>
          <p:nvPr/>
        </p:nvSpPr>
        <p:spPr bwMode="auto">
          <a:xfrm rot="4777107">
            <a:off x="4979076" y="4720437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51" name="Text Box 51"/>
          <p:cNvSpPr txBox="1">
            <a:spLocks noChangeArrowheads="1"/>
          </p:cNvSpPr>
          <p:nvPr/>
        </p:nvSpPr>
        <p:spPr bwMode="auto">
          <a:xfrm>
            <a:off x="7052320" y="3127226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40" name="Oval 32"/>
          <p:cNvSpPr>
            <a:spLocks noChangeAspect="1" noChangeArrowheads="1"/>
          </p:cNvSpPr>
          <p:nvPr/>
        </p:nvSpPr>
        <p:spPr bwMode="auto">
          <a:xfrm rot="5895381">
            <a:off x="3178748" y="1625402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41" name="Oval 37"/>
          <p:cNvSpPr>
            <a:spLocks noChangeAspect="1" noChangeArrowheads="1"/>
          </p:cNvSpPr>
          <p:nvPr/>
        </p:nvSpPr>
        <p:spPr bwMode="auto">
          <a:xfrm rot="5895381">
            <a:off x="4618908" y="4350022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43" name="TextBox 42"/>
          <p:cNvSpPr txBox="1"/>
          <p:nvPr/>
        </p:nvSpPr>
        <p:spPr>
          <a:xfrm>
            <a:off x="2664398" y="5066020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694935" y="3307834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7630046" y="908721"/>
            <a:ext cx="1223962" cy="1150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H="1">
            <a:off x="7248128" y="2059657"/>
            <a:ext cx="95818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>
            <a:off x="8206308" y="2059657"/>
            <a:ext cx="6477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7564958" y="1261146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Email Len</a:t>
            </a:r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6816081" y="2052924"/>
            <a:ext cx="1366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&lt;1.8</a:t>
            </a:r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8112224" y="2094856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≥1.8</a:t>
            </a:r>
          </a:p>
        </p:txBody>
      </p: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9767764" y="2996432"/>
            <a:ext cx="2665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he-IL" sz="2000"/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6528049" y="2788642"/>
            <a:ext cx="1465263" cy="40011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Spam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363292" y="3744328"/>
            <a:ext cx="366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72064" y="3283818"/>
            <a:ext cx="12241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 Error</a:t>
            </a:r>
            <a:endParaRPr lang="he-IL" dirty="0"/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8394427" y="2676687"/>
            <a:ext cx="1223962" cy="1150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8401570" y="3030960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Email Len</a:t>
            </a:r>
          </a:p>
        </p:txBody>
      </p:sp>
      <p:sp>
        <p:nvSpPr>
          <p:cNvPr id="61" name="Line 8"/>
          <p:cNvSpPr>
            <a:spLocks noChangeShapeType="1"/>
          </p:cNvSpPr>
          <p:nvPr/>
        </p:nvSpPr>
        <p:spPr bwMode="auto">
          <a:xfrm flipH="1">
            <a:off x="8040216" y="3866616"/>
            <a:ext cx="95818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>
            <a:off x="8998396" y="3866616"/>
            <a:ext cx="6477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7608169" y="3859883"/>
            <a:ext cx="1366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&lt;4</a:t>
            </a: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8904312" y="3901815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≥4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2351584" y="1988840"/>
            <a:ext cx="366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8904313" y="4611900"/>
            <a:ext cx="1465263" cy="40011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Spam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048328" y="5074726"/>
            <a:ext cx="12241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 Error</a:t>
            </a:r>
            <a:endParaRPr lang="he-IL" dirty="0"/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7320137" y="4623707"/>
            <a:ext cx="1465263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Ham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50504" y="5097666"/>
            <a:ext cx="12241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 Errors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9601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947992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Down Induction of Decision Trees</a:t>
            </a:r>
          </a:p>
        </p:txBody>
      </p:sp>
      <p:sp>
        <p:nvSpPr>
          <p:cNvPr id="640013" name="Line 13"/>
          <p:cNvSpPr>
            <a:spLocks noChangeShapeType="1"/>
          </p:cNvSpPr>
          <p:nvPr/>
        </p:nvSpPr>
        <p:spPr bwMode="auto">
          <a:xfrm>
            <a:off x="2291284" y="1561728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 flipV="1">
            <a:off x="2138884" y="4914528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40015" name="Oval 15"/>
          <p:cNvSpPr>
            <a:spLocks noChangeAspect="1" noChangeArrowheads="1"/>
          </p:cNvSpPr>
          <p:nvPr/>
        </p:nvSpPr>
        <p:spPr bwMode="auto">
          <a:xfrm>
            <a:off x="2955090" y="2270201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7" name="Oval 17"/>
          <p:cNvSpPr>
            <a:spLocks noChangeAspect="1" noChangeArrowheads="1"/>
          </p:cNvSpPr>
          <p:nvPr/>
        </p:nvSpPr>
        <p:spPr bwMode="auto">
          <a:xfrm>
            <a:off x="4848415" y="3325329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8" name="Oval 18"/>
          <p:cNvSpPr>
            <a:spLocks noChangeAspect="1" noChangeArrowheads="1"/>
          </p:cNvSpPr>
          <p:nvPr/>
        </p:nvSpPr>
        <p:spPr bwMode="auto">
          <a:xfrm>
            <a:off x="4104208" y="4166807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9" name="Oval 19"/>
          <p:cNvSpPr>
            <a:spLocks noChangeAspect="1" noChangeArrowheads="1"/>
          </p:cNvSpPr>
          <p:nvPr/>
        </p:nvSpPr>
        <p:spPr bwMode="auto">
          <a:xfrm>
            <a:off x="4997512" y="2488590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0" name="Oval 20"/>
          <p:cNvSpPr>
            <a:spLocks noChangeAspect="1" noChangeArrowheads="1"/>
          </p:cNvSpPr>
          <p:nvPr/>
        </p:nvSpPr>
        <p:spPr bwMode="auto">
          <a:xfrm>
            <a:off x="4335538" y="3681191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1" name="Oval 21"/>
          <p:cNvSpPr>
            <a:spLocks noChangeAspect="1" noChangeArrowheads="1"/>
          </p:cNvSpPr>
          <p:nvPr/>
        </p:nvSpPr>
        <p:spPr bwMode="auto">
          <a:xfrm>
            <a:off x="4635562" y="2948966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2" name="Oval 22"/>
          <p:cNvSpPr>
            <a:spLocks noChangeAspect="1" noChangeArrowheads="1"/>
          </p:cNvSpPr>
          <p:nvPr/>
        </p:nvSpPr>
        <p:spPr bwMode="auto">
          <a:xfrm>
            <a:off x="4805883" y="4078959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3" name="Oval 23"/>
          <p:cNvSpPr>
            <a:spLocks noChangeAspect="1" noChangeArrowheads="1"/>
          </p:cNvSpPr>
          <p:nvPr/>
        </p:nvSpPr>
        <p:spPr bwMode="auto">
          <a:xfrm rot="-1118274">
            <a:off x="4069036" y="1652715"/>
            <a:ext cx="80963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4" name="Oval 24"/>
          <p:cNvSpPr>
            <a:spLocks noChangeAspect="1" noChangeArrowheads="1"/>
          </p:cNvSpPr>
          <p:nvPr/>
        </p:nvSpPr>
        <p:spPr bwMode="auto">
          <a:xfrm rot="-1118274">
            <a:off x="5707676" y="3187648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5" name="Oval 25"/>
          <p:cNvSpPr>
            <a:spLocks noChangeAspect="1" noChangeArrowheads="1"/>
          </p:cNvSpPr>
          <p:nvPr/>
        </p:nvSpPr>
        <p:spPr bwMode="auto">
          <a:xfrm rot="-1118274">
            <a:off x="4999651" y="4503686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6" name="Oval 26"/>
          <p:cNvSpPr>
            <a:spLocks noChangeAspect="1" noChangeArrowheads="1"/>
          </p:cNvSpPr>
          <p:nvPr/>
        </p:nvSpPr>
        <p:spPr bwMode="auto">
          <a:xfrm rot="-1118274">
            <a:off x="4715030" y="2486279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27" name="Oval 27"/>
          <p:cNvSpPr>
            <a:spLocks noChangeAspect="1" noChangeArrowheads="1"/>
          </p:cNvSpPr>
          <p:nvPr/>
        </p:nvSpPr>
        <p:spPr bwMode="auto">
          <a:xfrm rot="-1118274">
            <a:off x="4415451" y="4110522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8" name="Oval 28"/>
          <p:cNvSpPr>
            <a:spLocks noChangeAspect="1" noChangeArrowheads="1"/>
          </p:cNvSpPr>
          <p:nvPr/>
        </p:nvSpPr>
        <p:spPr bwMode="auto">
          <a:xfrm rot="-1118274">
            <a:off x="5570897" y="4454514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9" name="Oval 29"/>
          <p:cNvSpPr>
            <a:spLocks noChangeAspect="1" noChangeArrowheads="1"/>
          </p:cNvSpPr>
          <p:nvPr/>
        </p:nvSpPr>
        <p:spPr bwMode="auto">
          <a:xfrm rot="-1118274">
            <a:off x="3846334" y="2940418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0" name="Oval 30"/>
          <p:cNvSpPr>
            <a:spLocks noChangeAspect="1" noChangeArrowheads="1"/>
          </p:cNvSpPr>
          <p:nvPr/>
        </p:nvSpPr>
        <p:spPr bwMode="auto">
          <a:xfrm rot="5895381">
            <a:off x="4483749" y="3545784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1" name="Oval 31"/>
          <p:cNvSpPr>
            <a:spLocks noChangeAspect="1" noChangeArrowheads="1"/>
          </p:cNvSpPr>
          <p:nvPr/>
        </p:nvSpPr>
        <p:spPr bwMode="auto">
          <a:xfrm rot="5895381">
            <a:off x="2913419" y="1595452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2" name="Oval 32"/>
          <p:cNvSpPr>
            <a:spLocks noChangeAspect="1" noChangeArrowheads="1"/>
          </p:cNvSpPr>
          <p:nvPr/>
        </p:nvSpPr>
        <p:spPr bwMode="auto">
          <a:xfrm rot="5895381">
            <a:off x="3669847" y="2253247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3" name="Oval 33"/>
          <p:cNvSpPr>
            <a:spLocks noChangeAspect="1" noChangeArrowheads="1"/>
          </p:cNvSpPr>
          <p:nvPr/>
        </p:nvSpPr>
        <p:spPr bwMode="auto">
          <a:xfrm rot="5895381">
            <a:off x="5080786" y="3200836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4" name="Oval 34"/>
          <p:cNvSpPr>
            <a:spLocks noChangeAspect="1" noChangeArrowheads="1"/>
          </p:cNvSpPr>
          <p:nvPr/>
        </p:nvSpPr>
        <p:spPr bwMode="auto">
          <a:xfrm rot="5895381">
            <a:off x="4973398" y="4105612"/>
            <a:ext cx="88106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5" name="Oval 35"/>
          <p:cNvSpPr>
            <a:spLocks noChangeAspect="1" noChangeArrowheads="1"/>
          </p:cNvSpPr>
          <p:nvPr/>
        </p:nvSpPr>
        <p:spPr bwMode="auto">
          <a:xfrm rot="5895381">
            <a:off x="4671338" y="1735900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6" name="Oval 36"/>
          <p:cNvSpPr>
            <a:spLocks noChangeAspect="1" noChangeArrowheads="1"/>
          </p:cNvSpPr>
          <p:nvPr/>
        </p:nvSpPr>
        <p:spPr bwMode="auto">
          <a:xfrm rot="5895381">
            <a:off x="5559725" y="3743564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640037" name="Oval 37"/>
          <p:cNvSpPr>
            <a:spLocks noChangeAspect="1" noChangeArrowheads="1"/>
          </p:cNvSpPr>
          <p:nvPr/>
        </p:nvSpPr>
        <p:spPr bwMode="auto">
          <a:xfrm rot="5895381">
            <a:off x="4646710" y="2165625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38" name="Oval 38"/>
          <p:cNvSpPr>
            <a:spLocks noChangeAspect="1" noChangeArrowheads="1"/>
          </p:cNvSpPr>
          <p:nvPr/>
        </p:nvSpPr>
        <p:spPr bwMode="auto">
          <a:xfrm rot="5895381">
            <a:off x="4934488" y="3801210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9" name="Oval 39"/>
          <p:cNvSpPr>
            <a:spLocks noChangeAspect="1" noChangeArrowheads="1"/>
          </p:cNvSpPr>
          <p:nvPr/>
        </p:nvSpPr>
        <p:spPr bwMode="auto">
          <a:xfrm rot="5895381">
            <a:off x="4787643" y="4682104"/>
            <a:ext cx="88106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0" name="Oval 40"/>
          <p:cNvSpPr>
            <a:spLocks noChangeAspect="1" noChangeArrowheads="1"/>
          </p:cNvSpPr>
          <p:nvPr/>
        </p:nvSpPr>
        <p:spPr bwMode="auto">
          <a:xfrm rot="4777107">
            <a:off x="4279523" y="3154910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1" name="Oval 41"/>
          <p:cNvSpPr>
            <a:spLocks noChangeAspect="1" noChangeArrowheads="1"/>
          </p:cNvSpPr>
          <p:nvPr/>
        </p:nvSpPr>
        <p:spPr bwMode="auto">
          <a:xfrm rot="4777107">
            <a:off x="4070277" y="4551867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2" name="Oval 42"/>
          <p:cNvSpPr>
            <a:spLocks noChangeAspect="1" noChangeArrowheads="1"/>
          </p:cNvSpPr>
          <p:nvPr/>
        </p:nvSpPr>
        <p:spPr bwMode="auto">
          <a:xfrm rot="4777107">
            <a:off x="3573687" y="1558741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3" name="Oval 43"/>
          <p:cNvSpPr>
            <a:spLocks noChangeAspect="1" noChangeArrowheads="1"/>
          </p:cNvSpPr>
          <p:nvPr/>
        </p:nvSpPr>
        <p:spPr bwMode="auto">
          <a:xfrm rot="4777107">
            <a:off x="3895283" y="337314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4" name="Oval 44"/>
          <p:cNvSpPr>
            <a:spLocks noChangeAspect="1" noChangeArrowheads="1"/>
          </p:cNvSpPr>
          <p:nvPr/>
        </p:nvSpPr>
        <p:spPr bwMode="auto">
          <a:xfrm rot="4777107">
            <a:off x="5277041" y="2602733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640045" name="Oval 45"/>
          <p:cNvSpPr>
            <a:spLocks noChangeAspect="1" noChangeArrowheads="1"/>
          </p:cNvSpPr>
          <p:nvPr/>
        </p:nvSpPr>
        <p:spPr bwMode="auto">
          <a:xfrm rot="4777107">
            <a:off x="3240751" y="1882558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7" name="Oval 47"/>
          <p:cNvSpPr>
            <a:spLocks noChangeAspect="1" noChangeArrowheads="1"/>
          </p:cNvSpPr>
          <p:nvPr/>
        </p:nvSpPr>
        <p:spPr bwMode="auto">
          <a:xfrm rot="4777107">
            <a:off x="2871049" y="2833445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8" name="Oval 48"/>
          <p:cNvSpPr>
            <a:spLocks noChangeAspect="1" noChangeArrowheads="1"/>
          </p:cNvSpPr>
          <p:nvPr/>
        </p:nvSpPr>
        <p:spPr bwMode="auto">
          <a:xfrm rot="4777107">
            <a:off x="4979076" y="4720437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51" name="Text Box 51"/>
          <p:cNvSpPr txBox="1">
            <a:spLocks noChangeArrowheads="1"/>
          </p:cNvSpPr>
          <p:nvPr/>
        </p:nvSpPr>
        <p:spPr bwMode="auto">
          <a:xfrm>
            <a:off x="7052320" y="3127226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40" name="Oval 32"/>
          <p:cNvSpPr>
            <a:spLocks noChangeAspect="1" noChangeArrowheads="1"/>
          </p:cNvSpPr>
          <p:nvPr/>
        </p:nvSpPr>
        <p:spPr bwMode="auto">
          <a:xfrm rot="5895381">
            <a:off x="3178748" y="1625402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41" name="Oval 37"/>
          <p:cNvSpPr>
            <a:spLocks noChangeAspect="1" noChangeArrowheads="1"/>
          </p:cNvSpPr>
          <p:nvPr/>
        </p:nvSpPr>
        <p:spPr bwMode="auto">
          <a:xfrm rot="5895381">
            <a:off x="4618908" y="4350022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 u="sng"/>
          </a:p>
        </p:txBody>
      </p:sp>
      <p:sp>
        <p:nvSpPr>
          <p:cNvPr id="43" name="TextBox 42"/>
          <p:cNvSpPr txBox="1"/>
          <p:nvPr/>
        </p:nvSpPr>
        <p:spPr>
          <a:xfrm>
            <a:off x="2664398" y="5066020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694935" y="3307834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7630046" y="908721"/>
            <a:ext cx="1223962" cy="1150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 flipH="1">
            <a:off x="7248128" y="2059657"/>
            <a:ext cx="95818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>
            <a:off x="8206308" y="2059657"/>
            <a:ext cx="6477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7564958" y="1261146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Email Len</a:t>
            </a:r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6816081" y="2052924"/>
            <a:ext cx="1366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&lt;1.8</a:t>
            </a:r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8112224" y="2094856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≥1.8</a:t>
            </a:r>
          </a:p>
        </p:txBody>
      </p: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9767764" y="2996432"/>
            <a:ext cx="2665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he-IL" sz="2000"/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6528049" y="2788642"/>
            <a:ext cx="1465263" cy="40011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Spam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363292" y="3744328"/>
            <a:ext cx="366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72064" y="3283818"/>
            <a:ext cx="12241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 Error</a:t>
            </a:r>
            <a:endParaRPr lang="he-IL" dirty="0"/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8394427" y="2676687"/>
            <a:ext cx="1223962" cy="1150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8401570" y="3030960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Email Len</a:t>
            </a:r>
          </a:p>
        </p:txBody>
      </p:sp>
      <p:sp>
        <p:nvSpPr>
          <p:cNvPr id="61" name="Line 8"/>
          <p:cNvSpPr>
            <a:spLocks noChangeShapeType="1"/>
          </p:cNvSpPr>
          <p:nvPr/>
        </p:nvSpPr>
        <p:spPr bwMode="auto">
          <a:xfrm flipH="1">
            <a:off x="8038901" y="3866617"/>
            <a:ext cx="959495" cy="5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>
            <a:off x="8998396" y="3866616"/>
            <a:ext cx="6477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7608169" y="3859883"/>
            <a:ext cx="1366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&lt;4</a:t>
            </a: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8904312" y="3901815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≥4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2351584" y="1988840"/>
            <a:ext cx="366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8904313" y="4611900"/>
            <a:ext cx="1465263" cy="40011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Spam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048328" y="5074726"/>
            <a:ext cx="12241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 Error</a:t>
            </a:r>
            <a:endParaRPr lang="he-IL" dirty="0"/>
          </a:p>
        </p:txBody>
      </p: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7458323" y="4365105"/>
            <a:ext cx="1223962" cy="1150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7392144" y="4886359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New </a:t>
            </a:r>
            <a:r>
              <a:rPr lang="en-US" sz="2000" dirty="0" err="1"/>
              <a:t>Recip</a:t>
            </a:r>
            <a:endParaRPr lang="en-US" sz="2000" dirty="0"/>
          </a:p>
        </p:txBody>
      </p:sp>
      <p:sp>
        <p:nvSpPr>
          <p:cNvPr id="72" name="Line 8"/>
          <p:cNvSpPr>
            <a:spLocks noChangeShapeType="1"/>
          </p:cNvSpPr>
          <p:nvPr/>
        </p:nvSpPr>
        <p:spPr bwMode="auto">
          <a:xfrm flipH="1">
            <a:off x="7104112" y="5545740"/>
            <a:ext cx="95818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3" name="Line 9"/>
          <p:cNvSpPr>
            <a:spLocks noChangeShapeType="1"/>
          </p:cNvSpPr>
          <p:nvPr/>
        </p:nvSpPr>
        <p:spPr bwMode="auto">
          <a:xfrm>
            <a:off x="8062292" y="5545740"/>
            <a:ext cx="6477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6672065" y="5539007"/>
            <a:ext cx="1366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&lt;1</a:t>
            </a: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7968208" y="5580939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≥1</a:t>
            </a:r>
          </a:p>
        </p:txBody>
      </p:sp>
      <p:sp>
        <p:nvSpPr>
          <p:cNvPr id="76" name="Rectangle 59"/>
          <p:cNvSpPr>
            <a:spLocks noChangeArrowheads="1"/>
          </p:cNvSpPr>
          <p:nvPr/>
        </p:nvSpPr>
        <p:spPr bwMode="auto">
          <a:xfrm>
            <a:off x="7968209" y="6093296"/>
            <a:ext cx="1465263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Ham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12224" y="6556122"/>
            <a:ext cx="12241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 Error</a:t>
            </a:r>
            <a:endParaRPr lang="he-IL" dirty="0"/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6384033" y="6105103"/>
            <a:ext cx="1465263" cy="40011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Spam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14400" y="6579062"/>
            <a:ext cx="12241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 Errors</a:t>
            </a:r>
            <a:endParaRPr lang="he-IL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64562" y="1988841"/>
            <a:ext cx="0" cy="176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97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One?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"/>
          <a:stretch/>
        </p:blipFill>
        <p:spPr bwMode="auto">
          <a:xfrm>
            <a:off x="7003816" y="3924705"/>
            <a:ext cx="2622116" cy="2655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624" y="1324515"/>
            <a:ext cx="3140501" cy="2406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990" y="1324515"/>
            <a:ext cx="1755670" cy="24241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845" y="3859802"/>
            <a:ext cx="2619960" cy="2655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85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4648200" cy="685800"/>
          </a:xfrm>
        </p:spPr>
        <p:txBody>
          <a:bodyPr>
            <a:normAutofit fontScale="90000"/>
          </a:bodyPr>
          <a:lstStyle/>
          <a:p>
            <a:r>
              <a:rPr lang="en-US"/>
              <a:t> Linear Classifiers</a:t>
            </a:r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5241909" y="5032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5864224" y="2814637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5927709" y="3635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4933949" y="2663825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5410201" y="3733799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4571999" y="3124201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6629384" y="4114800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5414882" y="4438475"/>
            <a:ext cx="80965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7531163" y="32234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6823138" y="4539516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4651467" y="2661514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6238938" y="35790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7394388" y="4490352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4641688" y="3634693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5364179" y="3053877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5629431" y="5239214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4610134" y="40934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5840429" y="2390302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6796935" y="4141450"/>
            <a:ext cx="881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5867444" y="407623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7116806" y="3361856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4583147" y="23408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6758031" y="326978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6611183" y="4717920"/>
            <a:ext cx="88101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4995184" y="3536648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6152339" y="5255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5847539" y="4874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4315709" y="373956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5213478" y="2777968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5854882" y="4364155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5435590" y="5050339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6802619" y="4756268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7924800" y="3352801"/>
            <a:ext cx="22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How would you classify this data?</a:t>
            </a:r>
          </a:p>
        </p:txBody>
      </p:sp>
      <p:sp>
        <p:nvSpPr>
          <p:cNvPr id="39" name="Line 50"/>
          <p:cNvSpPr>
            <a:spLocks noChangeShapeType="1"/>
          </p:cNvSpPr>
          <p:nvPr/>
        </p:nvSpPr>
        <p:spPr bwMode="auto">
          <a:xfrm flipV="1">
            <a:off x="4114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0" name="TextBox 39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13390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092008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a new email is sent </a:t>
            </a:r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5241909" y="5032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5864224" y="2814637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5927709" y="3635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4933949" y="2663825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5410201" y="3733799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4571999" y="3124201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6629384" y="4114800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5414882" y="4438475"/>
            <a:ext cx="80965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7531163" y="32234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6823138" y="4539516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4651467" y="2661514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6238938" y="35790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7394388" y="4490352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4641688" y="3634693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5364179" y="3053877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5629431" y="5239214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4610134" y="40934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5840429" y="2390302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6796935" y="4141450"/>
            <a:ext cx="881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5867444" y="407623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7116806" y="3361856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4583147" y="23408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6758031" y="326978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6611183" y="4717920"/>
            <a:ext cx="88101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4995184" y="3536648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6152339" y="5255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5847539" y="4874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4315709" y="373956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5213478" y="2777968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5858882" y="4367727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5435590" y="5050339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6802619" y="4756268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39" name="Line 50"/>
          <p:cNvSpPr>
            <a:spLocks noChangeShapeType="1"/>
          </p:cNvSpPr>
          <p:nvPr/>
        </p:nvSpPr>
        <p:spPr bwMode="auto">
          <a:xfrm flipV="1">
            <a:off x="4114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0" name="TextBox 39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06602" y="1196752"/>
            <a:ext cx="63216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Place the new email in the space</a:t>
            </a:r>
          </a:p>
          <a:p>
            <a:pPr marL="342900" indent="-342900">
              <a:buAutoNum type="arabicPeriod"/>
            </a:pPr>
            <a:r>
              <a:rPr lang="en-US" dirty="0"/>
              <a:t>Classify it according to the subspace in which it resides</a:t>
            </a:r>
            <a:endParaRPr lang="he-IL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3BA2B1A-035E-4DFA-8EC6-CD5930AC31AA}"/>
              </a:ext>
            </a:extLst>
          </p:cNvPr>
          <p:cNvSpPr/>
          <p:nvPr/>
        </p:nvSpPr>
        <p:spPr>
          <a:xfrm>
            <a:off x="6229134" y="423678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24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963295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separator should we choose?</a:t>
            </a:r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5241909" y="5032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5864224" y="2814637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5927709" y="3635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4933949" y="2663825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5410201" y="3733799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4571999" y="3124201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6629384" y="4114800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5414882" y="4438475"/>
            <a:ext cx="80965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7531163" y="32234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6823138" y="4539516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4651467" y="2661514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6238938" y="35790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7394388" y="4490352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4641688" y="3634693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5364179" y="3053877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5629431" y="5239214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4610134" y="40934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5840429" y="2390302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6796935" y="4141450"/>
            <a:ext cx="881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5867444" y="407623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7116806" y="3361856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4583147" y="23408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6758031" y="326978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6611183" y="4717920"/>
            <a:ext cx="88101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4995184" y="3536648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6152339" y="5255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5847539" y="4874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4315709" y="373956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5213478" y="2777968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5854882" y="4364155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5435590" y="5050339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6802619" y="4756268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7924800" y="3352801"/>
            <a:ext cx="22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How would you classify this data?</a:t>
            </a:r>
          </a:p>
        </p:txBody>
      </p:sp>
      <p:sp>
        <p:nvSpPr>
          <p:cNvPr id="39" name="Line 50"/>
          <p:cNvSpPr>
            <a:spLocks noChangeShapeType="1"/>
          </p:cNvSpPr>
          <p:nvPr/>
        </p:nvSpPr>
        <p:spPr bwMode="auto">
          <a:xfrm flipV="1">
            <a:off x="4114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0" name="TextBox 39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5697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5241909" y="5032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5864224" y="2814637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5927709" y="3635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4933949" y="2663825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5410201" y="3733799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4571999" y="3124201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6629384" y="4114800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5414882" y="4438475"/>
            <a:ext cx="80965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7531163" y="32234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6823138" y="4539516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4651467" y="2661514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6238938" y="35790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7394388" y="4490352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4641688" y="3634693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5364179" y="3053877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5629431" y="5239214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4610134" y="40934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5840429" y="2390302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6796935" y="4141450"/>
            <a:ext cx="881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5867444" y="407623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7116806" y="3361856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4583147" y="23408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6758031" y="326978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6611183" y="4717920"/>
            <a:ext cx="88101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4995184" y="3536648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6152339" y="5255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5847539" y="4874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4315709" y="373956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5213478" y="2777968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5854882" y="4364155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5435590" y="5050339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6802619" y="4756268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7924800" y="3352801"/>
            <a:ext cx="22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How would you classify this data?</a:t>
            </a:r>
          </a:p>
        </p:txBody>
      </p:sp>
      <p:sp>
        <p:nvSpPr>
          <p:cNvPr id="39" name="Line 50"/>
          <p:cNvSpPr>
            <a:spLocks noChangeShapeType="1"/>
          </p:cNvSpPr>
          <p:nvPr/>
        </p:nvSpPr>
        <p:spPr bwMode="auto">
          <a:xfrm flipV="1">
            <a:off x="3810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0" name="TextBox 39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0C57A25C-6641-4357-879A-E4A3DBE640C9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304800"/>
            <a:ext cx="963295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Which separator should we choose?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5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5241909" y="5032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5864224" y="2814637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5927709" y="3635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4933949" y="2663825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5410201" y="3733799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4571999" y="3124201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6629384" y="4114800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5414882" y="4438475"/>
            <a:ext cx="80965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7531163" y="32234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6823138" y="4539516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4651467" y="2661514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6238938" y="35790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7394388" y="4490352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4641688" y="3634693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5364179" y="3053877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5629431" y="5239214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4610134" y="40934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5840429" y="2390302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6796935" y="4141450"/>
            <a:ext cx="881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5867444" y="407623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7116806" y="3361856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4583147" y="23408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6758031" y="326978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6611183" y="4717920"/>
            <a:ext cx="88101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4995184" y="3536648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6152339" y="5255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5847539" y="4874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4315709" y="373956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5213478" y="2777968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5854882" y="4364155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5435590" y="5050339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6802619" y="4756268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7924800" y="3352801"/>
            <a:ext cx="22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How would you classify this data?</a:t>
            </a:r>
          </a:p>
        </p:txBody>
      </p:sp>
      <p:sp>
        <p:nvSpPr>
          <p:cNvPr id="40" name="Line 50"/>
          <p:cNvSpPr>
            <a:spLocks noChangeShapeType="1"/>
          </p:cNvSpPr>
          <p:nvPr/>
        </p:nvSpPr>
        <p:spPr bwMode="auto">
          <a:xfrm flipV="1">
            <a:off x="4953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1" name="TextBox 40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9AA20A15-71A3-4D30-9E34-37A08E475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963295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separator should we choose?</a:t>
            </a:r>
          </a:p>
        </p:txBody>
      </p:sp>
    </p:spTree>
    <p:extLst>
      <p:ext uri="{BB962C8B-B14F-4D97-AF65-F5344CB8AC3E}">
        <p14:creationId xmlns:p14="http://schemas.microsoft.com/office/powerpoint/2010/main" val="333099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593935" name="Oval 15"/>
          <p:cNvSpPr>
            <a:spLocks noChangeAspect="1" noChangeArrowheads="1"/>
          </p:cNvSpPr>
          <p:nvPr/>
        </p:nvSpPr>
        <p:spPr bwMode="auto">
          <a:xfrm>
            <a:off x="5241909" y="5032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8" name="Oval 18"/>
          <p:cNvSpPr>
            <a:spLocks noChangeAspect="1" noChangeArrowheads="1"/>
          </p:cNvSpPr>
          <p:nvPr/>
        </p:nvSpPr>
        <p:spPr bwMode="auto">
          <a:xfrm>
            <a:off x="5864224" y="2814637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39" name="Oval 19"/>
          <p:cNvSpPr>
            <a:spLocks noChangeAspect="1" noChangeArrowheads="1"/>
          </p:cNvSpPr>
          <p:nvPr/>
        </p:nvSpPr>
        <p:spPr bwMode="auto">
          <a:xfrm>
            <a:off x="5927709" y="3635375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0" name="Oval 20"/>
          <p:cNvSpPr>
            <a:spLocks noChangeAspect="1" noChangeArrowheads="1"/>
          </p:cNvSpPr>
          <p:nvPr/>
        </p:nvSpPr>
        <p:spPr bwMode="auto">
          <a:xfrm>
            <a:off x="4933949" y="2663825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1" name="Oval 21"/>
          <p:cNvSpPr>
            <a:spLocks noChangeAspect="1" noChangeArrowheads="1"/>
          </p:cNvSpPr>
          <p:nvPr/>
        </p:nvSpPr>
        <p:spPr bwMode="auto">
          <a:xfrm>
            <a:off x="5410201" y="3733799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2" name="Oval 22"/>
          <p:cNvSpPr>
            <a:spLocks noChangeAspect="1" noChangeArrowheads="1"/>
          </p:cNvSpPr>
          <p:nvPr/>
        </p:nvSpPr>
        <p:spPr bwMode="auto">
          <a:xfrm>
            <a:off x="4571999" y="3124201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3" name="Oval 23"/>
          <p:cNvSpPr>
            <a:spLocks noChangeAspect="1" noChangeArrowheads="1"/>
          </p:cNvSpPr>
          <p:nvPr/>
        </p:nvSpPr>
        <p:spPr bwMode="auto">
          <a:xfrm>
            <a:off x="6629384" y="4114800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5" name="Oval 25"/>
          <p:cNvSpPr>
            <a:spLocks noChangeAspect="1" noChangeArrowheads="1"/>
          </p:cNvSpPr>
          <p:nvPr/>
        </p:nvSpPr>
        <p:spPr bwMode="auto">
          <a:xfrm rot="-1118274">
            <a:off x="5414882" y="4438475"/>
            <a:ext cx="80965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6" name="Oval 26"/>
          <p:cNvSpPr>
            <a:spLocks noChangeAspect="1" noChangeArrowheads="1"/>
          </p:cNvSpPr>
          <p:nvPr/>
        </p:nvSpPr>
        <p:spPr bwMode="auto">
          <a:xfrm rot="-1118274">
            <a:off x="7531163" y="32234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49" name="Oval 29"/>
          <p:cNvSpPr>
            <a:spLocks noChangeAspect="1" noChangeArrowheads="1"/>
          </p:cNvSpPr>
          <p:nvPr/>
        </p:nvSpPr>
        <p:spPr bwMode="auto">
          <a:xfrm rot="-1118274">
            <a:off x="6823138" y="4539516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0" name="Oval 30"/>
          <p:cNvSpPr>
            <a:spLocks noChangeAspect="1" noChangeArrowheads="1"/>
          </p:cNvSpPr>
          <p:nvPr/>
        </p:nvSpPr>
        <p:spPr bwMode="auto">
          <a:xfrm rot="-1118274">
            <a:off x="4651467" y="2661514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2" name="Oval 32"/>
          <p:cNvSpPr>
            <a:spLocks noChangeAspect="1" noChangeArrowheads="1"/>
          </p:cNvSpPr>
          <p:nvPr/>
        </p:nvSpPr>
        <p:spPr bwMode="auto">
          <a:xfrm rot="-1118274">
            <a:off x="6238938" y="3579078"/>
            <a:ext cx="90488" cy="7620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4" name="Oval 34"/>
          <p:cNvSpPr>
            <a:spLocks noChangeAspect="1" noChangeArrowheads="1"/>
          </p:cNvSpPr>
          <p:nvPr/>
        </p:nvSpPr>
        <p:spPr bwMode="auto">
          <a:xfrm rot="-1118274">
            <a:off x="7394388" y="4490352"/>
            <a:ext cx="90488" cy="714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5" name="Oval 35"/>
          <p:cNvSpPr>
            <a:spLocks noChangeAspect="1" noChangeArrowheads="1"/>
          </p:cNvSpPr>
          <p:nvPr/>
        </p:nvSpPr>
        <p:spPr bwMode="auto">
          <a:xfrm rot="-1118274">
            <a:off x="4641688" y="3634693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8" name="Oval 38"/>
          <p:cNvSpPr>
            <a:spLocks noChangeAspect="1" noChangeArrowheads="1"/>
          </p:cNvSpPr>
          <p:nvPr/>
        </p:nvSpPr>
        <p:spPr bwMode="auto">
          <a:xfrm rot="5895381">
            <a:off x="5364179" y="3053877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59" name="Oval 39"/>
          <p:cNvSpPr>
            <a:spLocks noChangeAspect="1" noChangeArrowheads="1"/>
          </p:cNvSpPr>
          <p:nvPr/>
        </p:nvSpPr>
        <p:spPr bwMode="auto">
          <a:xfrm rot="5895381">
            <a:off x="5629431" y="5239214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2" name="Oval 42"/>
          <p:cNvSpPr>
            <a:spLocks noChangeAspect="1" noChangeArrowheads="1"/>
          </p:cNvSpPr>
          <p:nvPr/>
        </p:nvSpPr>
        <p:spPr bwMode="auto">
          <a:xfrm rot="5895381">
            <a:off x="4610134" y="40934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3" name="Oval 43"/>
          <p:cNvSpPr>
            <a:spLocks noChangeAspect="1" noChangeArrowheads="1"/>
          </p:cNvSpPr>
          <p:nvPr/>
        </p:nvSpPr>
        <p:spPr bwMode="auto">
          <a:xfrm rot="5895381">
            <a:off x="5840429" y="2390302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4" name="Oval 44"/>
          <p:cNvSpPr>
            <a:spLocks noChangeAspect="1" noChangeArrowheads="1"/>
          </p:cNvSpPr>
          <p:nvPr/>
        </p:nvSpPr>
        <p:spPr bwMode="auto">
          <a:xfrm rot="5895381">
            <a:off x="6796935" y="4141450"/>
            <a:ext cx="881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5" name="Oval 45"/>
          <p:cNvSpPr>
            <a:spLocks noChangeAspect="1" noChangeArrowheads="1"/>
          </p:cNvSpPr>
          <p:nvPr/>
        </p:nvSpPr>
        <p:spPr bwMode="auto">
          <a:xfrm rot="5895381">
            <a:off x="5867444" y="407623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6" name="Oval 46"/>
          <p:cNvSpPr>
            <a:spLocks noChangeAspect="1" noChangeArrowheads="1"/>
          </p:cNvSpPr>
          <p:nvPr/>
        </p:nvSpPr>
        <p:spPr bwMode="auto">
          <a:xfrm rot="5895381">
            <a:off x="7116806" y="3361856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7" name="Oval 47"/>
          <p:cNvSpPr>
            <a:spLocks noChangeAspect="1" noChangeArrowheads="1"/>
          </p:cNvSpPr>
          <p:nvPr/>
        </p:nvSpPr>
        <p:spPr bwMode="auto">
          <a:xfrm rot="5895381">
            <a:off x="4583147" y="23408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68" name="Oval 48"/>
          <p:cNvSpPr>
            <a:spLocks noChangeAspect="1" noChangeArrowheads="1"/>
          </p:cNvSpPr>
          <p:nvPr/>
        </p:nvSpPr>
        <p:spPr bwMode="auto">
          <a:xfrm rot="5895381">
            <a:off x="6758031" y="3269781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0" name="Oval 50"/>
          <p:cNvSpPr>
            <a:spLocks noChangeAspect="1" noChangeArrowheads="1"/>
          </p:cNvSpPr>
          <p:nvPr/>
        </p:nvSpPr>
        <p:spPr bwMode="auto">
          <a:xfrm rot="5895381">
            <a:off x="6611183" y="4717920"/>
            <a:ext cx="88101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1" name="Oval 51"/>
          <p:cNvSpPr>
            <a:spLocks noChangeAspect="1" noChangeArrowheads="1"/>
          </p:cNvSpPr>
          <p:nvPr/>
        </p:nvSpPr>
        <p:spPr bwMode="auto">
          <a:xfrm rot="4777107">
            <a:off x="4995184" y="3536648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2" name="Oval 52"/>
          <p:cNvSpPr>
            <a:spLocks noChangeAspect="1" noChangeArrowheads="1"/>
          </p:cNvSpPr>
          <p:nvPr/>
        </p:nvSpPr>
        <p:spPr bwMode="auto">
          <a:xfrm rot="4777107">
            <a:off x="6152339" y="5255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3" name="Oval 53"/>
          <p:cNvSpPr>
            <a:spLocks noChangeAspect="1" noChangeArrowheads="1"/>
          </p:cNvSpPr>
          <p:nvPr/>
        </p:nvSpPr>
        <p:spPr bwMode="auto">
          <a:xfrm rot="4777107">
            <a:off x="5847539" y="4874278"/>
            <a:ext cx="71429" cy="809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5" name="Oval 55"/>
          <p:cNvSpPr>
            <a:spLocks noChangeAspect="1" noChangeArrowheads="1"/>
          </p:cNvSpPr>
          <p:nvPr/>
        </p:nvSpPr>
        <p:spPr bwMode="auto">
          <a:xfrm rot="4777107">
            <a:off x="4315709" y="373956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6" name="Oval 56"/>
          <p:cNvSpPr>
            <a:spLocks noChangeAspect="1" noChangeArrowheads="1"/>
          </p:cNvSpPr>
          <p:nvPr/>
        </p:nvSpPr>
        <p:spPr bwMode="auto">
          <a:xfrm rot="4777107">
            <a:off x="5213478" y="2777968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78" name="Oval 58"/>
          <p:cNvSpPr>
            <a:spLocks noChangeAspect="1" noChangeArrowheads="1"/>
          </p:cNvSpPr>
          <p:nvPr/>
        </p:nvSpPr>
        <p:spPr bwMode="auto">
          <a:xfrm rot="4777107">
            <a:off x="5854882" y="4364155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2" name="Oval 62"/>
          <p:cNvSpPr>
            <a:spLocks noChangeAspect="1" noChangeArrowheads="1"/>
          </p:cNvSpPr>
          <p:nvPr/>
        </p:nvSpPr>
        <p:spPr bwMode="auto">
          <a:xfrm rot="4777107">
            <a:off x="5435590" y="5050339"/>
            <a:ext cx="8334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83" name="Oval 63"/>
          <p:cNvSpPr>
            <a:spLocks noChangeAspect="1" noChangeArrowheads="1"/>
          </p:cNvSpPr>
          <p:nvPr/>
        </p:nvSpPr>
        <p:spPr bwMode="auto">
          <a:xfrm rot="4777107">
            <a:off x="6802619" y="4756268"/>
            <a:ext cx="76201" cy="90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40" name="Line 50"/>
          <p:cNvSpPr>
            <a:spLocks noChangeShapeType="1"/>
          </p:cNvSpPr>
          <p:nvPr/>
        </p:nvSpPr>
        <p:spPr bwMode="auto">
          <a:xfrm flipV="1">
            <a:off x="4953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2" name="Line 53"/>
          <p:cNvSpPr>
            <a:spLocks noChangeShapeType="1"/>
          </p:cNvSpPr>
          <p:nvPr/>
        </p:nvSpPr>
        <p:spPr bwMode="auto">
          <a:xfrm flipV="1">
            <a:off x="3828256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3" name="Line 54"/>
          <p:cNvSpPr>
            <a:spLocks noChangeShapeType="1"/>
          </p:cNvSpPr>
          <p:nvPr/>
        </p:nvSpPr>
        <p:spPr bwMode="auto">
          <a:xfrm flipV="1">
            <a:off x="4133056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4" name="Line 55"/>
          <p:cNvSpPr>
            <a:spLocks noChangeShapeType="1"/>
          </p:cNvSpPr>
          <p:nvPr/>
        </p:nvSpPr>
        <p:spPr bwMode="auto">
          <a:xfrm flipV="1">
            <a:off x="3599656" y="2438400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5" name="Line 56"/>
          <p:cNvSpPr>
            <a:spLocks noChangeShapeType="1"/>
          </p:cNvSpPr>
          <p:nvPr/>
        </p:nvSpPr>
        <p:spPr bwMode="auto">
          <a:xfrm flipV="1">
            <a:off x="3980656" y="2209800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6" name="Line 57"/>
          <p:cNvSpPr>
            <a:spLocks noChangeShapeType="1"/>
          </p:cNvSpPr>
          <p:nvPr/>
        </p:nvSpPr>
        <p:spPr bwMode="auto">
          <a:xfrm flipV="1">
            <a:off x="3904456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7" name="Line 58"/>
          <p:cNvSpPr>
            <a:spLocks noChangeShapeType="1"/>
          </p:cNvSpPr>
          <p:nvPr/>
        </p:nvSpPr>
        <p:spPr bwMode="auto">
          <a:xfrm flipV="1">
            <a:off x="4133056" y="1752600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49" name="Line 60"/>
          <p:cNvSpPr>
            <a:spLocks noChangeShapeType="1"/>
          </p:cNvSpPr>
          <p:nvPr/>
        </p:nvSpPr>
        <p:spPr bwMode="auto">
          <a:xfrm flipV="1">
            <a:off x="3904456" y="2209800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7924800" y="3352801"/>
            <a:ext cx="2209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Any of these would be fine..</a:t>
            </a:r>
          </a:p>
          <a:p>
            <a:endParaRPr lang="en-US" dirty="0"/>
          </a:p>
          <a:p>
            <a:r>
              <a:rPr lang="en-US" dirty="0"/>
              <a:t>..but which is best?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9FC98510-C3E1-4953-A304-1A5BA26C1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963295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separator should we choose?</a:t>
            </a:r>
          </a:p>
        </p:txBody>
      </p:sp>
    </p:spTree>
    <p:extLst>
      <p:ext uri="{BB962C8B-B14F-4D97-AF65-F5344CB8AC3E}">
        <p14:creationId xmlns:p14="http://schemas.microsoft.com/office/powerpoint/2010/main" val="280772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065" name="Group 65"/>
          <p:cNvGrpSpPr>
            <a:grpSpLocks/>
          </p:cNvGrpSpPr>
          <p:nvPr/>
        </p:nvGrpSpPr>
        <p:grpSpPr bwMode="auto">
          <a:xfrm rot="-4217956">
            <a:off x="2729707" y="4075907"/>
            <a:ext cx="5562600" cy="1587"/>
            <a:chOff x="960" y="3888"/>
            <a:chExt cx="3504" cy="0"/>
          </a:xfrm>
        </p:grpSpPr>
        <p:sp>
          <p:nvSpPr>
            <p:cNvPr id="640064" name="Line 64"/>
            <p:cNvSpPr>
              <a:spLocks noChangeShapeType="1"/>
            </p:cNvSpPr>
            <p:nvPr/>
          </p:nvSpPr>
          <p:spPr bwMode="auto">
            <a:xfrm>
              <a:off x="1008" y="3888"/>
              <a:ext cx="3408" cy="0"/>
            </a:xfrm>
            <a:prstGeom prst="line">
              <a:avLst/>
            </a:prstGeom>
            <a:noFill/>
            <a:ln w="1047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he-IL"/>
            </a:p>
          </p:txBody>
        </p:sp>
        <p:sp>
          <p:nvSpPr>
            <p:cNvPr id="640063" name="Line 63"/>
            <p:cNvSpPr>
              <a:spLocks noChangeShapeType="1"/>
            </p:cNvSpPr>
            <p:nvPr/>
          </p:nvSpPr>
          <p:spPr bwMode="auto">
            <a:xfrm>
              <a:off x="960" y="3888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he-IL"/>
            </a:p>
          </p:txBody>
        </p:sp>
      </p:grp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4648200" cy="685800"/>
          </a:xfrm>
        </p:spPr>
        <p:txBody>
          <a:bodyPr>
            <a:normAutofit fontScale="90000"/>
          </a:bodyPr>
          <a:lstStyle/>
          <a:p>
            <a:r>
              <a:rPr lang="en-US"/>
              <a:t>Classifier Margin</a:t>
            </a:r>
          </a:p>
        </p:txBody>
      </p:sp>
      <p:sp>
        <p:nvSpPr>
          <p:cNvPr id="640013" name="Line 13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40015" name="Oval 15"/>
          <p:cNvSpPr>
            <a:spLocks noChangeAspect="1" noChangeArrowheads="1"/>
          </p:cNvSpPr>
          <p:nvPr/>
        </p:nvSpPr>
        <p:spPr bwMode="auto">
          <a:xfrm>
            <a:off x="5241924" y="5032374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7" name="Oval 17"/>
          <p:cNvSpPr>
            <a:spLocks noChangeAspect="1" noChangeArrowheads="1"/>
          </p:cNvSpPr>
          <p:nvPr/>
        </p:nvSpPr>
        <p:spPr bwMode="auto">
          <a:xfrm>
            <a:off x="5807968" y="2814637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8" name="Oval 18"/>
          <p:cNvSpPr>
            <a:spLocks noChangeAspect="1" noChangeArrowheads="1"/>
          </p:cNvSpPr>
          <p:nvPr/>
        </p:nvSpPr>
        <p:spPr bwMode="auto">
          <a:xfrm>
            <a:off x="5927724" y="3635374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19" name="Oval 19"/>
          <p:cNvSpPr>
            <a:spLocks noChangeAspect="1" noChangeArrowheads="1"/>
          </p:cNvSpPr>
          <p:nvPr/>
        </p:nvSpPr>
        <p:spPr bwMode="auto">
          <a:xfrm>
            <a:off x="4933949" y="2663825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0" name="Oval 20"/>
          <p:cNvSpPr>
            <a:spLocks noChangeAspect="1" noChangeArrowheads="1"/>
          </p:cNvSpPr>
          <p:nvPr/>
        </p:nvSpPr>
        <p:spPr bwMode="auto">
          <a:xfrm>
            <a:off x="5410201" y="3733799"/>
            <a:ext cx="80963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1" name="Oval 21"/>
          <p:cNvSpPr>
            <a:spLocks noChangeAspect="1" noChangeArrowheads="1"/>
          </p:cNvSpPr>
          <p:nvPr/>
        </p:nvSpPr>
        <p:spPr bwMode="auto">
          <a:xfrm>
            <a:off x="4571999" y="3124201"/>
            <a:ext cx="90488" cy="881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2" name="Oval 22"/>
          <p:cNvSpPr>
            <a:spLocks noChangeAspect="1" noChangeArrowheads="1"/>
          </p:cNvSpPr>
          <p:nvPr/>
        </p:nvSpPr>
        <p:spPr bwMode="auto">
          <a:xfrm>
            <a:off x="6629399" y="4114800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3" name="Oval 23"/>
          <p:cNvSpPr>
            <a:spLocks noChangeAspect="1" noChangeArrowheads="1"/>
          </p:cNvSpPr>
          <p:nvPr/>
        </p:nvSpPr>
        <p:spPr bwMode="auto">
          <a:xfrm rot="-1118274">
            <a:off x="5414886" y="4438475"/>
            <a:ext cx="80963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4" name="Oval 24"/>
          <p:cNvSpPr>
            <a:spLocks noChangeAspect="1" noChangeArrowheads="1"/>
          </p:cNvSpPr>
          <p:nvPr/>
        </p:nvSpPr>
        <p:spPr bwMode="auto">
          <a:xfrm rot="-1118274">
            <a:off x="7531192" y="3223489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5" name="Oval 25"/>
          <p:cNvSpPr>
            <a:spLocks noChangeAspect="1" noChangeArrowheads="1"/>
          </p:cNvSpPr>
          <p:nvPr/>
        </p:nvSpPr>
        <p:spPr bwMode="auto">
          <a:xfrm rot="-1118274">
            <a:off x="6823167" y="4539527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6" name="Oval 26"/>
          <p:cNvSpPr>
            <a:spLocks noChangeAspect="1" noChangeArrowheads="1"/>
          </p:cNvSpPr>
          <p:nvPr/>
        </p:nvSpPr>
        <p:spPr bwMode="auto">
          <a:xfrm rot="-1118274">
            <a:off x="4651467" y="2661514"/>
            <a:ext cx="904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7" name="Oval 27"/>
          <p:cNvSpPr>
            <a:spLocks noChangeAspect="1" noChangeArrowheads="1"/>
          </p:cNvSpPr>
          <p:nvPr/>
        </p:nvSpPr>
        <p:spPr bwMode="auto">
          <a:xfrm rot="-1118274">
            <a:off x="6238967" y="3579089"/>
            <a:ext cx="90488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8" name="Oval 28"/>
          <p:cNvSpPr>
            <a:spLocks noChangeAspect="1" noChangeArrowheads="1"/>
          </p:cNvSpPr>
          <p:nvPr/>
        </p:nvSpPr>
        <p:spPr bwMode="auto">
          <a:xfrm rot="-1118274">
            <a:off x="7394413" y="4490355"/>
            <a:ext cx="904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29" name="Oval 29"/>
          <p:cNvSpPr>
            <a:spLocks noChangeAspect="1" noChangeArrowheads="1"/>
          </p:cNvSpPr>
          <p:nvPr/>
        </p:nvSpPr>
        <p:spPr bwMode="auto">
          <a:xfrm rot="-1118274">
            <a:off x="4641688" y="3634693"/>
            <a:ext cx="9048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0" name="Oval 30"/>
          <p:cNvSpPr>
            <a:spLocks noChangeAspect="1" noChangeArrowheads="1"/>
          </p:cNvSpPr>
          <p:nvPr/>
        </p:nvSpPr>
        <p:spPr bwMode="auto">
          <a:xfrm rot="5895381">
            <a:off x="5364179" y="3053877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1" name="Oval 31"/>
          <p:cNvSpPr>
            <a:spLocks noChangeAspect="1" noChangeArrowheads="1"/>
          </p:cNvSpPr>
          <p:nvPr/>
        </p:nvSpPr>
        <p:spPr bwMode="auto">
          <a:xfrm rot="5895381">
            <a:off x="5629422" y="5239218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2" name="Oval 32"/>
          <p:cNvSpPr>
            <a:spLocks noChangeAspect="1" noChangeArrowheads="1"/>
          </p:cNvSpPr>
          <p:nvPr/>
        </p:nvSpPr>
        <p:spPr bwMode="auto">
          <a:xfrm rot="5895381">
            <a:off x="4610134" y="40934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3" name="Oval 33"/>
          <p:cNvSpPr>
            <a:spLocks noChangeAspect="1" noChangeArrowheads="1"/>
          </p:cNvSpPr>
          <p:nvPr/>
        </p:nvSpPr>
        <p:spPr bwMode="auto">
          <a:xfrm rot="5895381">
            <a:off x="5840429" y="2390302"/>
            <a:ext cx="71438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4" name="Oval 34"/>
          <p:cNvSpPr>
            <a:spLocks noChangeAspect="1" noChangeArrowheads="1"/>
          </p:cNvSpPr>
          <p:nvPr/>
        </p:nvSpPr>
        <p:spPr bwMode="auto">
          <a:xfrm rot="5895381">
            <a:off x="6796914" y="4141453"/>
            <a:ext cx="88106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5" name="Oval 35"/>
          <p:cNvSpPr>
            <a:spLocks noChangeAspect="1" noChangeArrowheads="1"/>
          </p:cNvSpPr>
          <p:nvPr/>
        </p:nvSpPr>
        <p:spPr bwMode="auto">
          <a:xfrm rot="5895381">
            <a:off x="5867417" y="4076227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6" name="Oval 36"/>
          <p:cNvSpPr>
            <a:spLocks noChangeAspect="1" noChangeArrowheads="1"/>
          </p:cNvSpPr>
          <p:nvPr/>
        </p:nvSpPr>
        <p:spPr bwMode="auto">
          <a:xfrm rot="5895381">
            <a:off x="7116779" y="3361852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7" name="Oval 37"/>
          <p:cNvSpPr>
            <a:spLocks noChangeAspect="1" noChangeArrowheads="1"/>
          </p:cNvSpPr>
          <p:nvPr/>
        </p:nvSpPr>
        <p:spPr bwMode="auto">
          <a:xfrm rot="5895381">
            <a:off x="4583147" y="2340860"/>
            <a:ext cx="7143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8" name="Oval 38"/>
          <p:cNvSpPr>
            <a:spLocks noChangeAspect="1" noChangeArrowheads="1"/>
          </p:cNvSpPr>
          <p:nvPr/>
        </p:nvSpPr>
        <p:spPr bwMode="auto">
          <a:xfrm rot="5895381">
            <a:off x="6758004" y="3269777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39" name="Oval 39"/>
          <p:cNvSpPr>
            <a:spLocks noChangeAspect="1" noChangeArrowheads="1"/>
          </p:cNvSpPr>
          <p:nvPr/>
        </p:nvSpPr>
        <p:spPr bwMode="auto">
          <a:xfrm rot="5895381">
            <a:off x="6611159" y="4717945"/>
            <a:ext cx="88106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0" name="Oval 40"/>
          <p:cNvSpPr>
            <a:spLocks noChangeAspect="1" noChangeArrowheads="1"/>
          </p:cNvSpPr>
          <p:nvPr/>
        </p:nvSpPr>
        <p:spPr bwMode="auto">
          <a:xfrm rot="4777107">
            <a:off x="4995184" y="3536648"/>
            <a:ext cx="88106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1" name="Oval 41"/>
          <p:cNvSpPr>
            <a:spLocks noChangeAspect="1" noChangeArrowheads="1"/>
          </p:cNvSpPr>
          <p:nvPr/>
        </p:nvSpPr>
        <p:spPr bwMode="auto">
          <a:xfrm rot="4777107">
            <a:off x="6152340" y="5255275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2" name="Oval 42"/>
          <p:cNvSpPr>
            <a:spLocks noChangeAspect="1" noChangeArrowheads="1"/>
          </p:cNvSpPr>
          <p:nvPr/>
        </p:nvSpPr>
        <p:spPr bwMode="auto">
          <a:xfrm rot="4777107">
            <a:off x="5847540" y="4874275"/>
            <a:ext cx="71438" cy="809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3" name="Oval 43"/>
          <p:cNvSpPr>
            <a:spLocks noChangeAspect="1" noChangeArrowheads="1"/>
          </p:cNvSpPr>
          <p:nvPr/>
        </p:nvSpPr>
        <p:spPr bwMode="auto">
          <a:xfrm rot="4777107">
            <a:off x="4315709" y="3739563"/>
            <a:ext cx="88107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4" name="Oval 44"/>
          <p:cNvSpPr>
            <a:spLocks noChangeAspect="1" noChangeArrowheads="1"/>
          </p:cNvSpPr>
          <p:nvPr/>
        </p:nvSpPr>
        <p:spPr bwMode="auto">
          <a:xfrm rot="4777107">
            <a:off x="5213478" y="2777968"/>
            <a:ext cx="76200" cy="80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5" name="Oval 45"/>
          <p:cNvSpPr>
            <a:spLocks noChangeAspect="1" noChangeArrowheads="1"/>
          </p:cNvSpPr>
          <p:nvPr/>
        </p:nvSpPr>
        <p:spPr bwMode="auto">
          <a:xfrm rot="4777107">
            <a:off x="5854855" y="4364165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7" name="Oval 47"/>
          <p:cNvSpPr>
            <a:spLocks noChangeAspect="1" noChangeArrowheads="1"/>
          </p:cNvSpPr>
          <p:nvPr/>
        </p:nvSpPr>
        <p:spPr bwMode="auto">
          <a:xfrm rot="4777107">
            <a:off x="5435573" y="5050343"/>
            <a:ext cx="83345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48" name="Oval 48"/>
          <p:cNvSpPr>
            <a:spLocks noChangeAspect="1" noChangeArrowheads="1"/>
          </p:cNvSpPr>
          <p:nvPr/>
        </p:nvSpPr>
        <p:spPr bwMode="auto">
          <a:xfrm rot="4777107">
            <a:off x="6802592" y="4756278"/>
            <a:ext cx="76200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he-IL"/>
          </a:p>
        </p:txBody>
      </p:sp>
      <p:sp>
        <p:nvSpPr>
          <p:cNvPr id="640051" name="Text Box 51"/>
          <p:cNvSpPr txBox="1">
            <a:spLocks noChangeArrowheads="1"/>
          </p:cNvSpPr>
          <p:nvPr/>
        </p:nvSpPr>
        <p:spPr bwMode="auto">
          <a:xfrm>
            <a:off x="7772400" y="32004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640052" name="Text Box 52"/>
          <p:cNvSpPr txBox="1">
            <a:spLocks noChangeArrowheads="1"/>
          </p:cNvSpPr>
          <p:nvPr/>
        </p:nvSpPr>
        <p:spPr bwMode="auto">
          <a:xfrm>
            <a:off x="7924800" y="2286000"/>
            <a:ext cx="2743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Define the </a:t>
            </a:r>
            <a:r>
              <a:rPr lang="en-US" sz="2400" dirty="0">
                <a:solidFill>
                  <a:schemeClr val="hlink"/>
                </a:solidFill>
              </a:rPr>
              <a:t>margin</a:t>
            </a:r>
            <a:r>
              <a:rPr lang="en-US" sz="2400" dirty="0"/>
              <a:t> of a linear classifier as the width that the boundary could be increased by before hitting a data point.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87914" y="5714092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New Recipients</a:t>
            </a:r>
            <a:endParaRPr lang="he-IL" sz="2800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2518451" y="3955906"/>
            <a:ext cx="26161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Email Length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0013766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</TotalTime>
  <Words>662</Words>
  <Application>Microsoft Office PowerPoint</Application>
  <PresentationFormat>Widescreen</PresentationFormat>
  <Paragraphs>207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Cambria Math</vt:lpstr>
      <vt:lpstr>Franklin Gothic Book</vt:lpstr>
      <vt:lpstr>Crop</vt:lpstr>
      <vt:lpstr>Linear Classifiers</vt:lpstr>
      <vt:lpstr>Spam or Ham</vt:lpstr>
      <vt:lpstr> Linear Classifiers</vt:lpstr>
      <vt:lpstr>When a new email is sent </vt:lpstr>
      <vt:lpstr>Which separator should we choose?</vt:lpstr>
      <vt:lpstr>PowerPoint Presentation</vt:lpstr>
      <vt:lpstr>Which separator should we choose?</vt:lpstr>
      <vt:lpstr>Which separator should we choose?</vt:lpstr>
      <vt:lpstr>Classifier Margin</vt:lpstr>
      <vt:lpstr>Maximum Margin</vt:lpstr>
      <vt:lpstr> No Linear Classifier can cover all instances</vt:lpstr>
      <vt:lpstr>PowerPoint Presentation</vt:lpstr>
      <vt:lpstr> No Linear Classifier can cover all instances</vt:lpstr>
      <vt:lpstr>PowerPoint Presentation</vt:lpstr>
      <vt:lpstr>Which one?</vt:lpstr>
      <vt:lpstr>Evaluating What’s Been Learned</vt:lpstr>
      <vt:lpstr>Accuracy, Precision, and Recall</vt:lpstr>
      <vt:lpstr>The Non-linearly separable case</vt:lpstr>
      <vt:lpstr>The Non-linearly separable case</vt:lpstr>
      <vt:lpstr>The Non-linearly separable case</vt:lpstr>
      <vt:lpstr>The Non-linearly separable case</vt:lpstr>
      <vt:lpstr>Decision tree</vt:lpstr>
      <vt:lpstr>Top Down Induction of Decision Trees</vt:lpstr>
      <vt:lpstr>Top Down Induction of Decision Trees</vt:lpstr>
      <vt:lpstr>Top Down Induction of Decision Trees</vt:lpstr>
      <vt:lpstr>Top Down Induction of Decision Trees</vt:lpstr>
      <vt:lpstr>Which 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Linear Classifiers: Spam or Ham</dc:title>
  <dc:creator>Itay Hazan</dc:creator>
  <cp:lastModifiedBy>Itay Hazan</cp:lastModifiedBy>
  <cp:revision>9</cp:revision>
  <dcterms:created xsi:type="dcterms:W3CDTF">2019-03-09T09:42:44Z</dcterms:created>
  <dcterms:modified xsi:type="dcterms:W3CDTF">2019-03-09T10:27:56Z</dcterms:modified>
</cp:coreProperties>
</file>