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1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6" r:id="rId25"/>
    <p:sldId id="437" r:id="rId26"/>
    <p:sldId id="435" r:id="rId27"/>
    <p:sldId id="419" r:id="rId28"/>
    <p:sldId id="409" r:id="rId29"/>
    <p:sldId id="4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31852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</a:t>
                      </a:r>
                      <a:r>
                        <a:rPr lang="en-US" b="1" i="1" dirty="0"/>
                        <a:t>group</a:t>
                      </a:r>
                      <a:r>
                        <a:rPr lang="en-US" i="1" dirty="0"/>
                        <a:t>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14003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195298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1458154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56937"/>
              </p:ext>
            </p:extLst>
          </p:nvPr>
        </p:nvGraphicFramePr>
        <p:xfrm>
          <a:off x="958824" y="3710034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3" y="1690688"/>
            <a:ext cx="4937761" cy="41148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81D7FC-4C2D-BA69-6C17-73685B1C406D}"/>
              </a:ext>
            </a:extLst>
          </p:cNvPr>
          <p:cNvGrpSpPr/>
          <p:nvPr/>
        </p:nvGrpSpPr>
        <p:grpSpPr>
          <a:xfrm>
            <a:off x="9416372" y="4943052"/>
            <a:ext cx="2184779" cy="605792"/>
            <a:chOff x="7227651" y="575333"/>
            <a:chExt cx="2148410" cy="6057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099DD5-F1CC-4856-CE2F-9401474DA708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A7AA92-F354-CB12-2A43-2E934B7CAA38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96AD9-6ED7-CD80-99FF-175626E1D03B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2C152-21BB-9D21-4DD4-BC399858E2C6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2645B-E3C9-2832-125D-D2264DA1FBF8}"/>
              </a:ext>
            </a:extLst>
          </p:cNvPr>
          <p:cNvCxnSpPr>
            <a:cxnSpLocks/>
          </p:cNvCxnSpPr>
          <p:nvPr/>
        </p:nvCxnSpPr>
        <p:spPr>
          <a:xfrm flipV="1">
            <a:off x="10717699" y="3246307"/>
            <a:ext cx="0" cy="50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C86B39-E337-8861-FED3-8B30B3FFFB13}"/>
              </a:ext>
            </a:extLst>
          </p:cNvPr>
          <p:cNvCxnSpPr>
            <a:cxnSpLocks/>
          </p:cNvCxnSpPr>
          <p:nvPr/>
        </p:nvCxnSpPr>
        <p:spPr>
          <a:xfrm>
            <a:off x="6154363" y="3835640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DC5117-594E-F343-043E-30190737AA86}"/>
              </a:ext>
            </a:extLst>
          </p:cNvPr>
          <p:cNvCxnSpPr>
            <a:cxnSpLocks/>
          </p:cNvCxnSpPr>
          <p:nvPr/>
        </p:nvCxnSpPr>
        <p:spPr>
          <a:xfrm>
            <a:off x="6154363" y="3167379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050386-564C-C8E7-CDDB-297A732DA768}"/>
              </a:ext>
            </a:extLst>
          </p:cNvPr>
          <p:cNvSpPr txBox="1"/>
          <p:nvPr/>
        </p:nvSpPr>
        <p:spPr>
          <a:xfrm>
            <a:off x="10902615" y="3035532"/>
            <a:ext cx="138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could increase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Weibull Regression model to obtain full posterior distribution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a minimum of 3-month history</a:t>
            </a:r>
          </a:p>
          <a:p>
            <a:pPr lvl="1"/>
            <a:r>
              <a:rPr lang="en-US" dirty="0"/>
              <a:t>Look at survival time and a subset containing 5-year survival rate information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3-month history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A few </a:t>
            </a:r>
            <a:r>
              <a:rPr lang="en-US" i="1" dirty="0"/>
              <a:t>Case IDs </a:t>
            </a:r>
            <a:r>
              <a:rPr lang="en-US" dirty="0"/>
              <a:t>were missing the gene expression file</a:t>
            </a:r>
          </a:p>
          <a:p>
            <a:pPr lvl="1"/>
            <a:r>
              <a:rPr lang="en-US" dirty="0"/>
              <a:t>We use </a:t>
            </a:r>
            <a:r>
              <a:rPr lang="en-US" i="1" dirty="0" err="1"/>
              <a:t>tpm_unstranded</a:t>
            </a:r>
            <a:r>
              <a:rPr lang="en-US" i="1" dirty="0"/>
              <a:t> </a:t>
            </a:r>
            <a:r>
              <a:rPr lang="en-US" dirty="0"/>
              <a:t>as suggested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5-year Survival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4F2DA3-30A4-4F19-C8AC-9492868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92650"/>
            <a:ext cx="3655500" cy="304625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D1C34-B91C-9737-116F-5A1D187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1" y="3092651"/>
            <a:ext cx="3655500" cy="30462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1B6B052-047D-141F-2C9E-AC090376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2" y="3092650"/>
            <a:ext cx="3695460" cy="30795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A331D76-8E3B-C94D-6B70-E0384EA2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8" y="3092650"/>
            <a:ext cx="3655501" cy="30462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537B8BC-C4D0-F0EA-CAED-3D8022CF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5" y="3092649"/>
            <a:ext cx="3655501" cy="30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Spearman’s rho rank correlation and compare the results with the linear correlation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452E0-2CF5-4F06-1A3E-3BB779DA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5" y="3092652"/>
            <a:ext cx="3695459" cy="3079548"/>
          </a:xfrm>
          <a:prstGeom prst="rect">
            <a:avLst/>
          </a:prstGeo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7FF4CB-31CA-4D2A-81D1-462C4E77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638"/>
              </p:ext>
            </p:extLst>
          </p:nvPr>
        </p:nvGraphicFramePr>
        <p:xfrm>
          <a:off x="4735731" y="3173379"/>
          <a:ext cx="327765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SLC39A7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TMED9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ATG101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LRPAP1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5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127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E8F550-C207-1BF4-2C30-AE091AD4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3279"/>
              </p:ext>
            </p:extLst>
          </p:nvPr>
        </p:nvGraphicFramePr>
        <p:xfrm>
          <a:off x="8343373" y="3173379"/>
          <a:ext cx="327765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N4BP2L1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RPL11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  <a:p>
            <a:r>
              <a:rPr lang="en-US" dirty="0"/>
              <a:t>No plateau signifies the absence of a cluster of genes responsible for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151482-B92D-5154-BF1E-440C34AF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0" y="1690688"/>
            <a:ext cx="4983811" cy="4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Further develop nonlinear correlation analysis</a:t>
            </a:r>
          </a:p>
          <a:p>
            <a:pPr marL="285750" indent="-285750"/>
            <a:r>
              <a:rPr lang="en-US" dirty="0"/>
              <a:t>Formally include the information we gained to our survival regression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E86D9-D2CB-0BCE-C250-7E87D2352D8B}"/>
              </a:ext>
            </a:extLst>
          </p:cNvPr>
          <p:cNvGrpSpPr/>
          <p:nvPr/>
        </p:nvGrpSpPr>
        <p:grpSpPr>
          <a:xfrm>
            <a:off x="6906626" y="2657838"/>
            <a:ext cx="2184779" cy="605792"/>
            <a:chOff x="7227651" y="575333"/>
            <a:chExt cx="2148410" cy="6057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9768DF-9819-834C-5145-3749974A81B0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4F51D6-2CC4-BD91-D752-D106FE347614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382EEC-39CA-31D6-8E00-BEBF2F5B5D90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11584-99FF-DF0C-07F5-EC2690577750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17238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1821"/>
              </p:ext>
            </p:extLst>
          </p:nvPr>
        </p:nvGraphicFramePr>
        <p:xfrm>
          <a:off x="833576" y="2007020"/>
          <a:ext cx="5793041" cy="294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(age at index) and available in days (days to birth, age at diagnosis)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47170"/>
              </p:ext>
            </p:extLst>
          </p:nvPr>
        </p:nvGraphicFramePr>
        <p:xfrm>
          <a:off x="833576" y="2007020"/>
          <a:ext cx="5793041" cy="2667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subjects who reported being Hispanic or Latino so we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en-US" i="1" dirty="0"/>
                        <a:t> the variable from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2299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</a:t>
                      </a:r>
                      <a:r>
                        <a:rPr lang="en-US" b="1" i="1" dirty="0"/>
                        <a:t>group </a:t>
                      </a:r>
                      <a:r>
                        <a:rPr lang="en-US" b="0" i="1" dirty="0"/>
                        <a:t>them</a:t>
                      </a:r>
                      <a:r>
                        <a:rPr lang="en-US" i="1" dirty="0"/>
                        <a:t>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2656</TotalTime>
  <Words>1106</Words>
  <Application>Microsoft Office PowerPoint</Application>
  <PresentationFormat>Widescreen</PresentationFormat>
  <Paragraphs>283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 – 5-year Survival Rate</vt:lpstr>
      <vt:lpstr>Correlation Analysis – Survival Time</vt:lpstr>
      <vt:lpstr>Rank Correlation Analysis – Survival Time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11</cp:revision>
  <dcterms:created xsi:type="dcterms:W3CDTF">2023-04-30T14:28:02Z</dcterms:created>
  <dcterms:modified xsi:type="dcterms:W3CDTF">2023-05-02T23:19:23Z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