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0"/>
  </p:notesMasterIdLst>
  <p:sldIdLst>
    <p:sldId id="401" r:id="rId5"/>
    <p:sldId id="403" r:id="rId6"/>
    <p:sldId id="415" r:id="rId7"/>
    <p:sldId id="411" r:id="rId8"/>
    <p:sldId id="424" r:id="rId9"/>
    <p:sldId id="422" r:id="rId10"/>
    <p:sldId id="427" r:id="rId11"/>
    <p:sldId id="423" r:id="rId12"/>
    <p:sldId id="425" r:id="rId13"/>
    <p:sldId id="428" r:id="rId14"/>
    <p:sldId id="412" r:id="rId15"/>
    <p:sldId id="413" r:id="rId16"/>
    <p:sldId id="430" r:id="rId17"/>
    <p:sldId id="414" r:id="rId18"/>
    <p:sldId id="432" r:id="rId19"/>
    <p:sldId id="433" r:id="rId20"/>
    <p:sldId id="418" r:id="rId21"/>
    <p:sldId id="416" r:id="rId22"/>
    <p:sldId id="420" r:id="rId23"/>
    <p:sldId id="421" r:id="rId24"/>
    <p:sldId id="436" r:id="rId25"/>
    <p:sldId id="435" r:id="rId26"/>
    <p:sldId id="419" r:id="rId27"/>
    <p:sldId id="409" r:id="rId28"/>
    <p:sldId id="42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56C"/>
    <a:srgbClr val="03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median, and that the distribution is somewhat symmetric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coefficients to final values and write p-value in scientific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the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8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legend (take from the prediction plot)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673352"/>
            <a:ext cx="6122416" cy="3511296"/>
          </a:xfrm>
        </p:spPr>
        <p:txBody>
          <a:bodyPr/>
          <a:lstStyle/>
          <a:p>
            <a:r>
              <a:rPr lang="en-US" dirty="0"/>
              <a:t>Interview Scenario</a:t>
            </a:r>
            <a:br>
              <a:rPr lang="en-US" dirty="0"/>
            </a:br>
            <a:r>
              <a:rPr lang="en-US" sz="2000" dirty="0"/>
              <a:t>May 3rd,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E74358-AC30-E264-97C0-A9F7429E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51770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 Stage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(Ordinal)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Stage I, Stage II, Stage III, Stage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Pathologic Stage based on the T, M and N labeling.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as stages 1 to 4 (Stage X for unable to assess) and further specified with level A, B and 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group at the stage level to have events in all groups.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1024A8-FADA-6D79-1C27-8CA489D1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3" y="2007020"/>
            <a:ext cx="4357257" cy="36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5-year survival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filtering for cases where subjects survive 5 years, we are left with 300 cases:</a:t>
            </a:r>
          </a:p>
          <a:p>
            <a:pPr lvl="1"/>
            <a:r>
              <a:rPr lang="en-US" dirty="0"/>
              <a:t>64 dead before 5 years</a:t>
            </a:r>
          </a:p>
          <a:p>
            <a:pPr lvl="1"/>
            <a:r>
              <a:rPr lang="en-US" dirty="0"/>
              <a:t>236 alive after 5 years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273F-1228-5381-C2F0-BB027923C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Starting with the full model, we use backward feature selection to guide our choice of covariates</a:t>
            </a:r>
          </a:p>
          <a:p>
            <a:r>
              <a:rPr lang="en-US" dirty="0"/>
              <a:t>We use AIC and BIC to choose the final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8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76BF9F-ADED-757F-F32A-88E93D76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72952"/>
              </p:ext>
            </p:extLst>
          </p:nvPr>
        </p:nvGraphicFramePr>
        <p:xfrm>
          <a:off x="5999597" y="2316480"/>
          <a:ext cx="564341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254">
                  <a:extLst>
                    <a:ext uri="{9D8B030D-6E8A-4147-A177-3AD203B41FA5}">
                      <a16:colId xmlns:a16="http://schemas.microsoft.com/office/drawing/2014/main" val="3968640928"/>
                    </a:ext>
                  </a:extLst>
                </a:gridCol>
                <a:gridCol w="1299711">
                  <a:extLst>
                    <a:ext uri="{9D8B030D-6E8A-4147-A177-3AD203B41FA5}">
                      <a16:colId xmlns:a16="http://schemas.microsoft.com/office/drawing/2014/main" val="782338703"/>
                    </a:ext>
                  </a:extLst>
                </a:gridCol>
                <a:gridCol w="1665161">
                  <a:extLst>
                    <a:ext uri="{9D8B030D-6E8A-4147-A177-3AD203B41FA5}">
                      <a16:colId xmlns:a16="http://schemas.microsoft.com/office/drawing/2014/main" val="3900770693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125266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74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Survival rate decreases with age and disease stage </a:t>
            </a:r>
          </a:p>
          <a:p>
            <a:r>
              <a:rPr lang="en-US" dirty="0"/>
              <a:t>No significant difference in survival between Stage I and Stage II</a:t>
            </a:r>
          </a:p>
          <a:p>
            <a:r>
              <a:rPr lang="en-US" dirty="0"/>
              <a:t>Regression assumptions were verified</a:t>
            </a:r>
          </a:p>
        </p:txBody>
      </p:sp>
    </p:spTree>
    <p:extLst>
      <p:ext uri="{BB962C8B-B14F-4D97-AF65-F5344CB8AC3E}">
        <p14:creationId xmlns:p14="http://schemas.microsoft.com/office/powerpoint/2010/main" val="251712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precision: 0.83</a:t>
            </a:r>
          </a:p>
          <a:p>
            <a:r>
              <a:rPr lang="en-US" dirty="0"/>
              <a:t>Model recall: 0.97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F4C32D-AB9B-AF72-E401-B16B683A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57904"/>
              </p:ext>
            </p:extLst>
          </p:nvPr>
        </p:nvGraphicFramePr>
        <p:xfrm>
          <a:off x="1401618" y="3555048"/>
          <a:ext cx="4359564" cy="1569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1070346660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2218726632"/>
                    </a:ext>
                  </a:extLst>
                </a:gridCol>
              </a:tblGrid>
              <a:tr h="7834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True Positive: 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Positive: 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58584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Negative: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Negative: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4970"/>
                  </a:ext>
                </a:extLst>
              </a:tr>
            </a:tbl>
          </a:graphicData>
        </a:graphic>
      </p:graphicFrame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C0135D5-6086-7720-972A-7DF073E4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4937761" cy="411480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4099DD5-F1CC-4856-CE2F-9401474DA708}"/>
              </a:ext>
            </a:extLst>
          </p:cNvPr>
          <p:cNvSpPr/>
          <p:nvPr/>
        </p:nvSpPr>
        <p:spPr>
          <a:xfrm>
            <a:off x="7130473" y="581891"/>
            <a:ext cx="267854" cy="267854"/>
          </a:xfrm>
          <a:prstGeom prst="ellipse">
            <a:avLst/>
          </a:prstGeom>
          <a:solidFill>
            <a:srgbClr val="03BFC4"/>
          </a:solidFill>
          <a:ln>
            <a:solidFill>
              <a:srgbClr val="03B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A7AA92-F354-CB12-2A43-2E934B7CAA38}"/>
              </a:ext>
            </a:extLst>
          </p:cNvPr>
          <p:cNvSpPr/>
          <p:nvPr/>
        </p:nvSpPr>
        <p:spPr>
          <a:xfrm>
            <a:off x="7130473" y="991248"/>
            <a:ext cx="267854" cy="267854"/>
          </a:xfrm>
          <a:prstGeom prst="ellipse">
            <a:avLst/>
          </a:prstGeom>
          <a:solidFill>
            <a:srgbClr val="F8756C"/>
          </a:solidFill>
          <a:ln>
            <a:solidFill>
              <a:srgbClr val="F8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96AD9-6ED7-CD80-99FF-175626E1D03B}"/>
              </a:ext>
            </a:extLst>
          </p:cNvPr>
          <p:cNvSpPr txBox="1"/>
          <p:nvPr/>
        </p:nvSpPr>
        <p:spPr>
          <a:xfrm>
            <a:off x="7573818" y="581891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2C152-21BB-9D21-4DD4-BC399858E2C6}"/>
              </a:ext>
            </a:extLst>
          </p:cNvPr>
          <p:cNvSpPr txBox="1"/>
          <p:nvPr/>
        </p:nvSpPr>
        <p:spPr>
          <a:xfrm>
            <a:off x="7628082" y="92705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81498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Failure Time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D293-A1DE-BEC3-1557-577C65B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Can use “all” the data: 1,039 cases</a:t>
            </a:r>
          </a:p>
          <a:p>
            <a:r>
              <a:rPr lang="en-US" dirty="0"/>
              <a:t>Accounts for right-censored data from the days to last follow-up</a:t>
            </a:r>
          </a:p>
          <a:p>
            <a:r>
              <a:rPr lang="en-US" dirty="0"/>
              <a:t>The fitted values provide us estimates of survival time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Fully parametric model requires more assumptions than semi-parametric models (e.g. Cox Proportional Hazard Model)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 of the 5-year survival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321EA84-9D23-4993-9184-41FB8AEA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2" y="2417321"/>
            <a:ext cx="10972822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F3A-0249-5CD2-65E0-CF019957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Extrapolation outside the covariate range</a:t>
            </a:r>
          </a:p>
          <a:p>
            <a:r>
              <a:rPr lang="en-US" dirty="0"/>
              <a:t>Accelerated Failure Time models are parametric which involve additional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interactions between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additional covariates like therapy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extension of the Cox Regression model to obtain full posterior distribution of coefficients and hazard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578186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the association between genes and patient survival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Data</a:t>
            </a:r>
          </a:p>
          <a:p>
            <a:pPr lvl="1"/>
            <a:r>
              <a:rPr lang="en-US" dirty="0"/>
              <a:t>Filter on the cases with a minimum of 3-month history</a:t>
            </a:r>
          </a:p>
          <a:p>
            <a:pPr lvl="1"/>
            <a:r>
              <a:rPr lang="en-US" dirty="0"/>
              <a:t>Look at survival time and a subset containing 5-year survival rate information</a:t>
            </a:r>
          </a:p>
          <a:p>
            <a:r>
              <a:rPr lang="en-US" dirty="0"/>
              <a:t>Gene Data</a:t>
            </a:r>
          </a:p>
          <a:p>
            <a:pPr lvl="1"/>
            <a:r>
              <a:rPr lang="en-US" dirty="0"/>
              <a:t>Extract gene expression for the cases with 3-month history</a:t>
            </a:r>
          </a:p>
          <a:p>
            <a:pPr lvl="1"/>
            <a:r>
              <a:rPr lang="en-US" dirty="0"/>
              <a:t>Some </a:t>
            </a:r>
            <a:r>
              <a:rPr lang="en-US" i="1" dirty="0"/>
              <a:t>Case IDs</a:t>
            </a:r>
            <a:r>
              <a:rPr lang="en-US" dirty="0"/>
              <a:t> had multiple gene expression, we took the first instance</a:t>
            </a:r>
          </a:p>
          <a:p>
            <a:pPr lvl="1"/>
            <a:r>
              <a:rPr lang="en-US" dirty="0"/>
              <a:t>A few </a:t>
            </a:r>
            <a:r>
              <a:rPr lang="en-US" i="1" dirty="0"/>
              <a:t>Case IDs </a:t>
            </a:r>
            <a:r>
              <a:rPr lang="en-US" dirty="0"/>
              <a:t>were missing the gene expression file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95"/>
            <a:ext cx="10263909" cy="3529014"/>
          </a:xfrm>
        </p:spPr>
        <p:txBody>
          <a:bodyPr/>
          <a:lstStyle/>
          <a:p>
            <a:r>
              <a:rPr lang="en-US" dirty="0"/>
              <a:t>Understanding any relation between 5-year survival and available covariates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5-year survival logistic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Accelerated failure time model (Weibull regression model)</a:t>
            </a:r>
          </a:p>
          <a:p>
            <a:r>
              <a:rPr lang="en-US" dirty="0"/>
              <a:t>Understanding the association between genes and patient survival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Principal component analysis exploration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5-year Survival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status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4F2DA3-30A4-4F19-C8AC-94928683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092650"/>
            <a:ext cx="3655500" cy="304625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0D1C34-B91C-9737-116F-5A1D187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71" y="3092651"/>
            <a:ext cx="3655500" cy="304625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482501-4CDE-5581-B806-9BDE37F1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2" y="3092650"/>
            <a:ext cx="3916440" cy="32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1B6B052-047D-141F-2C9E-AC090376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2" y="3092650"/>
            <a:ext cx="3695460" cy="307955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A331D76-8E3B-C94D-6B70-E0384EA2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8" y="3092650"/>
            <a:ext cx="3655501" cy="3046251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B537B8BC-C4D0-F0EA-CAED-3D8022CF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15" y="3092649"/>
            <a:ext cx="3655501" cy="30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5144312" cy="4160520"/>
          </a:xfrm>
        </p:spPr>
        <p:txBody>
          <a:bodyPr/>
          <a:lstStyle/>
          <a:p>
            <a:r>
              <a:rPr lang="en-US" dirty="0"/>
              <a:t>Looking at the cumulative proportion of variance from PCA for dimensionality reduction</a:t>
            </a:r>
          </a:p>
          <a:p>
            <a:r>
              <a:rPr lang="en-US" dirty="0"/>
              <a:t>No plateau signifies the absence of a cluster of genes responsible for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7151482-B92D-5154-BF1E-440C34AF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90" y="1690688"/>
            <a:ext cx="4983811" cy="41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Formally include the information we gained to our survival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Archetypal analysis: instead of clustering by the center of mass, we look at grouping through the boundaries/extremes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igrenier.stats@gmail.com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A06CA-0B70-4C53-BE9B-665816B036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5073074" cy="594360"/>
          </a:xfrm>
        </p:spPr>
        <p:txBody>
          <a:bodyPr>
            <a:normAutofit/>
          </a:bodyPr>
          <a:lstStyle/>
          <a:p>
            <a:r>
              <a:rPr lang="en-US" dirty="0"/>
              <a:t>https://github.com/igrenier/TCGA_BRCA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A66B85-CE68-D963-0BAA-64439AEB8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Linearity of Continuous Covariate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5A9465-2070-063E-3510-BCA695E13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Influential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25</a:t>
            </a:fld>
            <a:endParaRPr lang="en-US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8EA190-E71C-6B32-BA9B-D08F2AF5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2" y="2565083"/>
            <a:ext cx="4437137" cy="369761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094E18-480D-F551-A9F1-E5C42F9D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1" y="2565083"/>
            <a:ext cx="4437137" cy="36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266944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any relation between 5-year survival and available covariates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Covariates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at diagnosis</a:t>
            </a:r>
          </a:p>
          <a:p>
            <a:pPr lvl="1"/>
            <a:r>
              <a:rPr lang="en-US" dirty="0"/>
              <a:t>Ethnicity and race</a:t>
            </a:r>
          </a:p>
          <a:p>
            <a:pPr lvl="1"/>
            <a:r>
              <a:rPr lang="en-US" dirty="0"/>
              <a:t>Year of diagnosis </a:t>
            </a:r>
          </a:p>
          <a:p>
            <a:pPr lvl="1"/>
            <a:r>
              <a:rPr lang="en-US" dirty="0"/>
              <a:t>Disease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EB6AA4-F203-F8F6-2DCA-F08AA862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06837"/>
              </p:ext>
            </p:extLst>
          </p:nvPr>
        </p:nvGraphicFramePr>
        <p:xfrm>
          <a:off x="838200" y="2002444"/>
          <a:ext cx="5596128" cy="322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3894328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Imbalance between categories is consistent with 1% of breast cancer cases being 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male population: decided to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i="1" dirty="0"/>
                        <a:t> male cases for the remaining of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C8F11DB-DF2C-50A7-7087-229FF34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866247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A76FCB-474D-C3E1-ACC4-5C8F74B0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44924"/>
              </p:ext>
            </p:extLst>
          </p:nvPr>
        </p:nvGraphicFramePr>
        <p:xfrm>
          <a:off x="833576" y="2007020"/>
          <a:ext cx="5793041" cy="267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26 to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rounded to years and available in days (days to birth)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Could be treated as continuous or grouped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F19BC6-FF12-986E-C269-678C885D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25722"/>
              </p:ext>
            </p:extLst>
          </p:nvPr>
        </p:nvGraphicFramePr>
        <p:xfrm>
          <a:off x="833576" y="2007020"/>
          <a:ext cx="5793041" cy="2392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Hispanic or Latino, Not Hispanic or Latino, Note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events in the subjects who reported being Hispanic or Latino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55E1638-A66A-E864-7350-0C1F4160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25677"/>
              </p:ext>
            </p:extLst>
          </p:nvPr>
        </p:nvGraphicFramePr>
        <p:xfrm>
          <a:off x="833576" y="2007020"/>
          <a:ext cx="5793041" cy="3215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American Indian or Alaska native, Asian, Black or African American, White,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Some race categories contained too few cases and too few events, so we group them in a single category called “other”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F0DF423-02C5-FF41-3537-A03B1A05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799315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4F7F0A-EDD5-7FEF-7BBB-855C2EE6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8368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1988 to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Small number of cases yearly until mid-2000s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could group the years into ranges, evenly or based on meaningful milestones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will treat the year as a </a:t>
                      </a:r>
                      <a:r>
                        <a:rPr lang="en-US" b="1" i="1" dirty="0"/>
                        <a:t>continuous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CB34F2-5A7B-7429-64E6-BC6397AB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2007020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18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{95074D56-9178-40A7-8C8A-BA88AB89BCE0}tf89080264_win32</Template>
  <TotalTime>675</TotalTime>
  <Words>1034</Words>
  <Application>Microsoft Office PowerPoint</Application>
  <PresentationFormat>Widescreen</PresentationFormat>
  <Paragraphs>246</Paragraphs>
  <Slides>25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Brush</vt:lpstr>
      <vt:lpstr>Interview Scenario May 3rd, 2023</vt:lpstr>
      <vt:lpstr>Agenda</vt:lpstr>
      <vt:lpstr>Part I</vt:lpstr>
      <vt:lpstr>Data Overview</vt:lpstr>
      <vt:lpstr>Data Overview</vt:lpstr>
      <vt:lpstr>Data Overview</vt:lpstr>
      <vt:lpstr>Data Overview</vt:lpstr>
      <vt:lpstr>Data Overview</vt:lpstr>
      <vt:lpstr>Data Overview</vt:lpstr>
      <vt:lpstr>Data Overview</vt:lpstr>
      <vt:lpstr>5-year survival logistic regression model</vt:lpstr>
      <vt:lpstr>Inference</vt:lpstr>
      <vt:lpstr>Prediction</vt:lpstr>
      <vt:lpstr>Accelerated Failure Time Model</vt:lpstr>
      <vt:lpstr>Probability estimate of the 5-year survival rate</vt:lpstr>
      <vt:lpstr>Model Limitations</vt:lpstr>
      <vt:lpstr>Next steps…</vt:lpstr>
      <vt:lpstr>Part II</vt:lpstr>
      <vt:lpstr>Data Overview</vt:lpstr>
      <vt:lpstr>Correlation Analysis – 5-year Survival Rate</vt:lpstr>
      <vt:lpstr>Correlation Analysis – Survival Time</vt:lpstr>
      <vt:lpstr>Principal Component Analysis (PCA)</vt:lpstr>
      <vt:lpstr>Next steps…</vt:lpstr>
      <vt:lpstr>Thank you</vt:lpstr>
      <vt:lpstr>Regression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Scenario May 3rd, 2023</dc:title>
  <dc:creator>Grenier, Isabelle</dc:creator>
  <cp:lastModifiedBy>Grenier, Isabelle</cp:lastModifiedBy>
  <cp:revision>4</cp:revision>
  <dcterms:created xsi:type="dcterms:W3CDTF">2023-04-30T14:28:02Z</dcterms:created>
  <dcterms:modified xsi:type="dcterms:W3CDTF">2023-05-01T14:11:55Z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