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29"/>
  </p:notesMasterIdLst>
  <p:sldIdLst>
    <p:sldId id="401" r:id="rId5"/>
    <p:sldId id="403" r:id="rId6"/>
    <p:sldId id="415" r:id="rId7"/>
    <p:sldId id="411" r:id="rId8"/>
    <p:sldId id="424" r:id="rId9"/>
    <p:sldId id="422" r:id="rId10"/>
    <p:sldId id="427" r:id="rId11"/>
    <p:sldId id="423" r:id="rId12"/>
    <p:sldId id="425" r:id="rId13"/>
    <p:sldId id="428" r:id="rId14"/>
    <p:sldId id="412" r:id="rId15"/>
    <p:sldId id="413" r:id="rId16"/>
    <p:sldId id="430" r:id="rId17"/>
    <p:sldId id="414" r:id="rId18"/>
    <p:sldId id="432" r:id="rId19"/>
    <p:sldId id="433" r:id="rId20"/>
    <p:sldId id="418" r:id="rId21"/>
    <p:sldId id="416" r:id="rId22"/>
    <p:sldId id="420" r:id="rId23"/>
    <p:sldId id="421" r:id="rId24"/>
    <p:sldId id="435" r:id="rId25"/>
    <p:sldId id="419" r:id="rId26"/>
    <p:sldId id="409" r:id="rId27"/>
    <p:sldId id="42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56C"/>
    <a:srgbClr val="03BF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208" autoAdjust="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0B616-BCB2-4E7C-BAA6-B90DF21B9EDF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EDF81-139F-488C-872B-4720FBA6BF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the median, and that the distribution is somewhat symmetric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457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 the coefficients to final values and write p-value in scientific 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951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Finish the legend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387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legend (take from the prediction plot)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265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" y="1673352"/>
            <a:ext cx="6122416" cy="3511296"/>
          </a:xfrm>
        </p:spPr>
        <p:txBody>
          <a:bodyPr/>
          <a:lstStyle/>
          <a:p>
            <a:r>
              <a:rPr lang="en-US" dirty="0"/>
              <a:t>Interview Scenario</a:t>
            </a:r>
            <a:br>
              <a:rPr lang="en-US" dirty="0"/>
            </a:br>
            <a:r>
              <a:rPr lang="en-US" sz="2000" dirty="0"/>
              <a:t>May 3rd, 2023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D29EF-CFED-41EF-9138-BE844655F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Isabelle Grenier</a:t>
            </a:r>
          </a:p>
        </p:txBody>
      </p:sp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7571-868C-DFE3-EA0E-DAD0308D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18111-A546-D6BA-9734-58B5D6A3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DA1D0-B266-9012-6DEB-1809EAFE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53A4F-23D0-235F-F69F-1982B7F6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6E74358-AC30-E264-97C0-A9F7429E3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651770"/>
              </p:ext>
            </p:extLst>
          </p:nvPr>
        </p:nvGraphicFramePr>
        <p:xfrm>
          <a:off x="833576" y="2007020"/>
          <a:ext cx="5793041" cy="349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00784">
                  <a:extLst>
                    <a:ext uri="{9D8B030D-6E8A-4147-A177-3AD203B41FA5}">
                      <a16:colId xmlns:a16="http://schemas.microsoft.com/office/drawing/2014/main" val="2125467340"/>
                    </a:ext>
                  </a:extLst>
                </a:gridCol>
                <a:gridCol w="4092257">
                  <a:extLst>
                    <a:ext uri="{9D8B030D-6E8A-4147-A177-3AD203B41FA5}">
                      <a16:colId xmlns:a16="http://schemas.microsoft.com/office/drawing/2014/main" val="23995607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Disease Stage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Categorical (Ordinal)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13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Stage I, Stage II, Stage III, Stage 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2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Missing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i="1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88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Pathologic Stage based on the T, M and N labeling.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Available as stages 1 to 4 (Stage X for unable to assess) and further specified with level A, B and C.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We group at the stage level to have events in all groups.</a:t>
                      </a:r>
                      <a:endParaRPr lang="en-US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583178"/>
                  </a:ext>
                </a:extLst>
              </a:tr>
            </a:tbl>
          </a:graphicData>
        </a:graphic>
      </p:graphicFrame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0A1024A8-FADA-6D79-1C27-8CA489D10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543" y="2007020"/>
            <a:ext cx="4357257" cy="363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82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6899-7FF7-5AF4-4F99-1EF370E9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5-year survival logistic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80A21-8FAD-C159-C74D-22A3C628C8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After filtering for cases where subjects survive 5 years, we are left with 300 cases:</a:t>
            </a:r>
          </a:p>
          <a:p>
            <a:pPr lvl="1"/>
            <a:r>
              <a:rPr lang="en-US" dirty="0"/>
              <a:t>64 dead before 5 years</a:t>
            </a:r>
          </a:p>
          <a:p>
            <a:pPr lvl="1"/>
            <a:r>
              <a:rPr lang="en-US" dirty="0"/>
              <a:t>236 alive after 5 years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7273F-1228-5381-C2F0-BB027923C7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Starting with the full model, we use backward feature selection to guide our choice of covariates</a:t>
            </a:r>
          </a:p>
          <a:p>
            <a:r>
              <a:rPr lang="en-US" dirty="0"/>
              <a:t>We use AIC and BIC to choose the final model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D5602-B32D-6859-449E-AE721365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35792-E78F-124A-1481-1A615317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84645-74A9-4209-1803-3824A561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889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7D24-5CD9-2E00-D729-5771264BA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576BF9F-ADED-757F-F32A-88E93D7699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172952"/>
              </p:ext>
            </p:extLst>
          </p:nvPr>
        </p:nvGraphicFramePr>
        <p:xfrm>
          <a:off x="5999597" y="2316480"/>
          <a:ext cx="5643417" cy="222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90254">
                  <a:extLst>
                    <a:ext uri="{9D8B030D-6E8A-4147-A177-3AD203B41FA5}">
                      <a16:colId xmlns:a16="http://schemas.microsoft.com/office/drawing/2014/main" val="3968640928"/>
                    </a:ext>
                  </a:extLst>
                </a:gridCol>
                <a:gridCol w="1299711">
                  <a:extLst>
                    <a:ext uri="{9D8B030D-6E8A-4147-A177-3AD203B41FA5}">
                      <a16:colId xmlns:a16="http://schemas.microsoft.com/office/drawing/2014/main" val="782338703"/>
                    </a:ext>
                  </a:extLst>
                </a:gridCol>
                <a:gridCol w="1665161">
                  <a:extLst>
                    <a:ext uri="{9D8B030D-6E8A-4147-A177-3AD203B41FA5}">
                      <a16:colId xmlns:a16="http://schemas.microsoft.com/office/drawing/2014/main" val="3900770693"/>
                    </a:ext>
                  </a:extLst>
                </a:gridCol>
                <a:gridCol w="988291">
                  <a:extLst>
                    <a:ext uri="{9D8B030D-6E8A-4147-A177-3AD203B41FA5}">
                      <a16:colId xmlns:a16="http://schemas.microsoft.com/office/drawing/2014/main" val="1252662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39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6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 at diagnosis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836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Stage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145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Stage 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73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Stage 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14742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D3B77-FA4D-B3D7-600C-589B06C8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65876-0CAE-EB1A-0B41-D28D9984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C322A-0F13-5D97-B181-0B015C09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70AA42-B069-F5E9-F748-39114556E750}"/>
              </a:ext>
            </a:extLst>
          </p:cNvPr>
          <p:cNvSpPr txBox="1">
            <a:spLocks/>
          </p:cNvSpPr>
          <p:nvPr/>
        </p:nvSpPr>
        <p:spPr>
          <a:xfrm>
            <a:off x="838200" y="2011680"/>
            <a:ext cx="4937760" cy="416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Survival rate decreases with age and disease stage </a:t>
            </a:r>
          </a:p>
          <a:p>
            <a:r>
              <a:rPr lang="en-US" dirty="0"/>
              <a:t>No significant difference in survival between Stage I and Stage II</a:t>
            </a:r>
          </a:p>
          <a:p>
            <a:r>
              <a:rPr lang="en-US" dirty="0"/>
              <a:t>Regression assumptions were verified</a:t>
            </a:r>
          </a:p>
        </p:txBody>
      </p:sp>
    </p:spTree>
    <p:extLst>
      <p:ext uri="{BB962C8B-B14F-4D97-AF65-F5344CB8AC3E}">
        <p14:creationId xmlns:p14="http://schemas.microsoft.com/office/powerpoint/2010/main" val="2517125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7D24-5CD9-2E00-D729-5771264BA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D3B77-FA4D-B3D7-600C-589B06C8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65876-0CAE-EB1A-0B41-D28D9984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C322A-0F13-5D97-B181-0B015C09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70AA42-B069-F5E9-F748-39114556E750}"/>
              </a:ext>
            </a:extLst>
          </p:cNvPr>
          <p:cNvSpPr txBox="1">
            <a:spLocks/>
          </p:cNvSpPr>
          <p:nvPr/>
        </p:nvSpPr>
        <p:spPr>
          <a:xfrm>
            <a:off x="838200" y="2011680"/>
            <a:ext cx="4937760" cy="416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 precision: 0.83</a:t>
            </a:r>
          </a:p>
          <a:p>
            <a:r>
              <a:rPr lang="en-US" dirty="0"/>
              <a:t>Model recall: 0.97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FF4C32D-AB9B-AF72-E401-B16B683A5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557904"/>
              </p:ext>
            </p:extLst>
          </p:nvPr>
        </p:nvGraphicFramePr>
        <p:xfrm>
          <a:off x="1401618" y="3555048"/>
          <a:ext cx="4359564" cy="15698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79782">
                  <a:extLst>
                    <a:ext uri="{9D8B030D-6E8A-4147-A177-3AD203B41FA5}">
                      <a16:colId xmlns:a16="http://schemas.microsoft.com/office/drawing/2014/main" val="1070346660"/>
                    </a:ext>
                  </a:extLst>
                </a:gridCol>
                <a:gridCol w="2179782">
                  <a:extLst>
                    <a:ext uri="{9D8B030D-6E8A-4147-A177-3AD203B41FA5}">
                      <a16:colId xmlns:a16="http://schemas.microsoft.com/office/drawing/2014/main" val="2218726632"/>
                    </a:ext>
                  </a:extLst>
                </a:gridCol>
              </a:tblGrid>
              <a:tr h="78343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True Positive: 229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False Positive: 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058584"/>
                  </a:ext>
                </a:extLst>
              </a:tr>
              <a:tr h="7863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False Negative: 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 Negative: 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044970"/>
                  </a:ext>
                </a:extLst>
              </a:tr>
            </a:tbl>
          </a:graphicData>
        </a:graphic>
      </p:graphicFrame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3C0135D5-6086-7720-972A-7DF073E4A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690688"/>
            <a:ext cx="4937761" cy="4114801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4099DD5-F1CC-4856-CE2F-9401474DA708}"/>
              </a:ext>
            </a:extLst>
          </p:cNvPr>
          <p:cNvSpPr/>
          <p:nvPr/>
        </p:nvSpPr>
        <p:spPr>
          <a:xfrm>
            <a:off x="7130473" y="581891"/>
            <a:ext cx="267854" cy="267854"/>
          </a:xfrm>
          <a:prstGeom prst="ellipse">
            <a:avLst/>
          </a:prstGeom>
          <a:solidFill>
            <a:srgbClr val="03BFC4"/>
          </a:solidFill>
          <a:ln>
            <a:solidFill>
              <a:srgbClr val="03BF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A7AA92-F354-CB12-2A43-2E934B7CAA38}"/>
              </a:ext>
            </a:extLst>
          </p:cNvPr>
          <p:cNvSpPr/>
          <p:nvPr/>
        </p:nvSpPr>
        <p:spPr>
          <a:xfrm>
            <a:off x="7130473" y="991248"/>
            <a:ext cx="267854" cy="267854"/>
          </a:xfrm>
          <a:prstGeom prst="ellipse">
            <a:avLst/>
          </a:prstGeom>
          <a:solidFill>
            <a:srgbClr val="F8756C"/>
          </a:solidFill>
          <a:ln>
            <a:solidFill>
              <a:srgbClr val="F875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B96AD9-6ED7-CD80-99FF-175626E1D03B}"/>
              </a:ext>
            </a:extLst>
          </p:cNvPr>
          <p:cNvSpPr txBox="1"/>
          <p:nvPr/>
        </p:nvSpPr>
        <p:spPr>
          <a:xfrm>
            <a:off x="7573818" y="581891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02C152-21BB-9D21-4DD4-BC399858E2C6}"/>
              </a:ext>
            </a:extLst>
          </p:cNvPr>
          <p:cNvSpPr txBox="1"/>
          <p:nvPr/>
        </p:nvSpPr>
        <p:spPr>
          <a:xfrm>
            <a:off x="7628082" y="927053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dead</a:t>
            </a:r>
          </a:p>
        </p:txBody>
      </p:sp>
    </p:spTree>
    <p:extLst>
      <p:ext uri="{BB962C8B-B14F-4D97-AF65-F5344CB8AC3E}">
        <p14:creationId xmlns:p14="http://schemas.microsoft.com/office/powerpoint/2010/main" val="814980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2B70-F156-443F-2352-4D74BA0F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Accelerated Failure Time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DD293-A1DE-BEC3-1557-577C65BB9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r>
              <a:rPr lang="en-US" dirty="0"/>
              <a:t>Can use “all” the data: 1,039 cases</a:t>
            </a:r>
          </a:p>
          <a:p>
            <a:r>
              <a:rPr lang="en-US" dirty="0"/>
              <a:t>Accounts for right-censored data from the days to last follow-up</a:t>
            </a:r>
          </a:p>
          <a:p>
            <a:r>
              <a:rPr lang="en-US" dirty="0"/>
              <a:t>The fitted values provide us estimates of survival time</a:t>
            </a:r>
          </a:p>
          <a:p>
            <a:pPr marL="0" indent="0">
              <a:buNone/>
            </a:pPr>
            <a:r>
              <a:rPr lang="en-US" dirty="0"/>
              <a:t>Cons:</a:t>
            </a:r>
          </a:p>
          <a:p>
            <a:r>
              <a:rPr lang="en-US" dirty="0"/>
              <a:t>Fully parametric model requires more assumptions than semi-parametric models (e.g. Cox Proportional Hazard Model)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B3776-CB9A-59E7-BA07-E77086BFF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CBEEE-5580-D238-5D4C-A8170D55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59D23-4136-6416-5D9F-57FBA871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721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2B70-F156-443F-2352-4D74BA0F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estimate of the 5-year survival rate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B3776-CB9A-59E7-BA07-E77086BFF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CBEEE-5580-D238-5D4C-A8170D55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59D23-4136-6416-5D9F-57FBA871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15</a:t>
            </a:fld>
            <a:endParaRPr lang="en-US" dirty="0"/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7321EA84-9D23-4993-9184-41FB8AEA3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02" y="2417321"/>
            <a:ext cx="10972822" cy="274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56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2B70-F156-443F-2352-4D74BA0F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B8F3A-0249-5CD2-65E0-CF019957C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Extrapolation outside the covariate range</a:t>
            </a:r>
          </a:p>
          <a:p>
            <a:r>
              <a:rPr lang="en-US" dirty="0"/>
              <a:t>Accelerated Failure Time models are parametric which involve additional assumptions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B3776-CB9A-59E7-BA07-E77086BFF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CBEEE-5580-D238-5D4C-A8170D55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59D23-4136-6416-5D9F-57FBA871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76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6A810-3247-53A3-85DC-FED01AB2C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Next steps…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84FAB-A2E9-DFC7-6F93-55BA20CA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Exploration of interactions between covariates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Exploration of additional covariates like therapy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Bayesian extension of the Cox Regression model to obtain full posterior distribution of coefficients and hazard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534F9-A958-3A3B-C417-7B1489B269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05/03/2023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00A80-715D-6170-754E-B39480FA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Interview Scenario – Isabelle Grenier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9FE3B-14B7-6A44-A18B-0D76CB63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9713C8C-8E70-45D5-AE59-23E60168254E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59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198A5-8862-4233-5CAB-4D58E358E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-1476133"/>
            <a:ext cx="5266944" cy="4413297"/>
          </a:xfrm>
        </p:spPr>
        <p:txBody>
          <a:bodyPr>
            <a:normAutofit/>
          </a:bodyPr>
          <a:lstStyle/>
          <a:p>
            <a:r>
              <a:rPr lang="en-US" b="1" dirty="0"/>
              <a:t>Part II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2557C-0778-28B6-2230-963C8CE01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057236"/>
            <a:ext cx="5578186" cy="2110951"/>
          </a:xfrm>
        </p:spPr>
        <p:txBody>
          <a:bodyPr>
            <a:normAutofit/>
          </a:bodyPr>
          <a:lstStyle/>
          <a:p>
            <a:r>
              <a:rPr lang="en-US" dirty="0"/>
              <a:t>Understanding the association between genes and patient survival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3321A-E295-EF86-78F7-40AF32BB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73785-FE1C-12BA-FF97-C574ED27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1417A-25BB-305B-00AA-EDB7FE48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59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7571-868C-DFE3-EA0E-DAD0308D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E0008-AA07-E6C5-B096-2AFD46F3C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Clinical Data</a:t>
            </a:r>
          </a:p>
          <a:p>
            <a:pPr lvl="1"/>
            <a:r>
              <a:rPr lang="en-US" dirty="0"/>
              <a:t>Filter on the cases with known status at the 5-year mark</a:t>
            </a:r>
          </a:p>
          <a:p>
            <a:pPr lvl="1"/>
            <a:r>
              <a:rPr lang="en-US" dirty="0"/>
              <a:t>Status is defined as the 5-year survival rate</a:t>
            </a:r>
          </a:p>
          <a:p>
            <a:r>
              <a:rPr lang="en-US" dirty="0"/>
              <a:t>Gene Data</a:t>
            </a:r>
          </a:p>
          <a:p>
            <a:pPr lvl="1"/>
            <a:r>
              <a:rPr lang="en-US" dirty="0"/>
              <a:t>Extract gene expression for the cases with known 5-year status</a:t>
            </a:r>
          </a:p>
          <a:p>
            <a:pPr lvl="1"/>
            <a:r>
              <a:rPr lang="en-US" dirty="0"/>
              <a:t>Some </a:t>
            </a:r>
            <a:r>
              <a:rPr lang="en-US" i="1" dirty="0"/>
              <a:t>Case IDs</a:t>
            </a:r>
            <a:r>
              <a:rPr lang="en-US" dirty="0"/>
              <a:t> had multiple gene expression, we took the first instance</a:t>
            </a:r>
          </a:p>
          <a:p>
            <a:pPr lvl="1"/>
            <a:r>
              <a:rPr lang="en-US" dirty="0"/>
              <a:t>316 cases left after clean up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18111-A546-D6BA-9734-58B5D6A3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DA1D0-B266-9012-6DEB-1809EAFE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53A4F-23D0-235F-F69F-1982B7F6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262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A85D8F-96DF-414F-96F0-8F01B9758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F79409-2936-4FDC-BF6F-45FC9FDA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2895"/>
            <a:ext cx="10263909" cy="3529014"/>
          </a:xfrm>
        </p:spPr>
        <p:txBody>
          <a:bodyPr/>
          <a:lstStyle/>
          <a:p>
            <a:r>
              <a:rPr lang="en-US" dirty="0"/>
              <a:t>Understanding any relation between 5-year survival and available covariates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5-year survival logistic regression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Accelerated failure time model (Weibull regression model)</a:t>
            </a:r>
          </a:p>
          <a:p>
            <a:r>
              <a:rPr lang="en-US" dirty="0"/>
              <a:t>Understanding the association between genes and patient survival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Correlation exploration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Principal component analysis exploration</a:t>
            </a:r>
          </a:p>
          <a:p>
            <a:endParaRPr lang="en-US" dirty="0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0E469817-940E-4A7E-82D2-9FC9B4D3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</p:spTree>
    <p:extLst>
      <p:ext uri="{BB962C8B-B14F-4D97-AF65-F5344CB8AC3E}">
        <p14:creationId xmlns:p14="http://schemas.microsoft.com/office/powerpoint/2010/main" val="1912948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6899-7FF7-5AF4-4F99-1EF370E9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80A21-8FAD-C159-C74D-22A3C628C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011680"/>
            <a:ext cx="9249383" cy="4160520"/>
          </a:xfrm>
        </p:spPr>
        <p:txBody>
          <a:bodyPr/>
          <a:lstStyle/>
          <a:p>
            <a:r>
              <a:rPr lang="en-US" dirty="0"/>
              <a:t>We compute the correlation between each available gene and the survival status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D5602-B32D-6859-449E-AE721365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35792-E78F-124A-1481-1A615317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84645-74A9-4209-1803-3824A561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20</a:t>
            </a:fld>
            <a:endParaRPr lang="en-US" dirty="0"/>
          </a:p>
        </p:txBody>
      </p:sp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094F2DA3-30A4-4F19-C8AC-94928683E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3092650"/>
            <a:ext cx="3655500" cy="3046250"/>
          </a:xfrm>
          <a:prstGeom prst="rect">
            <a:avLst/>
          </a:prstGeom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5E0D1C34-B91C-9737-116F-5A1D187B8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371" y="3092651"/>
            <a:ext cx="3655500" cy="3046250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7B482501-4CDE-5581-B806-9BDE37F19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32" y="3092650"/>
            <a:ext cx="3916440" cy="32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3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6899-7FF7-5AF4-4F99-1EF370E9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80A21-8FAD-C159-C74D-22A3C628C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5144312" cy="4160520"/>
          </a:xfrm>
        </p:spPr>
        <p:txBody>
          <a:bodyPr/>
          <a:lstStyle/>
          <a:p>
            <a:r>
              <a:rPr lang="en-US" dirty="0"/>
              <a:t>Looking at the cumulative proportion of variance from PCA for dimensionality reduction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D5602-B32D-6859-449E-AE721365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35792-E78F-124A-1481-1A615317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84645-74A9-4209-1803-3824A561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21</a:t>
            </a:fld>
            <a:endParaRPr lang="en-US" dirty="0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23BDEDCE-9622-6228-BCE0-090F4535B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990" y="1840791"/>
            <a:ext cx="4983810" cy="41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66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6A810-3247-53A3-85DC-FED01AB2C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Next steps…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84FAB-A2E9-DFC7-6F93-55BA20CA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/>
              <a:t>Formally include the information we gained to our survival regression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Archetypal analysis: instead of clustering by the center of mass, we look at grouping through the boundaries/extremes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534F9-A958-3A3B-C417-7B1489B269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05/03/2023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00A80-715D-6170-754E-B39480FA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Interview Scenario – Isabelle Grenier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9FE3B-14B7-6A44-A18B-0D76CB63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9713C8C-8E70-45D5-AE59-23E60168254E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40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A6E381-7CDD-4999-B9C7-CD31E749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DB3C5E-E520-4B9D-8574-178AD4C9F2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Isabelle Grenier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8B0F30-95FD-437A-9D9B-F937C36E9C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igrenier.stats@gmail.com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1A06CA-0B70-4C53-BE9B-665816B036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5073074" cy="594360"/>
          </a:xfrm>
        </p:spPr>
        <p:txBody>
          <a:bodyPr>
            <a:normAutofit/>
          </a:bodyPr>
          <a:lstStyle/>
          <a:p>
            <a:r>
              <a:rPr lang="en-US" dirty="0"/>
              <a:t>https://github.com/igrenier/TCGA_BRCA</a:t>
            </a:r>
          </a:p>
        </p:txBody>
      </p:sp>
    </p:spTree>
    <p:extLst>
      <p:ext uri="{BB962C8B-B14F-4D97-AF65-F5344CB8AC3E}">
        <p14:creationId xmlns:p14="http://schemas.microsoft.com/office/powerpoint/2010/main" val="2420767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7D24-5CD9-2E00-D729-5771264BA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Assumptions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7A66B85-CE68-D963-0BAA-64439AEB8D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Linearity of Continuous Covariate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B5A9465-2070-063E-3510-BCA695E139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Influential Points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D3B77-FA4D-B3D7-600C-589B06C8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65876-0CAE-EB1A-0B41-D28D9984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C322A-0F13-5D97-B181-0B015C09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24</a:t>
            </a:fld>
            <a:endParaRPr lang="en-US" dirty="0"/>
          </a:p>
        </p:txBody>
      </p:sp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398EA190-E71C-6B32-BA9B-D08F2AF5F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42" y="2565083"/>
            <a:ext cx="4437137" cy="3697614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D7094E18-480D-F551-A9F1-E5C42F9D8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511" y="2565083"/>
            <a:ext cx="4437137" cy="369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8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198A5-8862-4233-5CAB-4D58E358E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-1476133"/>
            <a:ext cx="5266944" cy="4413297"/>
          </a:xfrm>
        </p:spPr>
        <p:txBody>
          <a:bodyPr>
            <a:normAutofit/>
          </a:bodyPr>
          <a:lstStyle/>
          <a:p>
            <a:r>
              <a:rPr lang="en-US" b="1" dirty="0"/>
              <a:t>Part 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2557C-0778-28B6-2230-963C8CE01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057236"/>
            <a:ext cx="5266944" cy="2110951"/>
          </a:xfrm>
        </p:spPr>
        <p:txBody>
          <a:bodyPr>
            <a:normAutofit/>
          </a:bodyPr>
          <a:lstStyle/>
          <a:p>
            <a:r>
              <a:rPr lang="en-US" dirty="0"/>
              <a:t>Understanding any relation between 5-year survival and available covariates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3321A-E295-EF86-78F7-40AF32BB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73785-FE1C-12BA-FF97-C574ED27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1417A-25BB-305B-00AA-EDB7FE48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22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7571-868C-DFE3-EA0E-DAD0308D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E0008-AA07-E6C5-B096-2AFD46F3C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Covariates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Age at diagnosis</a:t>
            </a:r>
          </a:p>
          <a:p>
            <a:pPr lvl="1"/>
            <a:r>
              <a:rPr lang="en-US" dirty="0"/>
              <a:t>Ethnicity and race</a:t>
            </a:r>
          </a:p>
          <a:p>
            <a:pPr lvl="1"/>
            <a:r>
              <a:rPr lang="en-US" dirty="0"/>
              <a:t>Year of diagnosis </a:t>
            </a:r>
          </a:p>
          <a:p>
            <a:pPr lvl="1"/>
            <a:r>
              <a:rPr lang="en-US" dirty="0"/>
              <a:t>Disease stage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18111-A546-D6BA-9734-58B5D6A3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DA1D0-B266-9012-6DEB-1809EAFE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53A4F-23D0-235F-F69F-1982B7F6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7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7571-868C-DFE3-EA0E-DAD0308D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18111-A546-D6BA-9734-58B5D6A3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DA1D0-B266-9012-6DEB-1809EAFE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53A4F-23D0-235F-F69F-1982B7F6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3EB6AA4-F203-F8F6-2DCA-F08AA8621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306837"/>
              </p:ext>
            </p:extLst>
          </p:nvPr>
        </p:nvGraphicFramePr>
        <p:xfrm>
          <a:off x="838200" y="2002444"/>
          <a:ext cx="5596128" cy="32207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val="2125467340"/>
                    </a:ext>
                  </a:extLst>
                </a:gridCol>
                <a:gridCol w="3894328">
                  <a:extLst>
                    <a:ext uri="{9D8B030D-6E8A-4147-A177-3AD203B41FA5}">
                      <a16:colId xmlns:a16="http://schemas.microsoft.com/office/drawing/2014/main" val="23995607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Categorical (Nominal)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13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Female, 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2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Missing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i="1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88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Imbalance between categories is consistent with 1% of breast cancer cases being male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No “events” in the male population: decided to </a:t>
                      </a:r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remove</a:t>
                      </a:r>
                      <a:r>
                        <a:rPr lang="en-US" i="1" dirty="0"/>
                        <a:t> male cases for the remaining of the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583178"/>
                  </a:ext>
                </a:extLst>
              </a:tr>
            </a:tbl>
          </a:graphicData>
        </a:graphic>
      </p:graphicFrame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5C8F11DB-DF2C-50A7-7087-229FF34A5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541" y="1866247"/>
            <a:ext cx="4357259" cy="363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5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7571-868C-DFE3-EA0E-DAD0308D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18111-A546-D6BA-9734-58B5D6A3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DA1D0-B266-9012-6DEB-1809EAFE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53A4F-23D0-235F-F69F-1982B7F6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AA76FCB-474D-C3E1-ACC4-5C8F74B05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844924"/>
              </p:ext>
            </p:extLst>
          </p:nvPr>
        </p:nvGraphicFramePr>
        <p:xfrm>
          <a:off x="833576" y="2007020"/>
          <a:ext cx="5793041" cy="26720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00784">
                  <a:extLst>
                    <a:ext uri="{9D8B030D-6E8A-4147-A177-3AD203B41FA5}">
                      <a16:colId xmlns:a16="http://schemas.microsoft.com/office/drawing/2014/main" val="2125467340"/>
                    </a:ext>
                  </a:extLst>
                </a:gridCol>
                <a:gridCol w="4092257">
                  <a:extLst>
                    <a:ext uri="{9D8B030D-6E8A-4147-A177-3AD203B41FA5}">
                      <a16:colId xmlns:a16="http://schemas.microsoft.com/office/drawing/2014/main" val="23995607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 at Diagnosis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Numeric (Continuous)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13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26 to 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2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Missing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i="1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88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Available rounded to years and available in days (days to birth)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Could be treated as continuous or grouped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583178"/>
                  </a:ext>
                </a:extLst>
              </a:tr>
            </a:tbl>
          </a:graphicData>
        </a:graphic>
      </p:graphicFrame>
      <p:pic>
        <p:nvPicPr>
          <p:cNvPr id="20" name="Picture 19" descr="Chart, box and whisker chart&#10;&#10;Description automatically generated">
            <a:extLst>
              <a:ext uri="{FF2B5EF4-FFF2-40B4-BE49-F238E27FC236}">
                <a16:creationId xmlns:a16="http://schemas.microsoft.com/office/drawing/2014/main" id="{0FF19BC6-FF12-986E-C269-678C885D1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542" y="1690688"/>
            <a:ext cx="4357258" cy="363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85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7571-868C-DFE3-EA0E-DAD0308D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18111-A546-D6BA-9734-58B5D6A3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DA1D0-B266-9012-6DEB-1809EAFE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53A4F-23D0-235F-F69F-1982B7F6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105DD01-9C13-6A78-C7AA-E6778B67A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125722"/>
              </p:ext>
            </p:extLst>
          </p:nvPr>
        </p:nvGraphicFramePr>
        <p:xfrm>
          <a:off x="833576" y="2007020"/>
          <a:ext cx="5793041" cy="2392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00784">
                  <a:extLst>
                    <a:ext uri="{9D8B030D-6E8A-4147-A177-3AD203B41FA5}">
                      <a16:colId xmlns:a16="http://schemas.microsoft.com/office/drawing/2014/main" val="2125467340"/>
                    </a:ext>
                  </a:extLst>
                </a:gridCol>
                <a:gridCol w="4092257">
                  <a:extLst>
                    <a:ext uri="{9D8B030D-6E8A-4147-A177-3AD203B41FA5}">
                      <a16:colId xmlns:a16="http://schemas.microsoft.com/office/drawing/2014/main" val="23995607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Ethnicity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Categorical (Nominal)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13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Hispanic or Latino, Not Hispanic or Latino, Note reported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2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Missing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i="1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88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No events in the subjects who reported being Hispanic or Latino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583178"/>
                  </a:ext>
                </a:extLst>
              </a:tr>
            </a:tbl>
          </a:graphicData>
        </a:graphic>
      </p:graphicFrame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C55E1638-A66A-E864-7350-0C1F41602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542" y="1690688"/>
            <a:ext cx="4357258" cy="363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2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7571-868C-DFE3-EA0E-DAD0308D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18111-A546-D6BA-9734-58B5D6A3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DA1D0-B266-9012-6DEB-1809EAFE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53A4F-23D0-235F-F69F-1982B7F6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105DD01-9C13-6A78-C7AA-E6778B67A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025677"/>
              </p:ext>
            </p:extLst>
          </p:nvPr>
        </p:nvGraphicFramePr>
        <p:xfrm>
          <a:off x="833576" y="2007020"/>
          <a:ext cx="5793041" cy="32156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00784">
                  <a:extLst>
                    <a:ext uri="{9D8B030D-6E8A-4147-A177-3AD203B41FA5}">
                      <a16:colId xmlns:a16="http://schemas.microsoft.com/office/drawing/2014/main" val="2125467340"/>
                    </a:ext>
                  </a:extLst>
                </a:gridCol>
                <a:gridCol w="4092257">
                  <a:extLst>
                    <a:ext uri="{9D8B030D-6E8A-4147-A177-3AD203B41FA5}">
                      <a16:colId xmlns:a16="http://schemas.microsoft.com/office/drawing/2014/main" val="23995607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Categorical (Nominal)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13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American Indian or Alaska native, Asian, Black or African American, White, Not reported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2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Missing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i="1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88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Some race categories contained too few cases and too few events, so we group them in a single category called “other”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583178"/>
                  </a:ext>
                </a:extLst>
              </a:tr>
            </a:tbl>
          </a:graphicData>
        </a:graphic>
      </p:graphicFrame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8F0DF423-02C5-FF41-3537-A03B1A052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541" y="1799315"/>
            <a:ext cx="4357259" cy="363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620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7571-868C-DFE3-EA0E-DAD0308D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18111-A546-D6BA-9734-58B5D6A3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DA1D0-B266-9012-6DEB-1809EAFE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53A4F-23D0-235F-F69F-1982B7F6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94F7F0A-EDD5-7FEF-7BBB-855C2EE6C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428368"/>
              </p:ext>
            </p:extLst>
          </p:nvPr>
        </p:nvGraphicFramePr>
        <p:xfrm>
          <a:off x="833576" y="2007020"/>
          <a:ext cx="5793041" cy="349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00784">
                  <a:extLst>
                    <a:ext uri="{9D8B030D-6E8A-4147-A177-3AD203B41FA5}">
                      <a16:colId xmlns:a16="http://schemas.microsoft.com/office/drawing/2014/main" val="2125467340"/>
                    </a:ext>
                  </a:extLst>
                </a:gridCol>
                <a:gridCol w="4092257">
                  <a:extLst>
                    <a:ext uri="{9D8B030D-6E8A-4147-A177-3AD203B41FA5}">
                      <a16:colId xmlns:a16="http://schemas.microsoft.com/office/drawing/2014/main" val="23995607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 of Diagnosis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Numeric (Continuous)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13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1988 to 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2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Missing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i="1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88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Small number of cases yearly until mid-2000s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We could group the years into ranges, evenly or based on meaningful milestones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We will treat the year as a </a:t>
                      </a:r>
                      <a:r>
                        <a:rPr lang="en-US" b="1" i="1" dirty="0"/>
                        <a:t>continuous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583178"/>
                  </a:ext>
                </a:extLst>
              </a:tr>
            </a:tbl>
          </a:graphicData>
        </a:graphic>
      </p:graphicFrame>
      <p:pic>
        <p:nvPicPr>
          <p:cNvPr id="20" name="Picture 19" descr="Chart, box and whisker chart&#10;&#10;Description automatically generated">
            <a:extLst>
              <a:ext uri="{FF2B5EF4-FFF2-40B4-BE49-F238E27FC236}">
                <a16:creationId xmlns:a16="http://schemas.microsoft.com/office/drawing/2014/main" id="{04CB34F2-5A7B-7429-64E6-BC6397AB5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542" y="2007020"/>
            <a:ext cx="4357258" cy="363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8182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{95074D56-9178-40A7-8C8A-BA88AB89BCE0}tf89080264_win32</Template>
  <TotalTime>656</TotalTime>
  <Words>986</Words>
  <Application>Microsoft Office PowerPoint</Application>
  <PresentationFormat>Widescreen</PresentationFormat>
  <Paragraphs>240</Paragraphs>
  <Slides>24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Brush</vt:lpstr>
      <vt:lpstr>Interview Scenario May 3rd, 2023</vt:lpstr>
      <vt:lpstr>Agenda</vt:lpstr>
      <vt:lpstr>Part I</vt:lpstr>
      <vt:lpstr>Data Overview</vt:lpstr>
      <vt:lpstr>Data Overview</vt:lpstr>
      <vt:lpstr>Data Overview</vt:lpstr>
      <vt:lpstr>Data Overview</vt:lpstr>
      <vt:lpstr>Data Overview</vt:lpstr>
      <vt:lpstr>Data Overview</vt:lpstr>
      <vt:lpstr>Data Overview</vt:lpstr>
      <vt:lpstr>5-year survival logistic regression model</vt:lpstr>
      <vt:lpstr>Inference</vt:lpstr>
      <vt:lpstr>Prediction</vt:lpstr>
      <vt:lpstr>Accelerated Failure Time Model</vt:lpstr>
      <vt:lpstr>Probability estimate of the 5-year survival rate</vt:lpstr>
      <vt:lpstr>Model Limitations</vt:lpstr>
      <vt:lpstr>Next steps…</vt:lpstr>
      <vt:lpstr>Part II</vt:lpstr>
      <vt:lpstr>Data Overview</vt:lpstr>
      <vt:lpstr>Correlation Analysis</vt:lpstr>
      <vt:lpstr>Principal Component Analysis (PCA)</vt:lpstr>
      <vt:lpstr>Next steps…</vt:lpstr>
      <vt:lpstr>Thank you</vt:lpstr>
      <vt:lpstr>Regression Assumptions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Scenario May 3rd, 2023</dc:title>
  <dc:creator>Grenier, Isabelle</dc:creator>
  <cp:lastModifiedBy>Grenier, Isabelle</cp:lastModifiedBy>
  <cp:revision>3</cp:revision>
  <dcterms:created xsi:type="dcterms:W3CDTF">2023-04-30T14:28:02Z</dcterms:created>
  <dcterms:modified xsi:type="dcterms:W3CDTF">2023-05-01T01:24:53Z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