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27"/>
  </p:notesMasterIdLst>
  <p:sldIdLst>
    <p:sldId id="401" r:id="rId5"/>
    <p:sldId id="403" r:id="rId6"/>
    <p:sldId id="415" r:id="rId7"/>
    <p:sldId id="411" r:id="rId8"/>
    <p:sldId id="424" r:id="rId9"/>
    <p:sldId id="422" r:id="rId10"/>
    <p:sldId id="427" r:id="rId11"/>
    <p:sldId id="423" r:id="rId12"/>
    <p:sldId id="425" r:id="rId13"/>
    <p:sldId id="428" r:id="rId14"/>
    <p:sldId id="412" r:id="rId15"/>
    <p:sldId id="413" r:id="rId16"/>
    <p:sldId id="430" r:id="rId17"/>
    <p:sldId id="414" r:id="rId18"/>
    <p:sldId id="418" r:id="rId19"/>
    <p:sldId id="416" r:id="rId20"/>
    <p:sldId id="420" r:id="rId21"/>
    <p:sldId id="421" r:id="rId22"/>
    <p:sldId id="419" r:id="rId23"/>
    <p:sldId id="408" r:id="rId24"/>
    <p:sldId id="409" r:id="rId25"/>
    <p:sldId id="42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8756C"/>
    <a:srgbClr val="03BF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208" autoAdjust="0"/>
  </p:normalViewPr>
  <p:slideViewPr>
    <p:cSldViewPr snapToGrid="0">
      <p:cViewPr varScale="1">
        <p:scale>
          <a:sx n="83" d="100"/>
          <a:sy n="83" d="100"/>
        </p:scale>
        <p:origin x="686" y="101"/>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4/30/2023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a:xfrm>
            <a:off x="406400" y="1673352"/>
            <a:ext cx="6122416" cy="3511296"/>
          </a:xfrm>
        </p:spPr>
        <p:txBody>
          <a:bodyPr/>
          <a:lstStyle/>
          <a:p>
            <a:r>
              <a:rPr lang="en-US" dirty="0"/>
              <a:t>Interview Scenario</a:t>
            </a:r>
            <a:br>
              <a:rPr lang="en-US" dirty="0"/>
            </a:br>
            <a:r>
              <a:rPr lang="en-US" sz="2000" dirty="0"/>
              <a:t>May 3rd, 2023</a:t>
            </a:r>
            <a:endParaRPr lang="en-US" dirty="0"/>
          </a:p>
        </p:txBody>
      </p:sp>
      <p:sp>
        <p:nvSpPr>
          <p:cNvPr id="3" name="Subtitle 2">
            <a:extLst>
              <a:ext uri="{FF2B5EF4-FFF2-40B4-BE49-F238E27FC236}">
                <a16:creationId xmlns:a16="http://schemas.microsoft.com/office/drawing/2014/main" id="{EF5D29EF-CFED-41EF-9138-BE844655F339}"/>
              </a:ext>
            </a:extLst>
          </p:cNvPr>
          <p:cNvSpPr>
            <a:spLocks noGrp="1"/>
          </p:cNvSpPr>
          <p:nvPr>
            <p:ph type="subTitle" idx="1"/>
          </p:nvPr>
        </p:nvSpPr>
        <p:spPr/>
        <p:txBody>
          <a:bodyPr/>
          <a:lstStyle/>
          <a:p>
            <a:r>
              <a:rPr lang="en-US" dirty="0"/>
              <a:t>Isabelle Grenier</a:t>
            </a:r>
          </a:p>
        </p:txBody>
      </p:sp>
    </p:spTree>
    <p:extLst>
      <p:ext uri="{BB962C8B-B14F-4D97-AF65-F5344CB8AC3E}">
        <p14:creationId xmlns:p14="http://schemas.microsoft.com/office/powerpoint/2010/main" val="207476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87571-868C-DFE3-EA0E-DAD0308D30E8}"/>
              </a:ext>
            </a:extLst>
          </p:cNvPr>
          <p:cNvSpPr>
            <a:spLocks noGrp="1"/>
          </p:cNvSpPr>
          <p:nvPr>
            <p:ph type="title"/>
          </p:nvPr>
        </p:nvSpPr>
        <p:spPr/>
        <p:txBody>
          <a:bodyPr/>
          <a:lstStyle/>
          <a:p>
            <a:r>
              <a:rPr lang="en-US" dirty="0"/>
              <a:t>Data Overview</a:t>
            </a:r>
          </a:p>
        </p:txBody>
      </p:sp>
      <p:sp>
        <p:nvSpPr>
          <p:cNvPr id="4" name="Date Placeholder 3">
            <a:extLst>
              <a:ext uri="{FF2B5EF4-FFF2-40B4-BE49-F238E27FC236}">
                <a16:creationId xmlns:a16="http://schemas.microsoft.com/office/drawing/2014/main" id="{1E518111-A546-D6BA-9734-58B5D6A30FCB}"/>
              </a:ext>
            </a:extLst>
          </p:cNvPr>
          <p:cNvSpPr>
            <a:spLocks noGrp="1"/>
          </p:cNvSpPr>
          <p:nvPr>
            <p:ph type="dt" sz="half" idx="10"/>
          </p:nvPr>
        </p:nvSpPr>
        <p:spPr/>
        <p:txBody>
          <a:bodyPr/>
          <a:lstStyle/>
          <a:p>
            <a:r>
              <a:rPr lang="en-US" dirty="0"/>
              <a:t>05/03/2023</a:t>
            </a:r>
          </a:p>
        </p:txBody>
      </p:sp>
      <p:sp>
        <p:nvSpPr>
          <p:cNvPr id="5" name="Footer Placeholder 4">
            <a:extLst>
              <a:ext uri="{FF2B5EF4-FFF2-40B4-BE49-F238E27FC236}">
                <a16:creationId xmlns:a16="http://schemas.microsoft.com/office/drawing/2014/main" id="{E18DA1D0-B266-9012-6DEB-1809EAFEF42C}"/>
              </a:ext>
            </a:extLst>
          </p:cNvPr>
          <p:cNvSpPr>
            <a:spLocks noGrp="1"/>
          </p:cNvSpPr>
          <p:nvPr>
            <p:ph type="ftr" sz="quarter" idx="11"/>
          </p:nvPr>
        </p:nvSpPr>
        <p:spPr/>
        <p:txBody>
          <a:bodyPr/>
          <a:lstStyle/>
          <a:p>
            <a:pPr algn="l"/>
            <a:r>
              <a:rPr lang="en-US" dirty="0"/>
              <a:t>Interview Scenario – Isabelle Grenier</a:t>
            </a:r>
          </a:p>
        </p:txBody>
      </p:sp>
      <p:sp>
        <p:nvSpPr>
          <p:cNvPr id="6" name="Slide Number Placeholder 5">
            <a:extLst>
              <a:ext uri="{FF2B5EF4-FFF2-40B4-BE49-F238E27FC236}">
                <a16:creationId xmlns:a16="http://schemas.microsoft.com/office/drawing/2014/main" id="{8C553A4F-23D0-235F-F69F-1982B7F617FC}"/>
              </a:ext>
            </a:extLst>
          </p:cNvPr>
          <p:cNvSpPr>
            <a:spLocks noGrp="1"/>
          </p:cNvSpPr>
          <p:nvPr>
            <p:ph type="sldNum" sz="quarter" idx="12"/>
          </p:nvPr>
        </p:nvSpPr>
        <p:spPr/>
        <p:txBody>
          <a:bodyPr/>
          <a:lstStyle/>
          <a:p>
            <a:fld id="{B9713C8C-8E70-45D5-AE59-23E60168254E}" type="slidenum">
              <a:rPr lang="en-US" smtClean="0"/>
              <a:t>10</a:t>
            </a:fld>
            <a:endParaRPr lang="en-US" dirty="0"/>
          </a:p>
        </p:txBody>
      </p:sp>
      <p:graphicFrame>
        <p:nvGraphicFramePr>
          <p:cNvPr id="3" name="Table 2">
            <a:extLst>
              <a:ext uri="{FF2B5EF4-FFF2-40B4-BE49-F238E27FC236}">
                <a16:creationId xmlns:a16="http://schemas.microsoft.com/office/drawing/2014/main" id="{16E74358-AC30-E264-97C0-A9F7429E39F0}"/>
              </a:ext>
            </a:extLst>
          </p:cNvPr>
          <p:cNvGraphicFramePr>
            <a:graphicFrameLocks noGrp="1"/>
          </p:cNvGraphicFramePr>
          <p:nvPr>
            <p:extLst>
              <p:ext uri="{D42A27DB-BD31-4B8C-83A1-F6EECF244321}">
                <p14:modId xmlns:p14="http://schemas.microsoft.com/office/powerpoint/2010/main" val="2739651770"/>
              </p:ext>
            </p:extLst>
          </p:nvPr>
        </p:nvGraphicFramePr>
        <p:xfrm>
          <a:off x="833576" y="2007020"/>
          <a:ext cx="5793041" cy="3495040"/>
        </p:xfrm>
        <a:graphic>
          <a:graphicData uri="http://schemas.openxmlformats.org/drawingml/2006/table">
            <a:tbl>
              <a:tblPr firstRow="1" bandRow="1">
                <a:tableStyleId>{69012ECD-51FC-41F1-AA8D-1B2483CD663E}</a:tableStyleId>
              </a:tblPr>
              <a:tblGrid>
                <a:gridCol w="1700784">
                  <a:extLst>
                    <a:ext uri="{9D8B030D-6E8A-4147-A177-3AD203B41FA5}">
                      <a16:colId xmlns:a16="http://schemas.microsoft.com/office/drawing/2014/main" val="2125467340"/>
                    </a:ext>
                  </a:extLst>
                </a:gridCol>
                <a:gridCol w="4092257">
                  <a:extLst>
                    <a:ext uri="{9D8B030D-6E8A-4147-A177-3AD203B41FA5}">
                      <a16:colId xmlns:a16="http://schemas.microsoft.com/office/drawing/2014/main" val="2399560711"/>
                    </a:ext>
                  </a:extLst>
                </a:gridCol>
              </a:tblGrid>
              <a:tr h="370840">
                <a:tc gridSpan="2">
                  <a:txBody>
                    <a:bodyPr/>
                    <a:lstStyle/>
                    <a:p>
                      <a:pPr algn="ctr"/>
                      <a:r>
                        <a:rPr lang="en-US" dirty="0"/>
                        <a:t>Disease Stage</a:t>
                      </a:r>
                    </a:p>
                  </a:txBody>
                  <a:tcPr/>
                </a:tc>
                <a:tc hMerge="1">
                  <a:txBody>
                    <a:bodyPr/>
                    <a:lstStyle/>
                    <a:p>
                      <a:endParaRPr lang="en-US" dirty="0"/>
                    </a:p>
                  </a:txBody>
                  <a:tcPr/>
                </a:tc>
                <a:extLst>
                  <a:ext uri="{0D108BD9-81ED-4DB2-BD59-A6C34878D82A}">
                    <a16:rowId xmlns:a16="http://schemas.microsoft.com/office/drawing/2014/main" val="410954509"/>
                  </a:ext>
                </a:extLst>
              </a:tr>
              <a:tr h="370840">
                <a:tc>
                  <a:txBody>
                    <a:bodyPr/>
                    <a:lstStyle/>
                    <a:p>
                      <a:r>
                        <a:rPr lang="en-US" dirty="0"/>
                        <a:t>Type</a:t>
                      </a:r>
                    </a:p>
                  </a:txBody>
                  <a:tcPr/>
                </a:tc>
                <a:tc>
                  <a:txBody>
                    <a:bodyPr/>
                    <a:lstStyle/>
                    <a:p>
                      <a:r>
                        <a:rPr lang="en-US" i="1" dirty="0"/>
                        <a:t>Categorical (Ordinal)</a:t>
                      </a:r>
                    </a:p>
                  </a:txBody>
                  <a:tcPr/>
                </a:tc>
                <a:extLst>
                  <a:ext uri="{0D108BD9-81ED-4DB2-BD59-A6C34878D82A}">
                    <a16:rowId xmlns:a16="http://schemas.microsoft.com/office/drawing/2014/main" val="862134589"/>
                  </a:ext>
                </a:extLst>
              </a:tr>
              <a:tr h="370840">
                <a:tc>
                  <a:txBody>
                    <a:bodyPr/>
                    <a:lstStyle/>
                    <a:p>
                      <a:r>
                        <a:rPr lang="en-US" dirty="0"/>
                        <a:t>Range</a:t>
                      </a:r>
                    </a:p>
                  </a:txBody>
                  <a:tcPr/>
                </a:tc>
                <a:tc>
                  <a:txBody>
                    <a:bodyPr/>
                    <a:lstStyle/>
                    <a:p>
                      <a:r>
                        <a:rPr lang="en-US" i="1" dirty="0"/>
                        <a:t>Stage I, Stage II, Stage III, Stage IV</a:t>
                      </a:r>
                    </a:p>
                  </a:txBody>
                  <a:tcPr/>
                </a:tc>
                <a:extLst>
                  <a:ext uri="{0D108BD9-81ED-4DB2-BD59-A6C34878D82A}">
                    <a16:rowId xmlns:a16="http://schemas.microsoft.com/office/drawing/2014/main" val="2760629121"/>
                  </a:ext>
                </a:extLst>
              </a:tr>
              <a:tr h="370840">
                <a:tc>
                  <a:txBody>
                    <a:bodyPr/>
                    <a:lstStyle/>
                    <a:p>
                      <a:r>
                        <a:rPr lang="en-US" dirty="0"/>
                        <a:t>Missing Values</a:t>
                      </a:r>
                    </a:p>
                  </a:txBody>
                  <a:tcPr/>
                </a:tc>
                <a:tc>
                  <a:txBody>
                    <a:bodyPr/>
                    <a:lstStyle/>
                    <a:p>
                      <a:pPr marL="0" indent="0">
                        <a:buFont typeface="Arial" panose="020B0604020202020204" pitchFamily="34" charset="0"/>
                        <a:buNone/>
                      </a:pPr>
                      <a:r>
                        <a:rPr lang="en-US" i="1" dirty="0"/>
                        <a:t>Yes</a:t>
                      </a:r>
                    </a:p>
                  </a:txBody>
                  <a:tcPr/>
                </a:tc>
                <a:extLst>
                  <a:ext uri="{0D108BD9-81ED-4DB2-BD59-A6C34878D82A}">
                    <a16:rowId xmlns:a16="http://schemas.microsoft.com/office/drawing/2014/main" val="3974885980"/>
                  </a:ext>
                </a:extLst>
              </a:tr>
              <a:tr h="370840">
                <a:tc>
                  <a:txBody>
                    <a:bodyPr/>
                    <a:lstStyle/>
                    <a:p>
                      <a:r>
                        <a:rPr lang="en-US" dirty="0"/>
                        <a:t>Notes</a:t>
                      </a:r>
                    </a:p>
                  </a:txBody>
                  <a:tcPr/>
                </a:tc>
                <a:tc>
                  <a:txBody>
                    <a:bodyPr/>
                    <a:lstStyle/>
                    <a:p>
                      <a:pPr marL="285750" indent="-285750">
                        <a:buFont typeface="Arial" panose="020B0604020202020204" pitchFamily="34" charset="0"/>
                        <a:buChar char="•"/>
                      </a:pPr>
                      <a:r>
                        <a:rPr lang="en-US" i="1" dirty="0"/>
                        <a:t>Pathologic Stage based on the T, M and N labeling.</a:t>
                      </a:r>
                    </a:p>
                    <a:p>
                      <a:pPr marL="285750" indent="-285750">
                        <a:buFont typeface="Arial" panose="020B0604020202020204" pitchFamily="34" charset="0"/>
                        <a:buChar char="•"/>
                      </a:pPr>
                      <a:r>
                        <a:rPr lang="en-US" i="1" dirty="0"/>
                        <a:t>Available as stages 1 to 4 (Stage X for unable to assess) and further specified with level A, B and C. </a:t>
                      </a:r>
                    </a:p>
                    <a:p>
                      <a:pPr marL="285750" indent="-285750">
                        <a:buFont typeface="Arial" panose="020B0604020202020204" pitchFamily="34" charset="0"/>
                        <a:buChar char="•"/>
                      </a:pPr>
                      <a:r>
                        <a:rPr lang="en-US" i="1" dirty="0"/>
                        <a:t>We group at the stage level to have events in all groups.</a:t>
                      </a:r>
                      <a:endParaRPr lang="en-US" b="1" i="1" dirty="0"/>
                    </a:p>
                  </a:txBody>
                  <a:tcPr/>
                </a:tc>
                <a:extLst>
                  <a:ext uri="{0D108BD9-81ED-4DB2-BD59-A6C34878D82A}">
                    <a16:rowId xmlns:a16="http://schemas.microsoft.com/office/drawing/2014/main" val="2428583178"/>
                  </a:ext>
                </a:extLst>
              </a:tr>
            </a:tbl>
          </a:graphicData>
        </a:graphic>
      </p:graphicFrame>
      <p:pic>
        <p:nvPicPr>
          <p:cNvPr id="7" name="Picture 6" descr="Chart, box and whisker chart&#10;&#10;Description automatically generated">
            <a:extLst>
              <a:ext uri="{FF2B5EF4-FFF2-40B4-BE49-F238E27FC236}">
                <a16:creationId xmlns:a16="http://schemas.microsoft.com/office/drawing/2014/main" id="{0A1024A8-FADA-6D79-1C27-8CA489D105AB}"/>
              </a:ext>
            </a:extLst>
          </p:cNvPr>
          <p:cNvPicPr>
            <a:picLocks noChangeAspect="1"/>
          </p:cNvPicPr>
          <p:nvPr/>
        </p:nvPicPr>
        <p:blipFill>
          <a:blip r:embed="rId2"/>
          <a:stretch>
            <a:fillRect/>
          </a:stretch>
        </p:blipFill>
        <p:spPr>
          <a:xfrm>
            <a:off x="6996543" y="2007020"/>
            <a:ext cx="4357257" cy="3631047"/>
          </a:xfrm>
          <a:prstGeom prst="rect">
            <a:avLst/>
          </a:prstGeom>
        </p:spPr>
      </p:pic>
    </p:spTree>
    <p:extLst>
      <p:ext uri="{BB962C8B-B14F-4D97-AF65-F5344CB8AC3E}">
        <p14:creationId xmlns:p14="http://schemas.microsoft.com/office/powerpoint/2010/main" val="3920282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36899-7FF7-5AF4-4F99-1EF370E91D8C}"/>
              </a:ext>
            </a:extLst>
          </p:cNvPr>
          <p:cNvSpPr>
            <a:spLocks noGrp="1"/>
          </p:cNvSpPr>
          <p:nvPr>
            <p:ph type="title"/>
          </p:nvPr>
        </p:nvSpPr>
        <p:spPr/>
        <p:txBody>
          <a:bodyPr/>
          <a:lstStyle/>
          <a:p>
            <a:r>
              <a:rPr lang="en-US" dirty="0"/>
              <a:t>5-year survival logistic regression model</a:t>
            </a:r>
          </a:p>
        </p:txBody>
      </p:sp>
      <p:sp>
        <p:nvSpPr>
          <p:cNvPr id="3" name="Content Placeholder 2">
            <a:extLst>
              <a:ext uri="{FF2B5EF4-FFF2-40B4-BE49-F238E27FC236}">
                <a16:creationId xmlns:a16="http://schemas.microsoft.com/office/drawing/2014/main" id="{C4780A21-8FAD-C159-C74D-22A3C628C8CE}"/>
              </a:ext>
            </a:extLst>
          </p:cNvPr>
          <p:cNvSpPr>
            <a:spLocks noGrp="1"/>
          </p:cNvSpPr>
          <p:nvPr>
            <p:ph sz="half" idx="1"/>
          </p:nvPr>
        </p:nvSpPr>
        <p:spPr/>
        <p:txBody>
          <a:bodyPr/>
          <a:lstStyle/>
          <a:p>
            <a:r>
              <a:rPr lang="en-US" dirty="0"/>
              <a:t>After filtering for cases where subjects survive 5 years, we are left with 300 cases:</a:t>
            </a:r>
          </a:p>
          <a:p>
            <a:pPr lvl="1"/>
            <a:r>
              <a:rPr lang="en-US" dirty="0"/>
              <a:t>64 dead before 5 years</a:t>
            </a:r>
          </a:p>
          <a:p>
            <a:pPr lvl="1"/>
            <a:r>
              <a:rPr lang="en-US" dirty="0"/>
              <a:t>236 alive after 5 years</a:t>
            </a:r>
          </a:p>
          <a:p>
            <a:pPr marL="0" indent="0">
              <a:buNone/>
            </a:pPr>
            <a:endParaRPr lang="en-US" dirty="0"/>
          </a:p>
        </p:txBody>
      </p:sp>
      <p:sp>
        <p:nvSpPr>
          <p:cNvPr id="4" name="Content Placeholder 3">
            <a:extLst>
              <a:ext uri="{FF2B5EF4-FFF2-40B4-BE49-F238E27FC236}">
                <a16:creationId xmlns:a16="http://schemas.microsoft.com/office/drawing/2014/main" id="{4BA7273F-1228-5381-C2F0-BB027923C78E}"/>
              </a:ext>
            </a:extLst>
          </p:cNvPr>
          <p:cNvSpPr>
            <a:spLocks noGrp="1"/>
          </p:cNvSpPr>
          <p:nvPr>
            <p:ph sz="half" idx="2"/>
          </p:nvPr>
        </p:nvSpPr>
        <p:spPr/>
        <p:txBody>
          <a:bodyPr/>
          <a:lstStyle/>
          <a:p>
            <a:r>
              <a:rPr lang="en-US" dirty="0"/>
              <a:t>Starting with the full model, we use backward feature selection to guide our choice of covariates</a:t>
            </a:r>
          </a:p>
          <a:p>
            <a:r>
              <a:rPr lang="en-US" dirty="0"/>
              <a:t>We use AIC and BIC to choose the final model</a:t>
            </a:r>
          </a:p>
        </p:txBody>
      </p:sp>
      <p:sp>
        <p:nvSpPr>
          <p:cNvPr id="5" name="Date Placeholder 4">
            <a:extLst>
              <a:ext uri="{FF2B5EF4-FFF2-40B4-BE49-F238E27FC236}">
                <a16:creationId xmlns:a16="http://schemas.microsoft.com/office/drawing/2014/main" id="{A00D5602-B32D-6859-449E-AE7213659710}"/>
              </a:ext>
            </a:extLst>
          </p:cNvPr>
          <p:cNvSpPr>
            <a:spLocks noGrp="1"/>
          </p:cNvSpPr>
          <p:nvPr>
            <p:ph type="dt" sz="half" idx="10"/>
          </p:nvPr>
        </p:nvSpPr>
        <p:spPr/>
        <p:txBody>
          <a:bodyPr/>
          <a:lstStyle/>
          <a:p>
            <a:r>
              <a:rPr lang="en-US" dirty="0"/>
              <a:t>05/03/2023</a:t>
            </a:r>
          </a:p>
        </p:txBody>
      </p:sp>
      <p:sp>
        <p:nvSpPr>
          <p:cNvPr id="6" name="Footer Placeholder 5">
            <a:extLst>
              <a:ext uri="{FF2B5EF4-FFF2-40B4-BE49-F238E27FC236}">
                <a16:creationId xmlns:a16="http://schemas.microsoft.com/office/drawing/2014/main" id="{B6735792-E78F-124A-1481-1A6153176391}"/>
              </a:ext>
            </a:extLst>
          </p:cNvPr>
          <p:cNvSpPr>
            <a:spLocks noGrp="1"/>
          </p:cNvSpPr>
          <p:nvPr>
            <p:ph type="ftr" sz="quarter" idx="11"/>
          </p:nvPr>
        </p:nvSpPr>
        <p:spPr/>
        <p:txBody>
          <a:bodyPr/>
          <a:lstStyle/>
          <a:p>
            <a:pPr algn="l"/>
            <a:r>
              <a:rPr lang="en-US" dirty="0"/>
              <a:t>Interview Scenario – Isabelle Grenier</a:t>
            </a:r>
          </a:p>
        </p:txBody>
      </p:sp>
      <p:sp>
        <p:nvSpPr>
          <p:cNvPr id="7" name="Slide Number Placeholder 6">
            <a:extLst>
              <a:ext uri="{FF2B5EF4-FFF2-40B4-BE49-F238E27FC236}">
                <a16:creationId xmlns:a16="http://schemas.microsoft.com/office/drawing/2014/main" id="{3D284645-74A9-4209-1803-3824A561E2CB}"/>
              </a:ext>
            </a:extLst>
          </p:cNvPr>
          <p:cNvSpPr>
            <a:spLocks noGrp="1"/>
          </p:cNvSpPr>
          <p:nvPr>
            <p:ph type="sldNum" sz="quarter" idx="12"/>
          </p:nvPr>
        </p:nvSpPr>
        <p:spPr/>
        <p:txBody>
          <a:bodyPr/>
          <a:lstStyle/>
          <a:p>
            <a:fld id="{B9713C8C-8E70-45D5-AE59-23E60168254E}" type="slidenum">
              <a:rPr lang="en-US" smtClean="0"/>
              <a:t>11</a:t>
            </a:fld>
            <a:endParaRPr lang="en-US" dirty="0"/>
          </a:p>
        </p:txBody>
      </p:sp>
    </p:spTree>
    <p:extLst>
      <p:ext uri="{BB962C8B-B14F-4D97-AF65-F5344CB8AC3E}">
        <p14:creationId xmlns:p14="http://schemas.microsoft.com/office/powerpoint/2010/main" val="1178889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47D24-5CD9-2E00-D729-5771264BA556}"/>
              </a:ext>
            </a:extLst>
          </p:cNvPr>
          <p:cNvSpPr>
            <a:spLocks noGrp="1"/>
          </p:cNvSpPr>
          <p:nvPr>
            <p:ph type="title"/>
          </p:nvPr>
        </p:nvSpPr>
        <p:spPr/>
        <p:txBody>
          <a:bodyPr/>
          <a:lstStyle/>
          <a:p>
            <a:r>
              <a:rPr lang="en-US" dirty="0"/>
              <a:t>Inference</a:t>
            </a:r>
          </a:p>
        </p:txBody>
      </p:sp>
      <p:graphicFrame>
        <p:nvGraphicFramePr>
          <p:cNvPr id="7" name="Table 7">
            <a:extLst>
              <a:ext uri="{FF2B5EF4-FFF2-40B4-BE49-F238E27FC236}">
                <a16:creationId xmlns:a16="http://schemas.microsoft.com/office/drawing/2014/main" id="{E576BF9F-ADED-757F-F32A-88E93D7699D7}"/>
              </a:ext>
            </a:extLst>
          </p:cNvPr>
          <p:cNvGraphicFramePr>
            <a:graphicFrameLocks noGrp="1"/>
          </p:cNvGraphicFramePr>
          <p:nvPr>
            <p:ph idx="1"/>
            <p:extLst>
              <p:ext uri="{D42A27DB-BD31-4B8C-83A1-F6EECF244321}">
                <p14:modId xmlns:p14="http://schemas.microsoft.com/office/powerpoint/2010/main" val="1575172952"/>
              </p:ext>
            </p:extLst>
          </p:nvPr>
        </p:nvGraphicFramePr>
        <p:xfrm>
          <a:off x="5999597" y="2316480"/>
          <a:ext cx="5643417" cy="2225040"/>
        </p:xfrm>
        <a:graphic>
          <a:graphicData uri="http://schemas.openxmlformats.org/drawingml/2006/table">
            <a:tbl>
              <a:tblPr firstRow="1" bandRow="1">
                <a:tableStyleId>{69012ECD-51FC-41F1-AA8D-1B2483CD663E}</a:tableStyleId>
              </a:tblPr>
              <a:tblGrid>
                <a:gridCol w="1690254">
                  <a:extLst>
                    <a:ext uri="{9D8B030D-6E8A-4147-A177-3AD203B41FA5}">
                      <a16:colId xmlns:a16="http://schemas.microsoft.com/office/drawing/2014/main" val="3968640928"/>
                    </a:ext>
                  </a:extLst>
                </a:gridCol>
                <a:gridCol w="1299711">
                  <a:extLst>
                    <a:ext uri="{9D8B030D-6E8A-4147-A177-3AD203B41FA5}">
                      <a16:colId xmlns:a16="http://schemas.microsoft.com/office/drawing/2014/main" val="782338703"/>
                    </a:ext>
                  </a:extLst>
                </a:gridCol>
                <a:gridCol w="1665161">
                  <a:extLst>
                    <a:ext uri="{9D8B030D-6E8A-4147-A177-3AD203B41FA5}">
                      <a16:colId xmlns:a16="http://schemas.microsoft.com/office/drawing/2014/main" val="3900770693"/>
                    </a:ext>
                  </a:extLst>
                </a:gridCol>
                <a:gridCol w="988291">
                  <a:extLst>
                    <a:ext uri="{9D8B030D-6E8A-4147-A177-3AD203B41FA5}">
                      <a16:colId xmlns:a16="http://schemas.microsoft.com/office/drawing/2014/main" val="1252662699"/>
                    </a:ext>
                  </a:extLst>
                </a:gridCol>
              </a:tblGrid>
              <a:tr h="370840">
                <a:tc>
                  <a:txBody>
                    <a:bodyPr/>
                    <a:lstStyle/>
                    <a:p>
                      <a:r>
                        <a:rPr lang="en-US" dirty="0"/>
                        <a:t>Variable</a:t>
                      </a:r>
                    </a:p>
                  </a:txBody>
                  <a:tcPr/>
                </a:tc>
                <a:tc>
                  <a:txBody>
                    <a:bodyPr/>
                    <a:lstStyle/>
                    <a:p>
                      <a:r>
                        <a:rPr lang="en-US" dirty="0"/>
                        <a:t>Coefficient</a:t>
                      </a:r>
                    </a:p>
                  </a:txBody>
                  <a:tcPr/>
                </a:tc>
                <a:tc>
                  <a:txBody>
                    <a:bodyPr/>
                    <a:lstStyle/>
                    <a:p>
                      <a:r>
                        <a:rPr lang="en-US" dirty="0"/>
                        <a:t>Standard Error</a:t>
                      </a:r>
                    </a:p>
                  </a:txBody>
                  <a:tcPr/>
                </a:tc>
                <a:tc>
                  <a:txBody>
                    <a:bodyPr/>
                    <a:lstStyle/>
                    <a:p>
                      <a:r>
                        <a:rPr lang="en-US" dirty="0"/>
                        <a:t>P-value</a:t>
                      </a:r>
                    </a:p>
                  </a:txBody>
                  <a:tcPr/>
                </a:tc>
                <a:extLst>
                  <a:ext uri="{0D108BD9-81ED-4DB2-BD59-A6C34878D82A}">
                    <a16:rowId xmlns:a16="http://schemas.microsoft.com/office/drawing/2014/main" val="4142394016"/>
                  </a:ext>
                </a:extLst>
              </a:tr>
              <a:tr h="370840">
                <a:tc>
                  <a:txBody>
                    <a:bodyPr/>
                    <a:lstStyle/>
                    <a:p>
                      <a:r>
                        <a:rPr lang="en-US" dirty="0"/>
                        <a:t>Intercept</a:t>
                      </a:r>
                    </a:p>
                  </a:txBody>
                  <a:tcPr/>
                </a:tc>
                <a:tc>
                  <a:txBody>
                    <a:bodyPr/>
                    <a:lstStyle/>
                    <a:p>
                      <a:r>
                        <a:rPr lang="en-US" dirty="0"/>
                        <a:t>0.889</a:t>
                      </a:r>
                    </a:p>
                  </a:txBody>
                  <a:tcPr/>
                </a:tc>
                <a:tc>
                  <a:txBody>
                    <a:bodyPr/>
                    <a:lstStyle/>
                    <a:p>
                      <a:r>
                        <a:rPr lang="en-US" dirty="0"/>
                        <a:t>0.048</a:t>
                      </a:r>
                    </a:p>
                  </a:txBody>
                  <a:tcPr/>
                </a:tc>
                <a:tc>
                  <a:txBody>
                    <a:bodyPr/>
                    <a:lstStyle/>
                    <a:p>
                      <a:r>
                        <a:rPr lang="en-US" dirty="0"/>
                        <a:t>0.000</a:t>
                      </a:r>
                    </a:p>
                  </a:txBody>
                  <a:tcPr/>
                </a:tc>
                <a:extLst>
                  <a:ext uri="{0D108BD9-81ED-4DB2-BD59-A6C34878D82A}">
                    <a16:rowId xmlns:a16="http://schemas.microsoft.com/office/drawing/2014/main" val="57167072"/>
                  </a:ext>
                </a:extLst>
              </a:tr>
              <a:tr h="370840">
                <a:tc>
                  <a:txBody>
                    <a:bodyPr/>
                    <a:lstStyle/>
                    <a:p>
                      <a:r>
                        <a:rPr lang="en-US" dirty="0"/>
                        <a:t>Age at diagnosis</a:t>
                      </a:r>
                    </a:p>
                  </a:txBody>
                  <a:tcPr/>
                </a:tc>
                <a:tc>
                  <a:txBody>
                    <a:bodyPr/>
                    <a:lstStyle/>
                    <a:p>
                      <a:r>
                        <a:rPr lang="en-US" dirty="0"/>
                        <a:t>-0.104</a:t>
                      </a:r>
                    </a:p>
                  </a:txBody>
                  <a:tcPr/>
                </a:tc>
                <a:tc>
                  <a:txBody>
                    <a:bodyPr/>
                    <a:lstStyle/>
                    <a:p>
                      <a:r>
                        <a:rPr lang="en-US" dirty="0"/>
                        <a:t>0.022</a:t>
                      </a:r>
                    </a:p>
                  </a:txBody>
                  <a:tcPr/>
                </a:tc>
                <a:tc>
                  <a:txBody>
                    <a:bodyPr/>
                    <a:lstStyle/>
                    <a:p>
                      <a:r>
                        <a:rPr lang="en-US" dirty="0"/>
                        <a:t>0.000</a:t>
                      </a:r>
                    </a:p>
                  </a:txBody>
                  <a:tcPr/>
                </a:tc>
                <a:extLst>
                  <a:ext uri="{0D108BD9-81ED-4DB2-BD59-A6C34878D82A}">
                    <a16:rowId xmlns:a16="http://schemas.microsoft.com/office/drawing/2014/main" val="13918363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Stage II</a:t>
                      </a:r>
                    </a:p>
                  </a:txBody>
                  <a:tcPr/>
                </a:tc>
                <a:tc>
                  <a:txBody>
                    <a:bodyPr/>
                    <a:lstStyle/>
                    <a:p>
                      <a:r>
                        <a:rPr lang="en-US" dirty="0"/>
                        <a:t>-0.051</a:t>
                      </a:r>
                    </a:p>
                  </a:txBody>
                  <a:tcPr/>
                </a:tc>
                <a:tc>
                  <a:txBody>
                    <a:bodyPr/>
                    <a:lstStyle/>
                    <a:p>
                      <a:r>
                        <a:rPr lang="en-US" dirty="0"/>
                        <a:t>0.567</a:t>
                      </a:r>
                    </a:p>
                  </a:txBody>
                  <a:tcPr/>
                </a:tc>
                <a:tc>
                  <a:txBody>
                    <a:bodyPr/>
                    <a:lstStyle/>
                    <a:p>
                      <a:r>
                        <a:rPr lang="en-US" dirty="0"/>
                        <a:t>0.368</a:t>
                      </a:r>
                    </a:p>
                  </a:txBody>
                  <a:tcPr/>
                </a:tc>
                <a:extLst>
                  <a:ext uri="{0D108BD9-81ED-4DB2-BD59-A6C34878D82A}">
                    <a16:rowId xmlns:a16="http://schemas.microsoft.com/office/drawing/2014/main" val="1024145481"/>
                  </a:ext>
                </a:extLst>
              </a:tr>
              <a:tr h="370840">
                <a:tc>
                  <a:txBody>
                    <a:bodyPr/>
                    <a:lstStyle/>
                    <a:p>
                      <a:r>
                        <a:rPr lang="en-US" dirty="0"/>
                        <a:t>Stage III</a:t>
                      </a:r>
                    </a:p>
                  </a:txBody>
                  <a:tcPr/>
                </a:tc>
                <a:tc>
                  <a:txBody>
                    <a:bodyPr/>
                    <a:lstStyle/>
                    <a:p>
                      <a:r>
                        <a:rPr lang="en-US" dirty="0"/>
                        <a:t>-0.237</a:t>
                      </a:r>
                    </a:p>
                  </a:txBody>
                  <a:tcPr/>
                </a:tc>
                <a:tc>
                  <a:txBody>
                    <a:bodyPr/>
                    <a:lstStyle/>
                    <a:p>
                      <a:r>
                        <a:rPr lang="en-US" dirty="0"/>
                        <a:t>0.664</a:t>
                      </a:r>
                    </a:p>
                  </a:txBody>
                  <a:tcPr/>
                </a:tc>
                <a:tc>
                  <a:txBody>
                    <a:bodyPr/>
                    <a:lstStyle/>
                    <a:p>
                      <a:r>
                        <a:rPr lang="en-US" dirty="0"/>
                        <a:t>0.000</a:t>
                      </a:r>
                    </a:p>
                  </a:txBody>
                  <a:tcPr/>
                </a:tc>
                <a:extLst>
                  <a:ext uri="{0D108BD9-81ED-4DB2-BD59-A6C34878D82A}">
                    <a16:rowId xmlns:a16="http://schemas.microsoft.com/office/drawing/2014/main" val="1305733715"/>
                  </a:ext>
                </a:extLst>
              </a:tr>
              <a:tr h="370840">
                <a:tc>
                  <a:txBody>
                    <a:bodyPr/>
                    <a:lstStyle/>
                    <a:p>
                      <a:r>
                        <a:rPr lang="en-US" dirty="0"/>
                        <a:t>Stage IV</a:t>
                      </a:r>
                    </a:p>
                  </a:txBody>
                  <a:tcPr/>
                </a:tc>
                <a:tc>
                  <a:txBody>
                    <a:bodyPr/>
                    <a:lstStyle/>
                    <a:p>
                      <a:r>
                        <a:rPr lang="en-US" dirty="0"/>
                        <a:t>-0.563</a:t>
                      </a:r>
                    </a:p>
                  </a:txBody>
                  <a:tcPr/>
                </a:tc>
                <a:tc>
                  <a:txBody>
                    <a:bodyPr/>
                    <a:lstStyle/>
                    <a:p>
                      <a:r>
                        <a:rPr lang="en-US" dirty="0"/>
                        <a:t>0.124</a:t>
                      </a:r>
                    </a:p>
                  </a:txBody>
                  <a:tcPr/>
                </a:tc>
                <a:tc>
                  <a:txBody>
                    <a:bodyPr/>
                    <a:lstStyle/>
                    <a:p>
                      <a:r>
                        <a:rPr lang="en-US" dirty="0"/>
                        <a:t>0.000</a:t>
                      </a:r>
                    </a:p>
                  </a:txBody>
                  <a:tcPr/>
                </a:tc>
                <a:extLst>
                  <a:ext uri="{0D108BD9-81ED-4DB2-BD59-A6C34878D82A}">
                    <a16:rowId xmlns:a16="http://schemas.microsoft.com/office/drawing/2014/main" val="1915147425"/>
                  </a:ext>
                </a:extLst>
              </a:tr>
            </a:tbl>
          </a:graphicData>
        </a:graphic>
      </p:graphicFrame>
      <p:sp>
        <p:nvSpPr>
          <p:cNvPr id="4" name="Date Placeholder 3">
            <a:extLst>
              <a:ext uri="{FF2B5EF4-FFF2-40B4-BE49-F238E27FC236}">
                <a16:creationId xmlns:a16="http://schemas.microsoft.com/office/drawing/2014/main" id="{EBCD3B77-FA4D-B3D7-600C-589B06C8B22C}"/>
              </a:ext>
            </a:extLst>
          </p:cNvPr>
          <p:cNvSpPr>
            <a:spLocks noGrp="1"/>
          </p:cNvSpPr>
          <p:nvPr>
            <p:ph type="dt" sz="half" idx="10"/>
          </p:nvPr>
        </p:nvSpPr>
        <p:spPr/>
        <p:txBody>
          <a:bodyPr/>
          <a:lstStyle/>
          <a:p>
            <a:r>
              <a:rPr lang="en-US" dirty="0"/>
              <a:t>05/03/2023</a:t>
            </a:r>
          </a:p>
        </p:txBody>
      </p:sp>
      <p:sp>
        <p:nvSpPr>
          <p:cNvPr id="5" name="Footer Placeholder 4">
            <a:extLst>
              <a:ext uri="{FF2B5EF4-FFF2-40B4-BE49-F238E27FC236}">
                <a16:creationId xmlns:a16="http://schemas.microsoft.com/office/drawing/2014/main" id="{46D65876-0CAE-EB1A-0B41-D28D99843E94}"/>
              </a:ext>
            </a:extLst>
          </p:cNvPr>
          <p:cNvSpPr>
            <a:spLocks noGrp="1"/>
          </p:cNvSpPr>
          <p:nvPr>
            <p:ph type="ftr" sz="quarter" idx="11"/>
          </p:nvPr>
        </p:nvSpPr>
        <p:spPr/>
        <p:txBody>
          <a:bodyPr/>
          <a:lstStyle/>
          <a:p>
            <a:pPr algn="l"/>
            <a:r>
              <a:rPr lang="en-US" dirty="0"/>
              <a:t>Interview Scenario – Isabelle Grenier</a:t>
            </a:r>
          </a:p>
        </p:txBody>
      </p:sp>
      <p:sp>
        <p:nvSpPr>
          <p:cNvPr id="6" name="Slide Number Placeholder 5">
            <a:extLst>
              <a:ext uri="{FF2B5EF4-FFF2-40B4-BE49-F238E27FC236}">
                <a16:creationId xmlns:a16="http://schemas.microsoft.com/office/drawing/2014/main" id="{D7AC322A-0F13-5D97-B181-0B015C09E5D7}"/>
              </a:ext>
            </a:extLst>
          </p:cNvPr>
          <p:cNvSpPr>
            <a:spLocks noGrp="1"/>
          </p:cNvSpPr>
          <p:nvPr>
            <p:ph type="sldNum" sz="quarter" idx="12"/>
          </p:nvPr>
        </p:nvSpPr>
        <p:spPr/>
        <p:txBody>
          <a:bodyPr/>
          <a:lstStyle/>
          <a:p>
            <a:fld id="{B9713C8C-8E70-45D5-AE59-23E60168254E}" type="slidenum">
              <a:rPr lang="en-US" smtClean="0"/>
              <a:t>12</a:t>
            </a:fld>
            <a:endParaRPr lang="en-US" dirty="0"/>
          </a:p>
        </p:txBody>
      </p:sp>
      <p:sp>
        <p:nvSpPr>
          <p:cNvPr id="9" name="Content Placeholder 2">
            <a:extLst>
              <a:ext uri="{FF2B5EF4-FFF2-40B4-BE49-F238E27FC236}">
                <a16:creationId xmlns:a16="http://schemas.microsoft.com/office/drawing/2014/main" id="{8370AA42-B069-F5E9-F748-39114556E750}"/>
              </a:ext>
            </a:extLst>
          </p:cNvPr>
          <p:cNvSpPr txBox="1">
            <a:spLocks/>
          </p:cNvSpPr>
          <p:nvPr/>
        </p:nvSpPr>
        <p:spPr>
          <a:xfrm>
            <a:off x="838200" y="2011680"/>
            <a:ext cx="4937760" cy="416052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Survival rate decreases with age and disease stage </a:t>
            </a:r>
          </a:p>
          <a:p>
            <a:r>
              <a:rPr lang="en-US" dirty="0"/>
              <a:t>No significant difference in survival between Stage I and Stage II</a:t>
            </a:r>
          </a:p>
          <a:p>
            <a:r>
              <a:rPr lang="en-US" dirty="0"/>
              <a:t>Regression assumptions were verified</a:t>
            </a:r>
          </a:p>
        </p:txBody>
      </p:sp>
    </p:spTree>
    <p:extLst>
      <p:ext uri="{BB962C8B-B14F-4D97-AF65-F5344CB8AC3E}">
        <p14:creationId xmlns:p14="http://schemas.microsoft.com/office/powerpoint/2010/main" val="2517125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47D24-5CD9-2E00-D729-5771264BA556}"/>
              </a:ext>
            </a:extLst>
          </p:cNvPr>
          <p:cNvSpPr>
            <a:spLocks noGrp="1"/>
          </p:cNvSpPr>
          <p:nvPr>
            <p:ph type="title"/>
          </p:nvPr>
        </p:nvSpPr>
        <p:spPr/>
        <p:txBody>
          <a:bodyPr/>
          <a:lstStyle/>
          <a:p>
            <a:r>
              <a:rPr lang="en-US" dirty="0"/>
              <a:t>Prediction</a:t>
            </a:r>
          </a:p>
        </p:txBody>
      </p:sp>
      <p:sp>
        <p:nvSpPr>
          <p:cNvPr id="4" name="Date Placeholder 3">
            <a:extLst>
              <a:ext uri="{FF2B5EF4-FFF2-40B4-BE49-F238E27FC236}">
                <a16:creationId xmlns:a16="http://schemas.microsoft.com/office/drawing/2014/main" id="{EBCD3B77-FA4D-B3D7-600C-589B06C8B22C}"/>
              </a:ext>
            </a:extLst>
          </p:cNvPr>
          <p:cNvSpPr>
            <a:spLocks noGrp="1"/>
          </p:cNvSpPr>
          <p:nvPr>
            <p:ph type="dt" sz="half" idx="10"/>
          </p:nvPr>
        </p:nvSpPr>
        <p:spPr/>
        <p:txBody>
          <a:bodyPr/>
          <a:lstStyle/>
          <a:p>
            <a:r>
              <a:rPr lang="en-US" dirty="0"/>
              <a:t>05/03/2023</a:t>
            </a:r>
          </a:p>
        </p:txBody>
      </p:sp>
      <p:sp>
        <p:nvSpPr>
          <p:cNvPr id="5" name="Footer Placeholder 4">
            <a:extLst>
              <a:ext uri="{FF2B5EF4-FFF2-40B4-BE49-F238E27FC236}">
                <a16:creationId xmlns:a16="http://schemas.microsoft.com/office/drawing/2014/main" id="{46D65876-0CAE-EB1A-0B41-D28D99843E94}"/>
              </a:ext>
            </a:extLst>
          </p:cNvPr>
          <p:cNvSpPr>
            <a:spLocks noGrp="1"/>
          </p:cNvSpPr>
          <p:nvPr>
            <p:ph type="ftr" sz="quarter" idx="11"/>
          </p:nvPr>
        </p:nvSpPr>
        <p:spPr/>
        <p:txBody>
          <a:bodyPr/>
          <a:lstStyle/>
          <a:p>
            <a:pPr algn="l"/>
            <a:r>
              <a:rPr lang="en-US" dirty="0"/>
              <a:t>Interview Scenario – Isabelle Grenier</a:t>
            </a:r>
          </a:p>
        </p:txBody>
      </p:sp>
      <p:sp>
        <p:nvSpPr>
          <p:cNvPr id="6" name="Slide Number Placeholder 5">
            <a:extLst>
              <a:ext uri="{FF2B5EF4-FFF2-40B4-BE49-F238E27FC236}">
                <a16:creationId xmlns:a16="http://schemas.microsoft.com/office/drawing/2014/main" id="{D7AC322A-0F13-5D97-B181-0B015C09E5D7}"/>
              </a:ext>
            </a:extLst>
          </p:cNvPr>
          <p:cNvSpPr>
            <a:spLocks noGrp="1"/>
          </p:cNvSpPr>
          <p:nvPr>
            <p:ph type="sldNum" sz="quarter" idx="12"/>
          </p:nvPr>
        </p:nvSpPr>
        <p:spPr/>
        <p:txBody>
          <a:bodyPr/>
          <a:lstStyle/>
          <a:p>
            <a:fld id="{B9713C8C-8E70-45D5-AE59-23E60168254E}" type="slidenum">
              <a:rPr lang="en-US" smtClean="0"/>
              <a:t>13</a:t>
            </a:fld>
            <a:endParaRPr lang="en-US" dirty="0"/>
          </a:p>
        </p:txBody>
      </p:sp>
      <p:sp>
        <p:nvSpPr>
          <p:cNvPr id="9" name="Content Placeholder 2">
            <a:extLst>
              <a:ext uri="{FF2B5EF4-FFF2-40B4-BE49-F238E27FC236}">
                <a16:creationId xmlns:a16="http://schemas.microsoft.com/office/drawing/2014/main" id="{8370AA42-B069-F5E9-F748-39114556E750}"/>
              </a:ext>
            </a:extLst>
          </p:cNvPr>
          <p:cNvSpPr txBox="1">
            <a:spLocks/>
          </p:cNvSpPr>
          <p:nvPr/>
        </p:nvSpPr>
        <p:spPr>
          <a:xfrm>
            <a:off x="838200" y="2011680"/>
            <a:ext cx="4937760" cy="416052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Model precision: 0.83</a:t>
            </a:r>
          </a:p>
          <a:p>
            <a:r>
              <a:rPr lang="en-US" dirty="0"/>
              <a:t>Model recall: 0.97</a:t>
            </a:r>
          </a:p>
        </p:txBody>
      </p:sp>
      <p:graphicFrame>
        <p:nvGraphicFramePr>
          <p:cNvPr id="10" name="Table 10">
            <a:extLst>
              <a:ext uri="{FF2B5EF4-FFF2-40B4-BE49-F238E27FC236}">
                <a16:creationId xmlns:a16="http://schemas.microsoft.com/office/drawing/2014/main" id="{FFF4C32D-AB9B-AF72-E401-B16B683A5DB3}"/>
              </a:ext>
            </a:extLst>
          </p:cNvPr>
          <p:cNvGraphicFramePr>
            <a:graphicFrameLocks noGrp="1"/>
          </p:cNvGraphicFramePr>
          <p:nvPr>
            <p:extLst>
              <p:ext uri="{D42A27DB-BD31-4B8C-83A1-F6EECF244321}">
                <p14:modId xmlns:p14="http://schemas.microsoft.com/office/powerpoint/2010/main" val="1058557904"/>
              </p:ext>
            </p:extLst>
          </p:nvPr>
        </p:nvGraphicFramePr>
        <p:xfrm>
          <a:off x="1401618" y="3555048"/>
          <a:ext cx="4359564" cy="1569820"/>
        </p:xfrm>
        <a:graphic>
          <a:graphicData uri="http://schemas.openxmlformats.org/drawingml/2006/table">
            <a:tbl>
              <a:tblPr firstRow="1" bandRow="1">
                <a:tableStyleId>{69012ECD-51FC-41F1-AA8D-1B2483CD663E}</a:tableStyleId>
              </a:tblPr>
              <a:tblGrid>
                <a:gridCol w="2179782">
                  <a:extLst>
                    <a:ext uri="{9D8B030D-6E8A-4147-A177-3AD203B41FA5}">
                      <a16:colId xmlns:a16="http://schemas.microsoft.com/office/drawing/2014/main" val="1070346660"/>
                    </a:ext>
                  </a:extLst>
                </a:gridCol>
                <a:gridCol w="2179782">
                  <a:extLst>
                    <a:ext uri="{9D8B030D-6E8A-4147-A177-3AD203B41FA5}">
                      <a16:colId xmlns:a16="http://schemas.microsoft.com/office/drawing/2014/main" val="2218726632"/>
                    </a:ext>
                  </a:extLst>
                </a:gridCol>
              </a:tblGrid>
              <a:tr h="783436">
                <a:tc>
                  <a:txBody>
                    <a:bodyPr/>
                    <a:lstStyle/>
                    <a:p>
                      <a:pPr algn="ctr"/>
                      <a:r>
                        <a:rPr lang="en-US" b="1" dirty="0">
                          <a:solidFill>
                            <a:schemeClr val="tx2"/>
                          </a:solidFill>
                        </a:rPr>
                        <a:t>True Positive: 229</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r>
                        <a:rPr lang="en-US" b="1" dirty="0">
                          <a:solidFill>
                            <a:schemeClr val="tx2"/>
                          </a:solidFill>
                        </a:rPr>
                        <a:t>False Positive: 48</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739058584"/>
                  </a:ext>
                </a:extLst>
              </a:tr>
              <a:tr h="7863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2"/>
                          </a:solidFill>
                        </a:rPr>
                        <a:t>False Negative: 7</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b="1" dirty="0"/>
                        <a:t>True Negative: 16</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967044970"/>
                  </a:ext>
                </a:extLst>
              </a:tr>
            </a:tbl>
          </a:graphicData>
        </a:graphic>
      </p:graphicFrame>
      <p:pic>
        <p:nvPicPr>
          <p:cNvPr id="12" name="Picture 11" descr="Chart, scatter chart&#10;&#10;Description automatically generated">
            <a:extLst>
              <a:ext uri="{FF2B5EF4-FFF2-40B4-BE49-F238E27FC236}">
                <a16:creationId xmlns:a16="http://schemas.microsoft.com/office/drawing/2014/main" id="{3C0135D5-6086-7720-972A-7DF073E4ADA6}"/>
              </a:ext>
            </a:extLst>
          </p:cNvPr>
          <p:cNvPicPr>
            <a:picLocks noChangeAspect="1"/>
          </p:cNvPicPr>
          <p:nvPr/>
        </p:nvPicPr>
        <p:blipFill>
          <a:blip r:embed="rId2"/>
          <a:stretch>
            <a:fillRect/>
          </a:stretch>
        </p:blipFill>
        <p:spPr>
          <a:xfrm>
            <a:off x="6324600" y="1690688"/>
            <a:ext cx="4937761" cy="4114801"/>
          </a:xfrm>
          <a:prstGeom prst="rect">
            <a:avLst/>
          </a:prstGeom>
        </p:spPr>
      </p:pic>
      <p:sp>
        <p:nvSpPr>
          <p:cNvPr id="13" name="Oval 12">
            <a:extLst>
              <a:ext uri="{FF2B5EF4-FFF2-40B4-BE49-F238E27FC236}">
                <a16:creationId xmlns:a16="http://schemas.microsoft.com/office/drawing/2014/main" id="{94099DD5-F1CC-4856-CE2F-9401474DA708}"/>
              </a:ext>
            </a:extLst>
          </p:cNvPr>
          <p:cNvSpPr/>
          <p:nvPr/>
        </p:nvSpPr>
        <p:spPr>
          <a:xfrm>
            <a:off x="7130473" y="581891"/>
            <a:ext cx="267854" cy="267854"/>
          </a:xfrm>
          <a:prstGeom prst="ellipse">
            <a:avLst/>
          </a:prstGeom>
          <a:solidFill>
            <a:srgbClr val="03BFC4"/>
          </a:solidFill>
          <a:ln>
            <a:solidFill>
              <a:srgbClr val="03BF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FA7AA92-F354-CB12-2A43-2E934B7CAA38}"/>
              </a:ext>
            </a:extLst>
          </p:cNvPr>
          <p:cNvSpPr/>
          <p:nvPr/>
        </p:nvSpPr>
        <p:spPr>
          <a:xfrm>
            <a:off x="7130473" y="991248"/>
            <a:ext cx="267854" cy="267854"/>
          </a:xfrm>
          <a:prstGeom prst="ellipse">
            <a:avLst/>
          </a:prstGeom>
          <a:solidFill>
            <a:srgbClr val="F8756C"/>
          </a:solidFill>
          <a:ln>
            <a:solidFill>
              <a:srgbClr val="F875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DB96AD9-6ED7-CD80-99FF-175626E1D03B}"/>
              </a:ext>
            </a:extLst>
          </p:cNvPr>
          <p:cNvSpPr txBox="1"/>
          <p:nvPr/>
        </p:nvSpPr>
        <p:spPr>
          <a:xfrm>
            <a:off x="7573818" y="581891"/>
            <a:ext cx="1911927" cy="369332"/>
          </a:xfrm>
          <a:prstGeom prst="rect">
            <a:avLst/>
          </a:prstGeom>
          <a:noFill/>
        </p:spPr>
        <p:txBody>
          <a:bodyPr wrap="square" rtlCol="0">
            <a:spAutoFit/>
          </a:bodyPr>
          <a:lstStyle/>
          <a:p>
            <a:r>
              <a:rPr lang="en-US" dirty="0"/>
              <a:t>alive</a:t>
            </a:r>
          </a:p>
        </p:txBody>
      </p:sp>
      <p:sp>
        <p:nvSpPr>
          <p:cNvPr id="16" name="TextBox 15">
            <a:extLst>
              <a:ext uri="{FF2B5EF4-FFF2-40B4-BE49-F238E27FC236}">
                <a16:creationId xmlns:a16="http://schemas.microsoft.com/office/drawing/2014/main" id="{1902C152-21BB-9D21-4DD4-BC399858E2C6}"/>
              </a:ext>
            </a:extLst>
          </p:cNvPr>
          <p:cNvSpPr txBox="1"/>
          <p:nvPr/>
        </p:nvSpPr>
        <p:spPr>
          <a:xfrm>
            <a:off x="7628082" y="927053"/>
            <a:ext cx="1911927" cy="369332"/>
          </a:xfrm>
          <a:prstGeom prst="rect">
            <a:avLst/>
          </a:prstGeom>
          <a:noFill/>
        </p:spPr>
        <p:txBody>
          <a:bodyPr wrap="square" rtlCol="0">
            <a:spAutoFit/>
          </a:bodyPr>
          <a:lstStyle/>
          <a:p>
            <a:r>
              <a:rPr lang="en-US" dirty="0"/>
              <a:t>dead</a:t>
            </a:r>
          </a:p>
        </p:txBody>
      </p:sp>
    </p:spTree>
    <p:extLst>
      <p:ext uri="{BB962C8B-B14F-4D97-AF65-F5344CB8AC3E}">
        <p14:creationId xmlns:p14="http://schemas.microsoft.com/office/powerpoint/2010/main" val="814980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02B70-F156-443F-2352-4D74BA0F8D9E}"/>
              </a:ext>
            </a:extLst>
          </p:cNvPr>
          <p:cNvSpPr>
            <a:spLocks noGrp="1"/>
          </p:cNvSpPr>
          <p:nvPr>
            <p:ph type="title"/>
          </p:nvPr>
        </p:nvSpPr>
        <p:spPr/>
        <p:txBody>
          <a:bodyPr/>
          <a:lstStyle/>
          <a:p>
            <a:r>
              <a:rPr lang="en-US" dirty="0"/>
              <a:t>Survival Cox Regression Model</a:t>
            </a:r>
          </a:p>
        </p:txBody>
      </p:sp>
      <p:sp>
        <p:nvSpPr>
          <p:cNvPr id="3" name="Content Placeholder 2">
            <a:extLst>
              <a:ext uri="{FF2B5EF4-FFF2-40B4-BE49-F238E27FC236}">
                <a16:creationId xmlns:a16="http://schemas.microsoft.com/office/drawing/2014/main" id="{D53DD293-A1DE-BEC3-1557-577C65BB947A}"/>
              </a:ext>
            </a:extLst>
          </p:cNvPr>
          <p:cNvSpPr>
            <a:spLocks noGrp="1"/>
          </p:cNvSpPr>
          <p:nvPr>
            <p:ph idx="1"/>
          </p:nvPr>
        </p:nvSpPr>
        <p:spPr/>
        <p:txBody>
          <a:bodyPr/>
          <a:lstStyle/>
          <a:p>
            <a:r>
              <a:rPr lang="en-US" dirty="0"/>
              <a:t>Can use “all” the data</a:t>
            </a:r>
          </a:p>
          <a:p>
            <a:r>
              <a:rPr lang="en-US" dirty="0"/>
              <a:t>Accounts for right-censored data from the days to last follow-up</a:t>
            </a:r>
          </a:p>
          <a:p>
            <a:endParaRPr lang="en-US" dirty="0"/>
          </a:p>
          <a:p>
            <a:pPr marL="0" indent="0">
              <a:buNone/>
            </a:pPr>
            <a:endParaRPr lang="en-US" dirty="0"/>
          </a:p>
        </p:txBody>
      </p:sp>
      <p:sp>
        <p:nvSpPr>
          <p:cNvPr id="4" name="Date Placeholder 3">
            <a:extLst>
              <a:ext uri="{FF2B5EF4-FFF2-40B4-BE49-F238E27FC236}">
                <a16:creationId xmlns:a16="http://schemas.microsoft.com/office/drawing/2014/main" id="{EEFB3776-CB9A-59E7-BA07-E77086BFFC8D}"/>
              </a:ext>
            </a:extLst>
          </p:cNvPr>
          <p:cNvSpPr>
            <a:spLocks noGrp="1"/>
          </p:cNvSpPr>
          <p:nvPr>
            <p:ph type="dt" sz="half" idx="10"/>
          </p:nvPr>
        </p:nvSpPr>
        <p:spPr/>
        <p:txBody>
          <a:bodyPr/>
          <a:lstStyle/>
          <a:p>
            <a:r>
              <a:rPr lang="en-US" dirty="0"/>
              <a:t>05/03/2023</a:t>
            </a:r>
          </a:p>
        </p:txBody>
      </p:sp>
      <p:sp>
        <p:nvSpPr>
          <p:cNvPr id="5" name="Footer Placeholder 4">
            <a:extLst>
              <a:ext uri="{FF2B5EF4-FFF2-40B4-BE49-F238E27FC236}">
                <a16:creationId xmlns:a16="http://schemas.microsoft.com/office/drawing/2014/main" id="{9FCCBEEE-5580-D238-5D4C-A8170D5553D0}"/>
              </a:ext>
            </a:extLst>
          </p:cNvPr>
          <p:cNvSpPr>
            <a:spLocks noGrp="1"/>
          </p:cNvSpPr>
          <p:nvPr>
            <p:ph type="ftr" sz="quarter" idx="11"/>
          </p:nvPr>
        </p:nvSpPr>
        <p:spPr/>
        <p:txBody>
          <a:bodyPr/>
          <a:lstStyle/>
          <a:p>
            <a:pPr algn="l"/>
            <a:r>
              <a:rPr lang="en-US" dirty="0"/>
              <a:t>Interview Scenario – Isabelle Grenier</a:t>
            </a:r>
          </a:p>
        </p:txBody>
      </p:sp>
      <p:sp>
        <p:nvSpPr>
          <p:cNvPr id="6" name="Slide Number Placeholder 5">
            <a:extLst>
              <a:ext uri="{FF2B5EF4-FFF2-40B4-BE49-F238E27FC236}">
                <a16:creationId xmlns:a16="http://schemas.microsoft.com/office/drawing/2014/main" id="{E7A59D23-4136-6416-5D9F-57FBA871AEEC}"/>
              </a:ext>
            </a:extLst>
          </p:cNvPr>
          <p:cNvSpPr>
            <a:spLocks noGrp="1"/>
          </p:cNvSpPr>
          <p:nvPr>
            <p:ph type="sldNum" sz="quarter" idx="12"/>
          </p:nvPr>
        </p:nvSpPr>
        <p:spPr/>
        <p:txBody>
          <a:bodyPr/>
          <a:lstStyle/>
          <a:p>
            <a:fld id="{B9713C8C-8E70-45D5-AE59-23E60168254E}" type="slidenum">
              <a:rPr lang="en-US" smtClean="0"/>
              <a:t>14</a:t>
            </a:fld>
            <a:endParaRPr lang="en-US" dirty="0"/>
          </a:p>
        </p:txBody>
      </p:sp>
    </p:spTree>
    <p:extLst>
      <p:ext uri="{BB962C8B-B14F-4D97-AF65-F5344CB8AC3E}">
        <p14:creationId xmlns:p14="http://schemas.microsoft.com/office/powerpoint/2010/main" val="4025721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6A810-3247-53A3-85DC-FED01AB2C961}"/>
              </a:ext>
            </a:extLst>
          </p:cNvPr>
          <p:cNvSpPr>
            <a:spLocks noGrp="1"/>
          </p:cNvSpPr>
          <p:nvPr>
            <p:ph type="title"/>
          </p:nvPr>
        </p:nvSpPr>
        <p:spPr>
          <a:xfrm>
            <a:off x="838200" y="365125"/>
            <a:ext cx="10515600" cy="1325563"/>
          </a:xfrm>
        </p:spPr>
        <p:txBody>
          <a:bodyPr anchor="ctr">
            <a:normAutofit/>
          </a:bodyPr>
          <a:lstStyle/>
          <a:p>
            <a:r>
              <a:rPr lang="en-US" dirty="0"/>
              <a:t>Next steps…</a:t>
            </a:r>
          </a:p>
        </p:txBody>
      </p:sp>
      <p:sp>
        <p:nvSpPr>
          <p:cNvPr id="4" name="Text Placeholder 3">
            <a:extLst>
              <a:ext uri="{FF2B5EF4-FFF2-40B4-BE49-F238E27FC236}">
                <a16:creationId xmlns:a16="http://schemas.microsoft.com/office/drawing/2014/main" id="{21F84FAB-A2E9-DFC7-6F93-55BA20CAC758}"/>
              </a:ext>
            </a:extLst>
          </p:cNvPr>
          <p:cNvSpPr>
            <a:spLocks noGrp="1"/>
          </p:cNvSpPr>
          <p:nvPr>
            <p:ph idx="1"/>
          </p:nvPr>
        </p:nvSpPr>
        <p:spPr>
          <a:xfrm>
            <a:off x="838200" y="2011680"/>
            <a:ext cx="10515600" cy="4160520"/>
          </a:xfrm>
        </p:spPr>
        <p:txBody>
          <a:bodyPr>
            <a:normAutofit/>
          </a:bodyPr>
          <a:lstStyle/>
          <a:p>
            <a:pPr marL="285750" indent="-285750">
              <a:buFont typeface="Arial" panose="020B0604020202020204" pitchFamily="34" charset="0"/>
              <a:buChar char="•"/>
            </a:pPr>
            <a:r>
              <a:rPr lang="en-US" dirty="0"/>
              <a:t>Exploration of interactions between covariates</a:t>
            </a:r>
          </a:p>
          <a:p>
            <a:pPr marL="285750" indent="-285750">
              <a:buFont typeface="Arial" panose="020B0604020202020204" pitchFamily="34" charset="0"/>
              <a:buChar char="•"/>
            </a:pPr>
            <a:r>
              <a:rPr lang="en-US" dirty="0"/>
              <a:t>Exploration of additional covariates like therapy type</a:t>
            </a:r>
          </a:p>
          <a:p>
            <a:pPr marL="285750" indent="-285750">
              <a:buFont typeface="Arial" panose="020B0604020202020204" pitchFamily="34" charset="0"/>
              <a:buChar char="•"/>
            </a:pPr>
            <a:r>
              <a:rPr lang="en-US" dirty="0"/>
              <a:t>Bayesian extension of the Cox Regression model to obtain full posterior distribution of coefficients and hazard risk</a:t>
            </a:r>
          </a:p>
          <a:p>
            <a:pPr marL="285750" indent="-285750">
              <a:buFont typeface="Arial" panose="020B0604020202020204" pitchFamily="34" charset="0"/>
              <a:buChar char="•"/>
            </a:pPr>
            <a:endParaRPr lang="en-US" dirty="0"/>
          </a:p>
        </p:txBody>
      </p:sp>
      <p:sp>
        <p:nvSpPr>
          <p:cNvPr id="5" name="Date Placeholder 4">
            <a:extLst>
              <a:ext uri="{FF2B5EF4-FFF2-40B4-BE49-F238E27FC236}">
                <a16:creationId xmlns:a16="http://schemas.microsoft.com/office/drawing/2014/main" id="{AE7534F9-A958-3A3B-C417-7B1489B2692A}"/>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05/03/2023</a:t>
            </a:r>
            <a:endParaRPr lang="en-US"/>
          </a:p>
        </p:txBody>
      </p:sp>
      <p:sp>
        <p:nvSpPr>
          <p:cNvPr id="6" name="Footer Placeholder 5">
            <a:extLst>
              <a:ext uri="{FF2B5EF4-FFF2-40B4-BE49-F238E27FC236}">
                <a16:creationId xmlns:a16="http://schemas.microsoft.com/office/drawing/2014/main" id="{17100A80-715D-6170-754E-B39480FA3BEE}"/>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Interview Scenario – Isabelle Grenier</a:t>
            </a:r>
            <a:endParaRPr lang="en-US"/>
          </a:p>
        </p:txBody>
      </p:sp>
      <p:sp>
        <p:nvSpPr>
          <p:cNvPr id="7" name="Slide Number Placeholder 6">
            <a:extLst>
              <a:ext uri="{FF2B5EF4-FFF2-40B4-BE49-F238E27FC236}">
                <a16:creationId xmlns:a16="http://schemas.microsoft.com/office/drawing/2014/main" id="{D189FE3B-14B7-6A44-A18B-0D76CB636DAE}"/>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9713C8C-8E70-45D5-AE59-23E60168254E}" type="slidenum">
              <a:rPr lang="en-US" smtClean="0"/>
              <a:pPr>
                <a:spcAft>
                  <a:spcPts val="600"/>
                </a:spcAft>
              </a:pPr>
              <a:t>15</a:t>
            </a:fld>
            <a:endParaRPr lang="en-US"/>
          </a:p>
        </p:txBody>
      </p:sp>
    </p:spTree>
    <p:extLst>
      <p:ext uri="{BB962C8B-B14F-4D97-AF65-F5344CB8AC3E}">
        <p14:creationId xmlns:p14="http://schemas.microsoft.com/office/powerpoint/2010/main" val="2723459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198A5-8862-4233-5CAB-4D58E358EFAC}"/>
              </a:ext>
            </a:extLst>
          </p:cNvPr>
          <p:cNvSpPr>
            <a:spLocks noGrp="1"/>
          </p:cNvSpPr>
          <p:nvPr>
            <p:ph type="title"/>
          </p:nvPr>
        </p:nvSpPr>
        <p:spPr>
          <a:xfrm>
            <a:off x="831850" y="-1476133"/>
            <a:ext cx="5266944" cy="4413297"/>
          </a:xfrm>
        </p:spPr>
        <p:txBody>
          <a:bodyPr>
            <a:normAutofit/>
          </a:bodyPr>
          <a:lstStyle/>
          <a:p>
            <a:r>
              <a:rPr lang="en-US" b="1" dirty="0"/>
              <a:t>Part II</a:t>
            </a:r>
          </a:p>
        </p:txBody>
      </p:sp>
      <p:sp>
        <p:nvSpPr>
          <p:cNvPr id="3" name="Text Placeholder 2">
            <a:extLst>
              <a:ext uri="{FF2B5EF4-FFF2-40B4-BE49-F238E27FC236}">
                <a16:creationId xmlns:a16="http://schemas.microsoft.com/office/drawing/2014/main" id="{A882557C-0778-28B6-2230-963C8CE01B95}"/>
              </a:ext>
            </a:extLst>
          </p:cNvPr>
          <p:cNvSpPr>
            <a:spLocks noGrp="1"/>
          </p:cNvSpPr>
          <p:nvPr>
            <p:ph type="body" idx="1"/>
          </p:nvPr>
        </p:nvSpPr>
        <p:spPr>
          <a:xfrm>
            <a:off x="831850" y="3057236"/>
            <a:ext cx="5578186" cy="2110951"/>
          </a:xfrm>
        </p:spPr>
        <p:txBody>
          <a:bodyPr>
            <a:normAutofit/>
          </a:bodyPr>
          <a:lstStyle/>
          <a:p>
            <a:r>
              <a:rPr lang="en-US" dirty="0"/>
              <a:t>Understanding the association between genes and patient survival </a:t>
            </a:r>
          </a:p>
        </p:txBody>
      </p:sp>
      <p:sp>
        <p:nvSpPr>
          <p:cNvPr id="4" name="Date Placeholder 3">
            <a:extLst>
              <a:ext uri="{FF2B5EF4-FFF2-40B4-BE49-F238E27FC236}">
                <a16:creationId xmlns:a16="http://schemas.microsoft.com/office/drawing/2014/main" id="{6E13321A-E295-EF86-78F7-40AF32BB7308}"/>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04573785-FE1C-12BA-FF97-C574ED27EF1A}"/>
              </a:ext>
            </a:extLst>
          </p:cNvPr>
          <p:cNvSpPr>
            <a:spLocks noGrp="1"/>
          </p:cNvSpPr>
          <p:nvPr>
            <p:ph type="ftr" sz="quarter" idx="11"/>
          </p:nvPr>
        </p:nvSpPr>
        <p:spPr/>
        <p:txBody>
          <a:bodyPr/>
          <a:lstStyle/>
          <a:p>
            <a:pPr algn="l"/>
            <a:r>
              <a:rPr lang="en-US" dirty="0"/>
              <a:t>Interview Scenario – Isabelle Grenier</a:t>
            </a:r>
          </a:p>
        </p:txBody>
      </p:sp>
      <p:sp>
        <p:nvSpPr>
          <p:cNvPr id="6" name="Slide Number Placeholder 5">
            <a:extLst>
              <a:ext uri="{FF2B5EF4-FFF2-40B4-BE49-F238E27FC236}">
                <a16:creationId xmlns:a16="http://schemas.microsoft.com/office/drawing/2014/main" id="{C641417A-25BB-305B-00AA-EDB7FE48C294}"/>
              </a:ext>
            </a:extLst>
          </p:cNvPr>
          <p:cNvSpPr>
            <a:spLocks noGrp="1"/>
          </p:cNvSpPr>
          <p:nvPr>
            <p:ph type="sldNum" sz="quarter" idx="12"/>
          </p:nvPr>
        </p:nvSpPr>
        <p:spPr/>
        <p:txBody>
          <a:bodyPr/>
          <a:lstStyle/>
          <a:p>
            <a:fld id="{B9713C8C-8E70-45D5-AE59-23E60168254E}" type="slidenum">
              <a:rPr lang="en-US" smtClean="0"/>
              <a:t>16</a:t>
            </a:fld>
            <a:endParaRPr lang="en-US" dirty="0"/>
          </a:p>
        </p:txBody>
      </p:sp>
    </p:spTree>
    <p:extLst>
      <p:ext uri="{BB962C8B-B14F-4D97-AF65-F5344CB8AC3E}">
        <p14:creationId xmlns:p14="http://schemas.microsoft.com/office/powerpoint/2010/main" val="871459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87571-868C-DFE3-EA0E-DAD0308D30E8}"/>
              </a:ext>
            </a:extLst>
          </p:cNvPr>
          <p:cNvSpPr>
            <a:spLocks noGrp="1"/>
          </p:cNvSpPr>
          <p:nvPr>
            <p:ph type="title"/>
          </p:nvPr>
        </p:nvSpPr>
        <p:spPr/>
        <p:txBody>
          <a:bodyPr/>
          <a:lstStyle/>
          <a:p>
            <a:r>
              <a:rPr lang="en-US" dirty="0"/>
              <a:t>Data Overview</a:t>
            </a:r>
          </a:p>
        </p:txBody>
      </p:sp>
      <p:sp>
        <p:nvSpPr>
          <p:cNvPr id="3" name="Content Placeholder 2">
            <a:extLst>
              <a:ext uri="{FF2B5EF4-FFF2-40B4-BE49-F238E27FC236}">
                <a16:creationId xmlns:a16="http://schemas.microsoft.com/office/drawing/2014/main" id="{4C7E0008-AA07-E6C5-B096-2AFD46F3C22C}"/>
              </a:ext>
            </a:extLst>
          </p:cNvPr>
          <p:cNvSpPr>
            <a:spLocks noGrp="1"/>
          </p:cNvSpPr>
          <p:nvPr>
            <p:ph idx="1"/>
          </p:nvPr>
        </p:nvSpPr>
        <p:spPr/>
        <p:txBody>
          <a:bodyPr/>
          <a:lstStyle/>
          <a:p>
            <a:r>
              <a:rPr lang="en-US" dirty="0"/>
              <a:t>Data clean-up</a:t>
            </a:r>
          </a:p>
          <a:p>
            <a:pPr lvl="1"/>
            <a:r>
              <a:rPr lang="en-US" dirty="0"/>
              <a:t>Extract gene expression for the cases with known 5-year status</a:t>
            </a:r>
          </a:p>
          <a:p>
            <a:pPr lvl="1"/>
            <a:r>
              <a:rPr lang="en-US" dirty="0"/>
              <a:t>316 cases left after clean-up</a:t>
            </a:r>
          </a:p>
          <a:p>
            <a:endParaRPr lang="en-US" dirty="0"/>
          </a:p>
        </p:txBody>
      </p:sp>
      <p:sp>
        <p:nvSpPr>
          <p:cNvPr id="4" name="Date Placeholder 3">
            <a:extLst>
              <a:ext uri="{FF2B5EF4-FFF2-40B4-BE49-F238E27FC236}">
                <a16:creationId xmlns:a16="http://schemas.microsoft.com/office/drawing/2014/main" id="{1E518111-A546-D6BA-9734-58B5D6A30FCB}"/>
              </a:ext>
            </a:extLst>
          </p:cNvPr>
          <p:cNvSpPr>
            <a:spLocks noGrp="1"/>
          </p:cNvSpPr>
          <p:nvPr>
            <p:ph type="dt" sz="half" idx="10"/>
          </p:nvPr>
        </p:nvSpPr>
        <p:spPr/>
        <p:txBody>
          <a:bodyPr/>
          <a:lstStyle/>
          <a:p>
            <a:r>
              <a:rPr lang="en-US" dirty="0"/>
              <a:t>05/03/2023</a:t>
            </a:r>
          </a:p>
        </p:txBody>
      </p:sp>
      <p:sp>
        <p:nvSpPr>
          <p:cNvPr id="5" name="Footer Placeholder 4">
            <a:extLst>
              <a:ext uri="{FF2B5EF4-FFF2-40B4-BE49-F238E27FC236}">
                <a16:creationId xmlns:a16="http://schemas.microsoft.com/office/drawing/2014/main" id="{E18DA1D0-B266-9012-6DEB-1809EAFEF42C}"/>
              </a:ext>
            </a:extLst>
          </p:cNvPr>
          <p:cNvSpPr>
            <a:spLocks noGrp="1"/>
          </p:cNvSpPr>
          <p:nvPr>
            <p:ph type="ftr" sz="quarter" idx="11"/>
          </p:nvPr>
        </p:nvSpPr>
        <p:spPr/>
        <p:txBody>
          <a:bodyPr/>
          <a:lstStyle/>
          <a:p>
            <a:pPr algn="l"/>
            <a:r>
              <a:rPr lang="en-US" dirty="0"/>
              <a:t>Interview Scenario – Isabelle Grenier</a:t>
            </a:r>
          </a:p>
        </p:txBody>
      </p:sp>
      <p:sp>
        <p:nvSpPr>
          <p:cNvPr id="6" name="Slide Number Placeholder 5">
            <a:extLst>
              <a:ext uri="{FF2B5EF4-FFF2-40B4-BE49-F238E27FC236}">
                <a16:creationId xmlns:a16="http://schemas.microsoft.com/office/drawing/2014/main" id="{8C553A4F-23D0-235F-F69F-1982B7F617FC}"/>
              </a:ext>
            </a:extLst>
          </p:cNvPr>
          <p:cNvSpPr>
            <a:spLocks noGrp="1"/>
          </p:cNvSpPr>
          <p:nvPr>
            <p:ph type="sldNum" sz="quarter" idx="12"/>
          </p:nvPr>
        </p:nvSpPr>
        <p:spPr/>
        <p:txBody>
          <a:bodyPr/>
          <a:lstStyle/>
          <a:p>
            <a:fld id="{B9713C8C-8E70-45D5-AE59-23E60168254E}" type="slidenum">
              <a:rPr lang="en-US" smtClean="0"/>
              <a:t>17</a:t>
            </a:fld>
            <a:endParaRPr lang="en-US" dirty="0"/>
          </a:p>
        </p:txBody>
      </p:sp>
    </p:spTree>
    <p:extLst>
      <p:ext uri="{BB962C8B-B14F-4D97-AF65-F5344CB8AC3E}">
        <p14:creationId xmlns:p14="http://schemas.microsoft.com/office/powerpoint/2010/main" val="3860262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36899-7FF7-5AF4-4F99-1EF370E91D8C}"/>
              </a:ext>
            </a:extLst>
          </p:cNvPr>
          <p:cNvSpPr>
            <a:spLocks noGrp="1"/>
          </p:cNvSpPr>
          <p:nvPr>
            <p:ph type="title"/>
          </p:nvPr>
        </p:nvSpPr>
        <p:spPr/>
        <p:txBody>
          <a:bodyPr/>
          <a:lstStyle/>
          <a:p>
            <a:r>
              <a:rPr lang="en-US" dirty="0"/>
              <a:t>Correlation Analysis</a:t>
            </a:r>
          </a:p>
        </p:txBody>
      </p:sp>
      <p:sp>
        <p:nvSpPr>
          <p:cNvPr id="3" name="Content Placeholder 2">
            <a:extLst>
              <a:ext uri="{FF2B5EF4-FFF2-40B4-BE49-F238E27FC236}">
                <a16:creationId xmlns:a16="http://schemas.microsoft.com/office/drawing/2014/main" id="{C4780A21-8FAD-C159-C74D-22A3C628C8CE}"/>
              </a:ext>
            </a:extLst>
          </p:cNvPr>
          <p:cNvSpPr>
            <a:spLocks noGrp="1"/>
          </p:cNvSpPr>
          <p:nvPr>
            <p:ph sz="half" idx="1"/>
          </p:nvPr>
        </p:nvSpPr>
        <p:spPr/>
        <p:txBody>
          <a:bodyPr/>
          <a:lstStyle/>
          <a:p>
            <a:r>
              <a:rPr lang="en-US" dirty="0"/>
              <a:t>Genes with positive correlation</a:t>
            </a:r>
          </a:p>
          <a:p>
            <a:r>
              <a:rPr lang="en-US" dirty="0"/>
              <a:t>Genes with negative correlation</a:t>
            </a:r>
          </a:p>
        </p:txBody>
      </p:sp>
      <p:sp>
        <p:nvSpPr>
          <p:cNvPr id="4" name="Content Placeholder 3">
            <a:extLst>
              <a:ext uri="{FF2B5EF4-FFF2-40B4-BE49-F238E27FC236}">
                <a16:creationId xmlns:a16="http://schemas.microsoft.com/office/drawing/2014/main" id="{4BA7273F-1228-5381-C2F0-BB027923C78E}"/>
              </a:ext>
            </a:extLst>
          </p:cNvPr>
          <p:cNvSpPr>
            <a:spLocks noGrp="1"/>
          </p:cNvSpPr>
          <p:nvPr>
            <p:ph sz="half" idx="2"/>
          </p:nvPr>
        </p:nvSpPr>
        <p:spPr/>
        <p:txBody>
          <a:bodyPr/>
          <a:lstStyle/>
          <a:p>
            <a:endParaRPr lang="en-US"/>
          </a:p>
        </p:txBody>
      </p:sp>
      <p:sp>
        <p:nvSpPr>
          <p:cNvPr id="5" name="Date Placeholder 4">
            <a:extLst>
              <a:ext uri="{FF2B5EF4-FFF2-40B4-BE49-F238E27FC236}">
                <a16:creationId xmlns:a16="http://schemas.microsoft.com/office/drawing/2014/main" id="{A00D5602-B32D-6859-449E-AE7213659710}"/>
              </a:ext>
            </a:extLst>
          </p:cNvPr>
          <p:cNvSpPr>
            <a:spLocks noGrp="1"/>
          </p:cNvSpPr>
          <p:nvPr>
            <p:ph type="dt" sz="half" idx="10"/>
          </p:nvPr>
        </p:nvSpPr>
        <p:spPr/>
        <p:txBody>
          <a:bodyPr/>
          <a:lstStyle/>
          <a:p>
            <a:r>
              <a:rPr lang="en-US" dirty="0"/>
              <a:t>05/03/2023</a:t>
            </a:r>
          </a:p>
        </p:txBody>
      </p:sp>
      <p:sp>
        <p:nvSpPr>
          <p:cNvPr id="6" name="Footer Placeholder 5">
            <a:extLst>
              <a:ext uri="{FF2B5EF4-FFF2-40B4-BE49-F238E27FC236}">
                <a16:creationId xmlns:a16="http://schemas.microsoft.com/office/drawing/2014/main" id="{B6735792-E78F-124A-1481-1A6153176391}"/>
              </a:ext>
            </a:extLst>
          </p:cNvPr>
          <p:cNvSpPr>
            <a:spLocks noGrp="1"/>
          </p:cNvSpPr>
          <p:nvPr>
            <p:ph type="ftr" sz="quarter" idx="11"/>
          </p:nvPr>
        </p:nvSpPr>
        <p:spPr/>
        <p:txBody>
          <a:bodyPr/>
          <a:lstStyle/>
          <a:p>
            <a:pPr algn="l"/>
            <a:r>
              <a:rPr lang="en-US" dirty="0"/>
              <a:t>Interview Scenario – Isabelle Grenier</a:t>
            </a:r>
          </a:p>
        </p:txBody>
      </p:sp>
      <p:sp>
        <p:nvSpPr>
          <p:cNvPr id="7" name="Slide Number Placeholder 6">
            <a:extLst>
              <a:ext uri="{FF2B5EF4-FFF2-40B4-BE49-F238E27FC236}">
                <a16:creationId xmlns:a16="http://schemas.microsoft.com/office/drawing/2014/main" id="{3D284645-74A9-4209-1803-3824A561E2CB}"/>
              </a:ext>
            </a:extLst>
          </p:cNvPr>
          <p:cNvSpPr>
            <a:spLocks noGrp="1"/>
          </p:cNvSpPr>
          <p:nvPr>
            <p:ph type="sldNum" sz="quarter" idx="12"/>
          </p:nvPr>
        </p:nvSpPr>
        <p:spPr/>
        <p:txBody>
          <a:bodyPr/>
          <a:lstStyle/>
          <a:p>
            <a:fld id="{B9713C8C-8E70-45D5-AE59-23E60168254E}" type="slidenum">
              <a:rPr lang="en-US" smtClean="0"/>
              <a:t>18</a:t>
            </a:fld>
            <a:endParaRPr lang="en-US" dirty="0"/>
          </a:p>
        </p:txBody>
      </p:sp>
    </p:spTree>
    <p:extLst>
      <p:ext uri="{BB962C8B-B14F-4D97-AF65-F5344CB8AC3E}">
        <p14:creationId xmlns:p14="http://schemas.microsoft.com/office/powerpoint/2010/main" val="83463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6A810-3247-53A3-85DC-FED01AB2C961}"/>
              </a:ext>
            </a:extLst>
          </p:cNvPr>
          <p:cNvSpPr>
            <a:spLocks noGrp="1"/>
          </p:cNvSpPr>
          <p:nvPr>
            <p:ph type="title"/>
          </p:nvPr>
        </p:nvSpPr>
        <p:spPr>
          <a:xfrm>
            <a:off x="838200" y="365125"/>
            <a:ext cx="10515600" cy="1325563"/>
          </a:xfrm>
        </p:spPr>
        <p:txBody>
          <a:bodyPr anchor="ctr">
            <a:normAutofit/>
          </a:bodyPr>
          <a:lstStyle/>
          <a:p>
            <a:r>
              <a:rPr lang="en-US" dirty="0"/>
              <a:t>Next steps…</a:t>
            </a:r>
          </a:p>
        </p:txBody>
      </p:sp>
      <p:sp>
        <p:nvSpPr>
          <p:cNvPr id="4" name="Text Placeholder 3">
            <a:extLst>
              <a:ext uri="{FF2B5EF4-FFF2-40B4-BE49-F238E27FC236}">
                <a16:creationId xmlns:a16="http://schemas.microsoft.com/office/drawing/2014/main" id="{21F84FAB-A2E9-DFC7-6F93-55BA20CAC758}"/>
              </a:ext>
            </a:extLst>
          </p:cNvPr>
          <p:cNvSpPr>
            <a:spLocks noGrp="1"/>
          </p:cNvSpPr>
          <p:nvPr>
            <p:ph idx="1"/>
          </p:nvPr>
        </p:nvSpPr>
        <p:spPr>
          <a:xfrm>
            <a:off x="838200" y="2011680"/>
            <a:ext cx="10515600" cy="4160520"/>
          </a:xfrm>
        </p:spPr>
        <p:txBody>
          <a:bodyPr>
            <a:normAutofit/>
          </a:bodyPr>
          <a:lstStyle/>
          <a:p>
            <a:pPr marL="285750" indent="-285750">
              <a:buFont typeface="Arial" panose="020B0604020202020204" pitchFamily="34" charset="0"/>
              <a:buChar char="•"/>
            </a:pPr>
            <a:r>
              <a:rPr lang="en-US" dirty="0"/>
              <a:t>Archetypal analysis: instead of grouping by looking for the mean of a cluster, we look at finding the boundaries/extreme</a:t>
            </a:r>
          </a:p>
          <a:p>
            <a:pPr marL="285750" indent="-285750">
              <a:buFont typeface="Arial" panose="020B0604020202020204" pitchFamily="34" charset="0"/>
              <a:buChar char="•"/>
            </a:pPr>
            <a:r>
              <a:rPr lang="en-US" dirty="0"/>
              <a:t>Include known information in survival regression model</a:t>
            </a:r>
          </a:p>
        </p:txBody>
      </p:sp>
      <p:sp>
        <p:nvSpPr>
          <p:cNvPr id="5" name="Date Placeholder 4">
            <a:extLst>
              <a:ext uri="{FF2B5EF4-FFF2-40B4-BE49-F238E27FC236}">
                <a16:creationId xmlns:a16="http://schemas.microsoft.com/office/drawing/2014/main" id="{AE7534F9-A958-3A3B-C417-7B1489B2692A}"/>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05/03/2023</a:t>
            </a:r>
            <a:endParaRPr lang="en-US"/>
          </a:p>
        </p:txBody>
      </p:sp>
      <p:sp>
        <p:nvSpPr>
          <p:cNvPr id="6" name="Footer Placeholder 5">
            <a:extLst>
              <a:ext uri="{FF2B5EF4-FFF2-40B4-BE49-F238E27FC236}">
                <a16:creationId xmlns:a16="http://schemas.microsoft.com/office/drawing/2014/main" id="{17100A80-715D-6170-754E-B39480FA3BEE}"/>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Interview Scenario – Isabelle Grenier</a:t>
            </a:r>
            <a:endParaRPr lang="en-US"/>
          </a:p>
        </p:txBody>
      </p:sp>
      <p:sp>
        <p:nvSpPr>
          <p:cNvPr id="7" name="Slide Number Placeholder 6">
            <a:extLst>
              <a:ext uri="{FF2B5EF4-FFF2-40B4-BE49-F238E27FC236}">
                <a16:creationId xmlns:a16="http://schemas.microsoft.com/office/drawing/2014/main" id="{D189FE3B-14B7-6A44-A18B-0D76CB636DAE}"/>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9713C8C-8E70-45D5-AE59-23E60168254E}" type="slidenum">
              <a:rPr lang="en-US" smtClean="0"/>
              <a:pPr>
                <a:spcAft>
                  <a:spcPts val="600"/>
                </a:spcAft>
              </a:pPr>
              <a:t>19</a:t>
            </a:fld>
            <a:endParaRPr lang="en-US"/>
          </a:p>
        </p:txBody>
      </p:sp>
    </p:spTree>
    <p:extLst>
      <p:ext uri="{BB962C8B-B14F-4D97-AF65-F5344CB8AC3E}">
        <p14:creationId xmlns:p14="http://schemas.microsoft.com/office/powerpoint/2010/main" val="3781440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A85D8F-96DF-414F-96F0-8F01B9758670}"/>
              </a:ext>
            </a:extLst>
          </p:cNvPr>
          <p:cNvSpPr>
            <a:spLocks noGrp="1"/>
          </p:cNvSpPr>
          <p:nvPr>
            <p:ph type="title"/>
          </p:nvPr>
        </p:nvSpPr>
        <p:spPr/>
        <p:txBody>
          <a:bodyPr/>
          <a:lstStyle/>
          <a:p>
            <a:r>
              <a:rPr lang="en-US" dirty="0"/>
              <a:t>Agenda</a:t>
            </a:r>
          </a:p>
        </p:txBody>
      </p:sp>
      <p:sp>
        <p:nvSpPr>
          <p:cNvPr id="5" name="Content Placeholder 4">
            <a:extLst>
              <a:ext uri="{FF2B5EF4-FFF2-40B4-BE49-F238E27FC236}">
                <a16:creationId xmlns:a16="http://schemas.microsoft.com/office/drawing/2014/main" id="{07F79409-2936-4FDC-BF6F-45FC9FDA836A}"/>
              </a:ext>
            </a:extLst>
          </p:cNvPr>
          <p:cNvSpPr>
            <a:spLocks noGrp="1"/>
          </p:cNvSpPr>
          <p:nvPr>
            <p:ph idx="1"/>
          </p:nvPr>
        </p:nvSpPr>
        <p:spPr>
          <a:xfrm>
            <a:off x="838200" y="2162895"/>
            <a:ext cx="10263909" cy="3529014"/>
          </a:xfrm>
        </p:spPr>
        <p:txBody>
          <a:bodyPr/>
          <a:lstStyle/>
          <a:p>
            <a:r>
              <a:rPr lang="en-US" dirty="0"/>
              <a:t>Understanding any relation between 5-year survival and available covariates</a:t>
            </a:r>
          </a:p>
          <a:p>
            <a:pPr marL="342900" indent="-342900">
              <a:buFont typeface="Arial" panose="020B0604020202020204" pitchFamily="34" charset="0"/>
              <a:buChar char="•"/>
            </a:pPr>
            <a:r>
              <a:rPr lang="en-US" dirty="0"/>
              <a:t>Data overview</a:t>
            </a:r>
          </a:p>
          <a:p>
            <a:pPr marL="342900" indent="-342900">
              <a:buFont typeface="Arial" panose="020B0604020202020204" pitchFamily="34" charset="0"/>
              <a:buChar char="•"/>
            </a:pPr>
            <a:r>
              <a:rPr lang="en-US" dirty="0"/>
              <a:t>5-year survival logistic regression model</a:t>
            </a:r>
          </a:p>
          <a:p>
            <a:pPr marL="342900" indent="-342900">
              <a:buFont typeface="Arial" panose="020B0604020202020204" pitchFamily="34" charset="0"/>
              <a:buChar char="•"/>
            </a:pPr>
            <a:r>
              <a:rPr lang="en-US" dirty="0"/>
              <a:t>Survival Cox regression model</a:t>
            </a:r>
          </a:p>
          <a:p>
            <a:r>
              <a:rPr lang="en-US" dirty="0"/>
              <a:t>Understanding the association between genes and patient survival </a:t>
            </a:r>
          </a:p>
          <a:p>
            <a:pPr marL="342900" indent="-342900">
              <a:buFont typeface="Arial" panose="020B0604020202020204" pitchFamily="34" charset="0"/>
              <a:buChar char="•"/>
            </a:pPr>
            <a:r>
              <a:rPr lang="en-US" dirty="0"/>
              <a:t>Data overview</a:t>
            </a:r>
          </a:p>
          <a:p>
            <a:pPr marL="342900" indent="-342900">
              <a:buFont typeface="Arial" panose="020B0604020202020204" pitchFamily="34" charset="0"/>
              <a:buChar char="•"/>
            </a:pPr>
            <a:r>
              <a:rPr lang="en-US" dirty="0"/>
              <a:t>Correlation exploration</a:t>
            </a:r>
          </a:p>
          <a:p>
            <a:pPr marL="342900" indent="-342900">
              <a:buFont typeface="Arial" panose="020B0604020202020204" pitchFamily="34" charset="0"/>
              <a:buChar char="•"/>
            </a:pPr>
            <a:r>
              <a:rPr lang="en-US" dirty="0"/>
              <a:t>Principal component analysis exploration</a:t>
            </a:r>
          </a:p>
          <a:p>
            <a:endParaRPr lang="en-US" dirty="0"/>
          </a:p>
        </p:txBody>
      </p:sp>
      <p:sp>
        <p:nvSpPr>
          <p:cNvPr id="26" name="Footer Placeholder 25">
            <a:extLst>
              <a:ext uri="{FF2B5EF4-FFF2-40B4-BE49-F238E27FC236}">
                <a16:creationId xmlns:a16="http://schemas.microsoft.com/office/drawing/2014/main" id="{0E469817-940E-4A7E-82D2-9FC9B4D3AA33}"/>
              </a:ext>
            </a:extLst>
          </p:cNvPr>
          <p:cNvSpPr>
            <a:spLocks noGrp="1"/>
          </p:cNvSpPr>
          <p:nvPr>
            <p:ph type="ftr" sz="quarter" idx="11"/>
          </p:nvPr>
        </p:nvSpPr>
        <p:spPr/>
        <p:txBody>
          <a:bodyPr/>
          <a:lstStyle/>
          <a:p>
            <a:pPr algn="l"/>
            <a:r>
              <a:rPr lang="en-US" dirty="0"/>
              <a:t>Interview Scenario – Isabelle Grenier</a:t>
            </a:r>
          </a:p>
        </p:txBody>
      </p:sp>
    </p:spTree>
    <p:extLst>
      <p:ext uri="{BB962C8B-B14F-4D97-AF65-F5344CB8AC3E}">
        <p14:creationId xmlns:p14="http://schemas.microsoft.com/office/powerpoint/2010/main" val="1912948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D2FA59-42D1-4596-BADF-65EE2EECB2F4}"/>
              </a:ext>
            </a:extLst>
          </p:cNvPr>
          <p:cNvSpPr>
            <a:spLocks noGrp="1"/>
          </p:cNvSpPr>
          <p:nvPr>
            <p:ph type="title"/>
          </p:nvPr>
        </p:nvSpPr>
        <p:spPr/>
        <p:txBody>
          <a:bodyPr/>
          <a:lstStyle/>
          <a:p>
            <a:r>
              <a:rPr lang="en-US" dirty="0"/>
              <a:t>Summary</a:t>
            </a:r>
          </a:p>
        </p:txBody>
      </p:sp>
      <p:sp>
        <p:nvSpPr>
          <p:cNvPr id="5" name="Content Placeholder 4">
            <a:extLst>
              <a:ext uri="{FF2B5EF4-FFF2-40B4-BE49-F238E27FC236}">
                <a16:creationId xmlns:a16="http://schemas.microsoft.com/office/drawing/2014/main" id="{708C1B7C-03BA-4C6C-B759-6DAB6A63B451}"/>
              </a:ext>
            </a:extLst>
          </p:cNvPr>
          <p:cNvSpPr>
            <a:spLocks noGrp="1"/>
          </p:cNvSpPr>
          <p:nvPr>
            <p:ph idx="1"/>
          </p:nvPr>
        </p:nvSpPr>
        <p:spPr/>
        <p:txBody>
          <a:bodyPr/>
          <a:lstStyle/>
          <a:p>
            <a:pPr marL="0" indent="0">
              <a:buNone/>
            </a:pPr>
            <a:r>
              <a:rPr lang="en-US" sz="1800"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0" name="Footer Placeholder 9">
            <a:extLst>
              <a:ext uri="{FF2B5EF4-FFF2-40B4-BE49-F238E27FC236}">
                <a16:creationId xmlns:a16="http://schemas.microsoft.com/office/drawing/2014/main" id="{8751E420-B483-4040-8E33-A32E82D74E33}"/>
              </a:ext>
            </a:extLst>
          </p:cNvPr>
          <p:cNvSpPr>
            <a:spLocks noGrp="1"/>
          </p:cNvSpPr>
          <p:nvPr>
            <p:ph type="ftr" sz="quarter" idx="11"/>
          </p:nvPr>
        </p:nvSpPr>
        <p:spPr/>
        <p:txBody>
          <a:bodyPr/>
          <a:lstStyle/>
          <a:p>
            <a:pPr algn="l"/>
            <a:r>
              <a:rPr lang="en-US" dirty="0"/>
              <a:t>Interview Scenario – Isabelle Grenier</a:t>
            </a:r>
          </a:p>
        </p:txBody>
      </p:sp>
      <p:sp>
        <p:nvSpPr>
          <p:cNvPr id="11" name="Slide Number Placeholder 10">
            <a:extLst>
              <a:ext uri="{FF2B5EF4-FFF2-40B4-BE49-F238E27FC236}">
                <a16:creationId xmlns:a16="http://schemas.microsoft.com/office/drawing/2014/main" id="{A720F25F-904B-4AA2-9CB6-69411308A123}"/>
              </a:ext>
            </a:extLst>
          </p:cNvPr>
          <p:cNvSpPr>
            <a:spLocks noGrp="1"/>
          </p:cNvSpPr>
          <p:nvPr>
            <p:ph type="sldNum" sz="quarter" idx="12"/>
          </p:nvPr>
        </p:nvSpPr>
        <p:spPr/>
        <p:txBody>
          <a:bodyPr/>
          <a:lstStyle/>
          <a:p>
            <a:fld id="{B9713C8C-8E70-45D5-AE59-23E60168254E}" type="slidenum">
              <a:rPr lang="en-US" smtClean="0"/>
              <a:t>20</a:t>
            </a:fld>
            <a:endParaRPr lang="en-US" dirty="0"/>
          </a:p>
        </p:txBody>
      </p:sp>
      <p:sp>
        <p:nvSpPr>
          <p:cNvPr id="3" name="Picture Placeholder 2">
            <a:extLst>
              <a:ext uri="{FF2B5EF4-FFF2-40B4-BE49-F238E27FC236}">
                <a16:creationId xmlns:a16="http://schemas.microsoft.com/office/drawing/2014/main" id="{7CAF5C06-5B69-DC8A-982D-97FD16BBC5BF}"/>
              </a:ext>
            </a:extLst>
          </p:cNvPr>
          <p:cNvSpPr>
            <a:spLocks noGrp="1"/>
          </p:cNvSpPr>
          <p:nvPr>
            <p:ph type="pic" sz="quarter" idx="13"/>
          </p:nvPr>
        </p:nvSpPr>
        <p:spPr/>
      </p:sp>
      <p:sp>
        <p:nvSpPr>
          <p:cNvPr id="8" name="Picture Placeholder 7">
            <a:extLst>
              <a:ext uri="{FF2B5EF4-FFF2-40B4-BE49-F238E27FC236}">
                <a16:creationId xmlns:a16="http://schemas.microsoft.com/office/drawing/2014/main" id="{081F53DE-3F3C-1BC9-1823-B620C1CB004C}"/>
              </a:ext>
            </a:extLst>
          </p:cNvPr>
          <p:cNvSpPr>
            <a:spLocks noGrp="1"/>
          </p:cNvSpPr>
          <p:nvPr>
            <p:ph type="pic" sz="quarter" idx="14"/>
          </p:nvPr>
        </p:nvSpPr>
        <p:spPr/>
      </p:sp>
    </p:spTree>
    <p:extLst>
      <p:ext uri="{BB962C8B-B14F-4D97-AF65-F5344CB8AC3E}">
        <p14:creationId xmlns:p14="http://schemas.microsoft.com/office/powerpoint/2010/main" val="3958427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A6E381-7CDD-4999-B9C7-CD31E749FD95}"/>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BCDB3C5E-E520-4B9D-8574-178AD4C9F286}"/>
              </a:ext>
            </a:extLst>
          </p:cNvPr>
          <p:cNvSpPr>
            <a:spLocks noGrp="1"/>
          </p:cNvSpPr>
          <p:nvPr>
            <p:ph type="body" sz="quarter" idx="13"/>
          </p:nvPr>
        </p:nvSpPr>
        <p:spPr/>
        <p:txBody>
          <a:bodyPr/>
          <a:lstStyle/>
          <a:p>
            <a:r>
              <a:rPr lang="en-US" dirty="0"/>
              <a:t>Isabelle Grenier</a:t>
            </a:r>
          </a:p>
          <a:p>
            <a:endParaRPr lang="en-US" dirty="0"/>
          </a:p>
        </p:txBody>
      </p:sp>
      <p:sp>
        <p:nvSpPr>
          <p:cNvPr id="10" name="Text Placeholder 9">
            <a:extLst>
              <a:ext uri="{FF2B5EF4-FFF2-40B4-BE49-F238E27FC236}">
                <a16:creationId xmlns:a16="http://schemas.microsoft.com/office/drawing/2014/main" id="{4C8B0F30-95FD-437A-9D9B-F937C36E9C85}"/>
              </a:ext>
            </a:extLst>
          </p:cNvPr>
          <p:cNvSpPr>
            <a:spLocks noGrp="1"/>
          </p:cNvSpPr>
          <p:nvPr>
            <p:ph type="body" sz="quarter" idx="14"/>
          </p:nvPr>
        </p:nvSpPr>
        <p:spPr/>
        <p:txBody>
          <a:bodyPr/>
          <a:lstStyle/>
          <a:p>
            <a:r>
              <a:rPr lang="en-US" dirty="0"/>
              <a:t>igrenier.stats@gmail.com</a:t>
            </a:r>
          </a:p>
          <a:p>
            <a:endParaRPr lang="en-US" dirty="0"/>
          </a:p>
        </p:txBody>
      </p:sp>
      <p:sp>
        <p:nvSpPr>
          <p:cNvPr id="11" name="Text Placeholder 10">
            <a:extLst>
              <a:ext uri="{FF2B5EF4-FFF2-40B4-BE49-F238E27FC236}">
                <a16:creationId xmlns:a16="http://schemas.microsoft.com/office/drawing/2014/main" id="{161A06CA-0B70-4C53-BE9B-665816B036B6}"/>
              </a:ext>
            </a:extLst>
          </p:cNvPr>
          <p:cNvSpPr>
            <a:spLocks noGrp="1"/>
          </p:cNvSpPr>
          <p:nvPr>
            <p:ph type="body" sz="quarter" idx="15"/>
          </p:nvPr>
        </p:nvSpPr>
        <p:spPr>
          <a:xfrm>
            <a:off x="838199" y="4389120"/>
            <a:ext cx="5073074" cy="594360"/>
          </a:xfrm>
        </p:spPr>
        <p:txBody>
          <a:bodyPr>
            <a:normAutofit/>
          </a:bodyPr>
          <a:lstStyle/>
          <a:p>
            <a:r>
              <a:rPr lang="en-US" dirty="0"/>
              <a:t>https://github.com/igrenier/TCGA_BRCA</a:t>
            </a:r>
          </a:p>
        </p:txBody>
      </p:sp>
    </p:spTree>
    <p:extLst>
      <p:ext uri="{BB962C8B-B14F-4D97-AF65-F5344CB8AC3E}">
        <p14:creationId xmlns:p14="http://schemas.microsoft.com/office/powerpoint/2010/main" val="2420767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47D24-5CD9-2E00-D729-5771264BA556}"/>
              </a:ext>
            </a:extLst>
          </p:cNvPr>
          <p:cNvSpPr>
            <a:spLocks noGrp="1"/>
          </p:cNvSpPr>
          <p:nvPr>
            <p:ph type="title"/>
          </p:nvPr>
        </p:nvSpPr>
        <p:spPr/>
        <p:txBody>
          <a:bodyPr/>
          <a:lstStyle/>
          <a:p>
            <a:r>
              <a:rPr lang="en-US" dirty="0"/>
              <a:t>Regression Assumptions</a:t>
            </a:r>
          </a:p>
        </p:txBody>
      </p:sp>
      <p:sp>
        <p:nvSpPr>
          <p:cNvPr id="9" name="Content Placeholder 8">
            <a:extLst>
              <a:ext uri="{FF2B5EF4-FFF2-40B4-BE49-F238E27FC236}">
                <a16:creationId xmlns:a16="http://schemas.microsoft.com/office/drawing/2014/main" id="{97A66B85-CE68-D963-0BAA-64439AEB8DAA}"/>
              </a:ext>
            </a:extLst>
          </p:cNvPr>
          <p:cNvSpPr>
            <a:spLocks noGrp="1"/>
          </p:cNvSpPr>
          <p:nvPr>
            <p:ph sz="half" idx="1"/>
          </p:nvPr>
        </p:nvSpPr>
        <p:spPr/>
        <p:txBody>
          <a:bodyPr>
            <a:normAutofit/>
          </a:bodyPr>
          <a:lstStyle/>
          <a:p>
            <a:pPr marL="0" indent="0">
              <a:buNone/>
            </a:pPr>
            <a:r>
              <a:rPr lang="en-US" sz="2400" dirty="0"/>
              <a:t>Linearity of Continuous Covariate</a:t>
            </a:r>
          </a:p>
        </p:txBody>
      </p:sp>
      <p:sp>
        <p:nvSpPr>
          <p:cNvPr id="10" name="Content Placeholder 9">
            <a:extLst>
              <a:ext uri="{FF2B5EF4-FFF2-40B4-BE49-F238E27FC236}">
                <a16:creationId xmlns:a16="http://schemas.microsoft.com/office/drawing/2014/main" id="{CB5A9465-2070-063E-3510-BCA695E139BC}"/>
              </a:ext>
            </a:extLst>
          </p:cNvPr>
          <p:cNvSpPr>
            <a:spLocks noGrp="1"/>
          </p:cNvSpPr>
          <p:nvPr>
            <p:ph sz="half" idx="2"/>
          </p:nvPr>
        </p:nvSpPr>
        <p:spPr/>
        <p:txBody>
          <a:bodyPr>
            <a:normAutofit/>
          </a:bodyPr>
          <a:lstStyle/>
          <a:p>
            <a:pPr marL="0" indent="0">
              <a:buNone/>
            </a:pPr>
            <a:r>
              <a:rPr lang="en-US" sz="2400" dirty="0"/>
              <a:t>Influential Points</a:t>
            </a:r>
          </a:p>
        </p:txBody>
      </p:sp>
      <p:sp>
        <p:nvSpPr>
          <p:cNvPr id="4" name="Date Placeholder 3">
            <a:extLst>
              <a:ext uri="{FF2B5EF4-FFF2-40B4-BE49-F238E27FC236}">
                <a16:creationId xmlns:a16="http://schemas.microsoft.com/office/drawing/2014/main" id="{EBCD3B77-FA4D-B3D7-600C-589B06C8B22C}"/>
              </a:ext>
            </a:extLst>
          </p:cNvPr>
          <p:cNvSpPr>
            <a:spLocks noGrp="1"/>
          </p:cNvSpPr>
          <p:nvPr>
            <p:ph type="dt" sz="half" idx="10"/>
          </p:nvPr>
        </p:nvSpPr>
        <p:spPr/>
        <p:txBody>
          <a:bodyPr/>
          <a:lstStyle/>
          <a:p>
            <a:r>
              <a:rPr lang="en-US" dirty="0"/>
              <a:t>05/03/2023</a:t>
            </a:r>
          </a:p>
        </p:txBody>
      </p:sp>
      <p:sp>
        <p:nvSpPr>
          <p:cNvPr id="5" name="Footer Placeholder 4">
            <a:extLst>
              <a:ext uri="{FF2B5EF4-FFF2-40B4-BE49-F238E27FC236}">
                <a16:creationId xmlns:a16="http://schemas.microsoft.com/office/drawing/2014/main" id="{46D65876-0CAE-EB1A-0B41-D28D99843E94}"/>
              </a:ext>
            </a:extLst>
          </p:cNvPr>
          <p:cNvSpPr>
            <a:spLocks noGrp="1"/>
          </p:cNvSpPr>
          <p:nvPr>
            <p:ph type="ftr" sz="quarter" idx="11"/>
          </p:nvPr>
        </p:nvSpPr>
        <p:spPr/>
        <p:txBody>
          <a:bodyPr/>
          <a:lstStyle/>
          <a:p>
            <a:pPr algn="l"/>
            <a:r>
              <a:rPr lang="en-US" dirty="0"/>
              <a:t>Interview Scenario – Isabelle Grenier</a:t>
            </a:r>
          </a:p>
        </p:txBody>
      </p:sp>
      <p:sp>
        <p:nvSpPr>
          <p:cNvPr id="6" name="Slide Number Placeholder 5">
            <a:extLst>
              <a:ext uri="{FF2B5EF4-FFF2-40B4-BE49-F238E27FC236}">
                <a16:creationId xmlns:a16="http://schemas.microsoft.com/office/drawing/2014/main" id="{D7AC322A-0F13-5D97-B181-0B015C09E5D7}"/>
              </a:ext>
            </a:extLst>
          </p:cNvPr>
          <p:cNvSpPr>
            <a:spLocks noGrp="1"/>
          </p:cNvSpPr>
          <p:nvPr>
            <p:ph type="sldNum" sz="quarter" idx="12"/>
          </p:nvPr>
        </p:nvSpPr>
        <p:spPr/>
        <p:txBody>
          <a:bodyPr/>
          <a:lstStyle/>
          <a:p>
            <a:fld id="{B9713C8C-8E70-45D5-AE59-23E60168254E}" type="slidenum">
              <a:rPr lang="en-US" smtClean="0"/>
              <a:t>22</a:t>
            </a:fld>
            <a:endParaRPr lang="en-US" dirty="0"/>
          </a:p>
        </p:txBody>
      </p:sp>
      <p:pic>
        <p:nvPicPr>
          <p:cNvPr id="12" name="Picture 11" descr="Chart, scatter chart&#10;&#10;Description automatically generated">
            <a:extLst>
              <a:ext uri="{FF2B5EF4-FFF2-40B4-BE49-F238E27FC236}">
                <a16:creationId xmlns:a16="http://schemas.microsoft.com/office/drawing/2014/main" id="{398EA190-E71C-6B32-BA9B-D08F2AF5F560}"/>
              </a:ext>
            </a:extLst>
          </p:cNvPr>
          <p:cNvPicPr>
            <a:picLocks noChangeAspect="1"/>
          </p:cNvPicPr>
          <p:nvPr/>
        </p:nvPicPr>
        <p:blipFill>
          <a:blip r:embed="rId2"/>
          <a:stretch>
            <a:fillRect/>
          </a:stretch>
        </p:blipFill>
        <p:spPr>
          <a:xfrm>
            <a:off x="6416042" y="2565083"/>
            <a:ext cx="4437137" cy="3697614"/>
          </a:xfrm>
          <a:prstGeom prst="rect">
            <a:avLst/>
          </a:prstGeom>
        </p:spPr>
      </p:pic>
      <p:pic>
        <p:nvPicPr>
          <p:cNvPr id="14" name="Picture 13" descr="Chart, line chart&#10;&#10;Description automatically generated">
            <a:extLst>
              <a:ext uri="{FF2B5EF4-FFF2-40B4-BE49-F238E27FC236}">
                <a16:creationId xmlns:a16="http://schemas.microsoft.com/office/drawing/2014/main" id="{D7094E18-480D-F551-A9F1-E5C42F9D8D0D}"/>
              </a:ext>
            </a:extLst>
          </p:cNvPr>
          <p:cNvPicPr>
            <a:picLocks noChangeAspect="1"/>
          </p:cNvPicPr>
          <p:nvPr/>
        </p:nvPicPr>
        <p:blipFill>
          <a:blip r:embed="rId3"/>
          <a:stretch>
            <a:fillRect/>
          </a:stretch>
        </p:blipFill>
        <p:spPr>
          <a:xfrm>
            <a:off x="1088511" y="2565083"/>
            <a:ext cx="4437137" cy="3697614"/>
          </a:xfrm>
          <a:prstGeom prst="rect">
            <a:avLst/>
          </a:prstGeom>
        </p:spPr>
      </p:pic>
    </p:spTree>
    <p:extLst>
      <p:ext uri="{BB962C8B-B14F-4D97-AF65-F5344CB8AC3E}">
        <p14:creationId xmlns:p14="http://schemas.microsoft.com/office/powerpoint/2010/main" val="4189588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198A5-8862-4233-5CAB-4D58E358EFAC}"/>
              </a:ext>
            </a:extLst>
          </p:cNvPr>
          <p:cNvSpPr>
            <a:spLocks noGrp="1"/>
          </p:cNvSpPr>
          <p:nvPr>
            <p:ph type="title"/>
          </p:nvPr>
        </p:nvSpPr>
        <p:spPr>
          <a:xfrm>
            <a:off x="831850" y="-1476133"/>
            <a:ext cx="5266944" cy="4413297"/>
          </a:xfrm>
        </p:spPr>
        <p:txBody>
          <a:bodyPr>
            <a:normAutofit/>
          </a:bodyPr>
          <a:lstStyle/>
          <a:p>
            <a:r>
              <a:rPr lang="en-US" b="1" dirty="0"/>
              <a:t>Part I</a:t>
            </a:r>
          </a:p>
        </p:txBody>
      </p:sp>
      <p:sp>
        <p:nvSpPr>
          <p:cNvPr id="3" name="Text Placeholder 2">
            <a:extLst>
              <a:ext uri="{FF2B5EF4-FFF2-40B4-BE49-F238E27FC236}">
                <a16:creationId xmlns:a16="http://schemas.microsoft.com/office/drawing/2014/main" id="{A882557C-0778-28B6-2230-963C8CE01B95}"/>
              </a:ext>
            </a:extLst>
          </p:cNvPr>
          <p:cNvSpPr>
            <a:spLocks noGrp="1"/>
          </p:cNvSpPr>
          <p:nvPr>
            <p:ph type="body" idx="1"/>
          </p:nvPr>
        </p:nvSpPr>
        <p:spPr>
          <a:xfrm>
            <a:off x="831850" y="3057236"/>
            <a:ext cx="5266944" cy="2110951"/>
          </a:xfrm>
        </p:spPr>
        <p:txBody>
          <a:bodyPr>
            <a:normAutofit/>
          </a:bodyPr>
          <a:lstStyle/>
          <a:p>
            <a:r>
              <a:rPr lang="en-US" dirty="0"/>
              <a:t>Understanding any relation between 5-year survival and available covariates</a:t>
            </a:r>
          </a:p>
        </p:txBody>
      </p:sp>
      <p:sp>
        <p:nvSpPr>
          <p:cNvPr id="4" name="Date Placeholder 3">
            <a:extLst>
              <a:ext uri="{FF2B5EF4-FFF2-40B4-BE49-F238E27FC236}">
                <a16:creationId xmlns:a16="http://schemas.microsoft.com/office/drawing/2014/main" id="{6E13321A-E295-EF86-78F7-40AF32BB7308}"/>
              </a:ext>
            </a:extLst>
          </p:cNvPr>
          <p:cNvSpPr>
            <a:spLocks noGrp="1"/>
          </p:cNvSpPr>
          <p:nvPr>
            <p:ph type="dt" sz="half" idx="10"/>
          </p:nvPr>
        </p:nvSpPr>
        <p:spPr/>
        <p:txBody>
          <a:bodyPr/>
          <a:lstStyle/>
          <a:p>
            <a:r>
              <a:rPr lang="en-US" dirty="0"/>
              <a:t>05/03/2023</a:t>
            </a:r>
          </a:p>
        </p:txBody>
      </p:sp>
      <p:sp>
        <p:nvSpPr>
          <p:cNvPr id="5" name="Footer Placeholder 4">
            <a:extLst>
              <a:ext uri="{FF2B5EF4-FFF2-40B4-BE49-F238E27FC236}">
                <a16:creationId xmlns:a16="http://schemas.microsoft.com/office/drawing/2014/main" id="{04573785-FE1C-12BA-FF97-C574ED27EF1A}"/>
              </a:ext>
            </a:extLst>
          </p:cNvPr>
          <p:cNvSpPr>
            <a:spLocks noGrp="1"/>
          </p:cNvSpPr>
          <p:nvPr>
            <p:ph type="ftr" sz="quarter" idx="11"/>
          </p:nvPr>
        </p:nvSpPr>
        <p:spPr/>
        <p:txBody>
          <a:bodyPr/>
          <a:lstStyle/>
          <a:p>
            <a:pPr algn="l"/>
            <a:r>
              <a:rPr lang="en-US" dirty="0"/>
              <a:t>Interview Scenario – Isabelle Grenier</a:t>
            </a:r>
          </a:p>
        </p:txBody>
      </p:sp>
      <p:sp>
        <p:nvSpPr>
          <p:cNvPr id="6" name="Slide Number Placeholder 5">
            <a:extLst>
              <a:ext uri="{FF2B5EF4-FFF2-40B4-BE49-F238E27FC236}">
                <a16:creationId xmlns:a16="http://schemas.microsoft.com/office/drawing/2014/main" id="{C641417A-25BB-305B-00AA-EDB7FE48C294}"/>
              </a:ext>
            </a:extLst>
          </p:cNvPr>
          <p:cNvSpPr>
            <a:spLocks noGrp="1"/>
          </p:cNvSpPr>
          <p:nvPr>
            <p:ph type="sldNum" sz="quarter" idx="12"/>
          </p:nvPr>
        </p:nvSpPr>
        <p:spPr/>
        <p:txBody>
          <a:bodyPr/>
          <a:lstStyle/>
          <a:p>
            <a:fld id="{B9713C8C-8E70-45D5-AE59-23E60168254E}" type="slidenum">
              <a:rPr lang="en-US" smtClean="0"/>
              <a:t>3</a:t>
            </a:fld>
            <a:endParaRPr lang="en-US" dirty="0"/>
          </a:p>
        </p:txBody>
      </p:sp>
    </p:spTree>
    <p:extLst>
      <p:ext uri="{BB962C8B-B14F-4D97-AF65-F5344CB8AC3E}">
        <p14:creationId xmlns:p14="http://schemas.microsoft.com/office/powerpoint/2010/main" val="619222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87571-868C-DFE3-EA0E-DAD0308D30E8}"/>
              </a:ext>
            </a:extLst>
          </p:cNvPr>
          <p:cNvSpPr>
            <a:spLocks noGrp="1"/>
          </p:cNvSpPr>
          <p:nvPr>
            <p:ph type="title"/>
          </p:nvPr>
        </p:nvSpPr>
        <p:spPr/>
        <p:txBody>
          <a:bodyPr/>
          <a:lstStyle/>
          <a:p>
            <a:r>
              <a:rPr lang="en-US" dirty="0"/>
              <a:t>Data Overview</a:t>
            </a:r>
          </a:p>
        </p:txBody>
      </p:sp>
      <p:sp>
        <p:nvSpPr>
          <p:cNvPr id="3" name="Content Placeholder 2">
            <a:extLst>
              <a:ext uri="{FF2B5EF4-FFF2-40B4-BE49-F238E27FC236}">
                <a16:creationId xmlns:a16="http://schemas.microsoft.com/office/drawing/2014/main" id="{4C7E0008-AA07-E6C5-B096-2AFD46F3C22C}"/>
              </a:ext>
            </a:extLst>
          </p:cNvPr>
          <p:cNvSpPr>
            <a:spLocks noGrp="1"/>
          </p:cNvSpPr>
          <p:nvPr>
            <p:ph idx="1"/>
          </p:nvPr>
        </p:nvSpPr>
        <p:spPr/>
        <p:txBody>
          <a:bodyPr/>
          <a:lstStyle/>
          <a:p>
            <a:r>
              <a:rPr lang="en-US" dirty="0"/>
              <a:t>Available Covariates</a:t>
            </a:r>
          </a:p>
          <a:p>
            <a:pPr lvl="1"/>
            <a:r>
              <a:rPr lang="en-US" dirty="0"/>
              <a:t>Gender</a:t>
            </a:r>
          </a:p>
          <a:p>
            <a:pPr lvl="1"/>
            <a:r>
              <a:rPr lang="en-US" dirty="0"/>
              <a:t>Age at diagnosis</a:t>
            </a:r>
          </a:p>
          <a:p>
            <a:pPr lvl="1"/>
            <a:r>
              <a:rPr lang="en-US" dirty="0"/>
              <a:t>Ethnicity and race</a:t>
            </a:r>
          </a:p>
          <a:p>
            <a:pPr lvl="1"/>
            <a:r>
              <a:rPr lang="en-US" dirty="0"/>
              <a:t>Year of diagnosis </a:t>
            </a:r>
          </a:p>
          <a:p>
            <a:pPr lvl="1"/>
            <a:r>
              <a:rPr lang="en-US" dirty="0"/>
              <a:t>Disease stage</a:t>
            </a:r>
          </a:p>
          <a:p>
            <a:pPr lvl="1"/>
            <a:endParaRPr lang="en-US" dirty="0"/>
          </a:p>
          <a:p>
            <a:pPr lvl="1"/>
            <a:endParaRPr lang="en-US" dirty="0"/>
          </a:p>
        </p:txBody>
      </p:sp>
      <p:sp>
        <p:nvSpPr>
          <p:cNvPr id="4" name="Date Placeholder 3">
            <a:extLst>
              <a:ext uri="{FF2B5EF4-FFF2-40B4-BE49-F238E27FC236}">
                <a16:creationId xmlns:a16="http://schemas.microsoft.com/office/drawing/2014/main" id="{1E518111-A546-D6BA-9734-58B5D6A30FCB}"/>
              </a:ext>
            </a:extLst>
          </p:cNvPr>
          <p:cNvSpPr>
            <a:spLocks noGrp="1"/>
          </p:cNvSpPr>
          <p:nvPr>
            <p:ph type="dt" sz="half" idx="10"/>
          </p:nvPr>
        </p:nvSpPr>
        <p:spPr/>
        <p:txBody>
          <a:bodyPr/>
          <a:lstStyle/>
          <a:p>
            <a:r>
              <a:rPr lang="en-US" dirty="0"/>
              <a:t>05/03/2023</a:t>
            </a:r>
          </a:p>
        </p:txBody>
      </p:sp>
      <p:sp>
        <p:nvSpPr>
          <p:cNvPr id="5" name="Footer Placeholder 4">
            <a:extLst>
              <a:ext uri="{FF2B5EF4-FFF2-40B4-BE49-F238E27FC236}">
                <a16:creationId xmlns:a16="http://schemas.microsoft.com/office/drawing/2014/main" id="{E18DA1D0-B266-9012-6DEB-1809EAFEF42C}"/>
              </a:ext>
            </a:extLst>
          </p:cNvPr>
          <p:cNvSpPr>
            <a:spLocks noGrp="1"/>
          </p:cNvSpPr>
          <p:nvPr>
            <p:ph type="ftr" sz="quarter" idx="11"/>
          </p:nvPr>
        </p:nvSpPr>
        <p:spPr/>
        <p:txBody>
          <a:bodyPr/>
          <a:lstStyle/>
          <a:p>
            <a:pPr algn="l"/>
            <a:r>
              <a:rPr lang="en-US" dirty="0"/>
              <a:t>Interview Scenario – Isabelle Grenier</a:t>
            </a:r>
          </a:p>
        </p:txBody>
      </p:sp>
      <p:sp>
        <p:nvSpPr>
          <p:cNvPr id="6" name="Slide Number Placeholder 5">
            <a:extLst>
              <a:ext uri="{FF2B5EF4-FFF2-40B4-BE49-F238E27FC236}">
                <a16:creationId xmlns:a16="http://schemas.microsoft.com/office/drawing/2014/main" id="{8C553A4F-23D0-235F-F69F-1982B7F617FC}"/>
              </a:ext>
            </a:extLst>
          </p:cNvPr>
          <p:cNvSpPr>
            <a:spLocks noGrp="1"/>
          </p:cNvSpPr>
          <p:nvPr>
            <p:ph type="sldNum" sz="quarter" idx="12"/>
          </p:nvPr>
        </p:nvSpPr>
        <p:spPr/>
        <p:txBody>
          <a:bodyPr/>
          <a:lstStyle/>
          <a:p>
            <a:fld id="{B9713C8C-8E70-45D5-AE59-23E60168254E}" type="slidenum">
              <a:rPr lang="en-US" smtClean="0"/>
              <a:t>4</a:t>
            </a:fld>
            <a:endParaRPr lang="en-US" dirty="0"/>
          </a:p>
        </p:txBody>
      </p:sp>
    </p:spTree>
    <p:extLst>
      <p:ext uri="{BB962C8B-B14F-4D97-AF65-F5344CB8AC3E}">
        <p14:creationId xmlns:p14="http://schemas.microsoft.com/office/powerpoint/2010/main" val="3133779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87571-868C-DFE3-EA0E-DAD0308D30E8}"/>
              </a:ext>
            </a:extLst>
          </p:cNvPr>
          <p:cNvSpPr>
            <a:spLocks noGrp="1"/>
          </p:cNvSpPr>
          <p:nvPr>
            <p:ph type="title"/>
          </p:nvPr>
        </p:nvSpPr>
        <p:spPr/>
        <p:txBody>
          <a:bodyPr/>
          <a:lstStyle/>
          <a:p>
            <a:r>
              <a:rPr lang="en-US" dirty="0"/>
              <a:t>Data Overview</a:t>
            </a:r>
          </a:p>
        </p:txBody>
      </p:sp>
      <p:sp>
        <p:nvSpPr>
          <p:cNvPr id="4" name="Date Placeholder 3">
            <a:extLst>
              <a:ext uri="{FF2B5EF4-FFF2-40B4-BE49-F238E27FC236}">
                <a16:creationId xmlns:a16="http://schemas.microsoft.com/office/drawing/2014/main" id="{1E518111-A546-D6BA-9734-58B5D6A30FCB}"/>
              </a:ext>
            </a:extLst>
          </p:cNvPr>
          <p:cNvSpPr>
            <a:spLocks noGrp="1"/>
          </p:cNvSpPr>
          <p:nvPr>
            <p:ph type="dt" sz="half" idx="10"/>
          </p:nvPr>
        </p:nvSpPr>
        <p:spPr/>
        <p:txBody>
          <a:bodyPr/>
          <a:lstStyle/>
          <a:p>
            <a:r>
              <a:rPr lang="en-US" dirty="0"/>
              <a:t>05/03/2023</a:t>
            </a:r>
          </a:p>
        </p:txBody>
      </p:sp>
      <p:sp>
        <p:nvSpPr>
          <p:cNvPr id="5" name="Footer Placeholder 4">
            <a:extLst>
              <a:ext uri="{FF2B5EF4-FFF2-40B4-BE49-F238E27FC236}">
                <a16:creationId xmlns:a16="http://schemas.microsoft.com/office/drawing/2014/main" id="{E18DA1D0-B266-9012-6DEB-1809EAFEF42C}"/>
              </a:ext>
            </a:extLst>
          </p:cNvPr>
          <p:cNvSpPr>
            <a:spLocks noGrp="1"/>
          </p:cNvSpPr>
          <p:nvPr>
            <p:ph type="ftr" sz="quarter" idx="11"/>
          </p:nvPr>
        </p:nvSpPr>
        <p:spPr/>
        <p:txBody>
          <a:bodyPr/>
          <a:lstStyle/>
          <a:p>
            <a:pPr algn="l"/>
            <a:r>
              <a:rPr lang="en-US" dirty="0"/>
              <a:t>Interview Scenario – Isabelle Grenier</a:t>
            </a:r>
          </a:p>
        </p:txBody>
      </p:sp>
      <p:sp>
        <p:nvSpPr>
          <p:cNvPr id="6" name="Slide Number Placeholder 5">
            <a:extLst>
              <a:ext uri="{FF2B5EF4-FFF2-40B4-BE49-F238E27FC236}">
                <a16:creationId xmlns:a16="http://schemas.microsoft.com/office/drawing/2014/main" id="{8C553A4F-23D0-235F-F69F-1982B7F617FC}"/>
              </a:ext>
            </a:extLst>
          </p:cNvPr>
          <p:cNvSpPr>
            <a:spLocks noGrp="1"/>
          </p:cNvSpPr>
          <p:nvPr>
            <p:ph type="sldNum" sz="quarter" idx="12"/>
          </p:nvPr>
        </p:nvSpPr>
        <p:spPr/>
        <p:txBody>
          <a:bodyPr/>
          <a:lstStyle/>
          <a:p>
            <a:fld id="{B9713C8C-8E70-45D5-AE59-23E60168254E}" type="slidenum">
              <a:rPr lang="en-US" smtClean="0"/>
              <a:t>5</a:t>
            </a:fld>
            <a:endParaRPr lang="en-US" dirty="0"/>
          </a:p>
        </p:txBody>
      </p:sp>
      <p:graphicFrame>
        <p:nvGraphicFramePr>
          <p:cNvPr id="9" name="Table 9">
            <a:extLst>
              <a:ext uri="{FF2B5EF4-FFF2-40B4-BE49-F238E27FC236}">
                <a16:creationId xmlns:a16="http://schemas.microsoft.com/office/drawing/2014/main" id="{03EB6AA4-F203-F8F6-2DCA-F08AA8621913}"/>
              </a:ext>
            </a:extLst>
          </p:cNvPr>
          <p:cNvGraphicFramePr>
            <a:graphicFrameLocks noGrp="1"/>
          </p:cNvGraphicFramePr>
          <p:nvPr>
            <p:extLst>
              <p:ext uri="{D42A27DB-BD31-4B8C-83A1-F6EECF244321}">
                <p14:modId xmlns:p14="http://schemas.microsoft.com/office/powerpoint/2010/main" val="2349306837"/>
              </p:ext>
            </p:extLst>
          </p:nvPr>
        </p:nvGraphicFramePr>
        <p:xfrm>
          <a:off x="838200" y="2002444"/>
          <a:ext cx="5596128" cy="3220720"/>
        </p:xfrm>
        <a:graphic>
          <a:graphicData uri="http://schemas.openxmlformats.org/drawingml/2006/table">
            <a:tbl>
              <a:tblPr firstRow="1" bandRow="1">
                <a:tableStyleId>{69012ECD-51FC-41F1-AA8D-1B2483CD663E}</a:tableStyleId>
              </a:tblPr>
              <a:tblGrid>
                <a:gridCol w="1701800">
                  <a:extLst>
                    <a:ext uri="{9D8B030D-6E8A-4147-A177-3AD203B41FA5}">
                      <a16:colId xmlns:a16="http://schemas.microsoft.com/office/drawing/2014/main" val="2125467340"/>
                    </a:ext>
                  </a:extLst>
                </a:gridCol>
                <a:gridCol w="3894328">
                  <a:extLst>
                    <a:ext uri="{9D8B030D-6E8A-4147-A177-3AD203B41FA5}">
                      <a16:colId xmlns:a16="http://schemas.microsoft.com/office/drawing/2014/main" val="2399560711"/>
                    </a:ext>
                  </a:extLst>
                </a:gridCol>
              </a:tblGrid>
              <a:tr h="370840">
                <a:tc gridSpan="2">
                  <a:txBody>
                    <a:bodyPr/>
                    <a:lstStyle/>
                    <a:p>
                      <a:pPr algn="ctr"/>
                      <a:r>
                        <a:rPr lang="en-US" dirty="0"/>
                        <a:t>Gender</a:t>
                      </a:r>
                    </a:p>
                  </a:txBody>
                  <a:tcPr/>
                </a:tc>
                <a:tc hMerge="1">
                  <a:txBody>
                    <a:bodyPr/>
                    <a:lstStyle/>
                    <a:p>
                      <a:endParaRPr lang="en-US" dirty="0"/>
                    </a:p>
                  </a:txBody>
                  <a:tcPr/>
                </a:tc>
                <a:extLst>
                  <a:ext uri="{0D108BD9-81ED-4DB2-BD59-A6C34878D82A}">
                    <a16:rowId xmlns:a16="http://schemas.microsoft.com/office/drawing/2014/main" val="410954509"/>
                  </a:ext>
                </a:extLst>
              </a:tr>
              <a:tr h="370840">
                <a:tc>
                  <a:txBody>
                    <a:bodyPr/>
                    <a:lstStyle/>
                    <a:p>
                      <a:r>
                        <a:rPr lang="en-US" dirty="0"/>
                        <a:t>Type</a:t>
                      </a:r>
                    </a:p>
                  </a:txBody>
                  <a:tcPr/>
                </a:tc>
                <a:tc>
                  <a:txBody>
                    <a:bodyPr/>
                    <a:lstStyle/>
                    <a:p>
                      <a:r>
                        <a:rPr lang="en-US" i="1" dirty="0"/>
                        <a:t>Categorical (Nominal)</a:t>
                      </a:r>
                    </a:p>
                  </a:txBody>
                  <a:tcPr/>
                </a:tc>
                <a:extLst>
                  <a:ext uri="{0D108BD9-81ED-4DB2-BD59-A6C34878D82A}">
                    <a16:rowId xmlns:a16="http://schemas.microsoft.com/office/drawing/2014/main" val="862134589"/>
                  </a:ext>
                </a:extLst>
              </a:tr>
              <a:tr h="370840">
                <a:tc>
                  <a:txBody>
                    <a:bodyPr/>
                    <a:lstStyle/>
                    <a:p>
                      <a:r>
                        <a:rPr lang="en-US" dirty="0"/>
                        <a:t>Range</a:t>
                      </a:r>
                    </a:p>
                  </a:txBody>
                  <a:tcPr/>
                </a:tc>
                <a:tc>
                  <a:txBody>
                    <a:bodyPr/>
                    <a:lstStyle/>
                    <a:p>
                      <a:r>
                        <a:rPr lang="en-US" i="1" dirty="0"/>
                        <a:t>Female, Male</a:t>
                      </a:r>
                    </a:p>
                  </a:txBody>
                  <a:tcPr/>
                </a:tc>
                <a:extLst>
                  <a:ext uri="{0D108BD9-81ED-4DB2-BD59-A6C34878D82A}">
                    <a16:rowId xmlns:a16="http://schemas.microsoft.com/office/drawing/2014/main" val="2760629121"/>
                  </a:ext>
                </a:extLst>
              </a:tr>
              <a:tr h="370840">
                <a:tc>
                  <a:txBody>
                    <a:bodyPr/>
                    <a:lstStyle/>
                    <a:p>
                      <a:r>
                        <a:rPr lang="en-US" dirty="0"/>
                        <a:t>Missing Values</a:t>
                      </a:r>
                    </a:p>
                  </a:txBody>
                  <a:tcPr/>
                </a:tc>
                <a:tc>
                  <a:txBody>
                    <a:bodyPr/>
                    <a:lstStyle/>
                    <a:p>
                      <a:pPr marL="0" indent="0">
                        <a:buFont typeface="Arial" panose="020B0604020202020204" pitchFamily="34" charset="0"/>
                        <a:buNone/>
                      </a:pPr>
                      <a:r>
                        <a:rPr lang="en-US" i="1" dirty="0"/>
                        <a:t>Yes</a:t>
                      </a:r>
                    </a:p>
                  </a:txBody>
                  <a:tcPr/>
                </a:tc>
                <a:extLst>
                  <a:ext uri="{0D108BD9-81ED-4DB2-BD59-A6C34878D82A}">
                    <a16:rowId xmlns:a16="http://schemas.microsoft.com/office/drawing/2014/main" val="3974885980"/>
                  </a:ext>
                </a:extLst>
              </a:tr>
              <a:tr h="370840">
                <a:tc>
                  <a:txBody>
                    <a:bodyPr/>
                    <a:lstStyle/>
                    <a:p>
                      <a:r>
                        <a:rPr lang="en-US" dirty="0"/>
                        <a:t>Notes</a:t>
                      </a:r>
                    </a:p>
                  </a:txBody>
                  <a:tcPr/>
                </a:tc>
                <a:tc>
                  <a:txBody>
                    <a:bodyPr/>
                    <a:lstStyle/>
                    <a:p>
                      <a:pPr marL="285750" indent="-285750">
                        <a:buFont typeface="Arial" panose="020B0604020202020204" pitchFamily="34" charset="0"/>
                        <a:buChar char="•"/>
                      </a:pPr>
                      <a:r>
                        <a:rPr lang="en-US" i="1" dirty="0"/>
                        <a:t>Imbalance between categories is consistent with 1% of breast cancer cases being male</a:t>
                      </a:r>
                    </a:p>
                    <a:p>
                      <a:pPr marL="285750" indent="-285750">
                        <a:buFont typeface="Arial" panose="020B0604020202020204" pitchFamily="34" charset="0"/>
                        <a:buChar char="•"/>
                      </a:pPr>
                      <a:r>
                        <a:rPr lang="en-US" i="1" dirty="0"/>
                        <a:t>No “events” in the male population: decided to </a:t>
                      </a:r>
                      <a:r>
                        <a:rPr lang="en-US" b="1" i="1" dirty="0">
                          <a:solidFill>
                            <a:srgbClr val="FF0000"/>
                          </a:solidFill>
                        </a:rPr>
                        <a:t>remove</a:t>
                      </a:r>
                      <a:r>
                        <a:rPr lang="en-US" i="1" dirty="0"/>
                        <a:t> male cases for the remaining of the analysis</a:t>
                      </a:r>
                    </a:p>
                  </a:txBody>
                  <a:tcPr/>
                </a:tc>
                <a:extLst>
                  <a:ext uri="{0D108BD9-81ED-4DB2-BD59-A6C34878D82A}">
                    <a16:rowId xmlns:a16="http://schemas.microsoft.com/office/drawing/2014/main" val="2428583178"/>
                  </a:ext>
                </a:extLst>
              </a:tr>
            </a:tbl>
          </a:graphicData>
        </a:graphic>
      </p:graphicFrame>
      <p:pic>
        <p:nvPicPr>
          <p:cNvPr id="14" name="Picture 13" descr="Chart, bar chart&#10;&#10;Description automatically generated">
            <a:extLst>
              <a:ext uri="{FF2B5EF4-FFF2-40B4-BE49-F238E27FC236}">
                <a16:creationId xmlns:a16="http://schemas.microsoft.com/office/drawing/2014/main" id="{5C8F11DB-DF2C-50A7-7087-229FF34A59F5}"/>
              </a:ext>
            </a:extLst>
          </p:cNvPr>
          <p:cNvPicPr>
            <a:picLocks noChangeAspect="1"/>
          </p:cNvPicPr>
          <p:nvPr/>
        </p:nvPicPr>
        <p:blipFill>
          <a:blip r:embed="rId2"/>
          <a:stretch>
            <a:fillRect/>
          </a:stretch>
        </p:blipFill>
        <p:spPr>
          <a:xfrm>
            <a:off x="6996541" y="1866247"/>
            <a:ext cx="4357259" cy="3631049"/>
          </a:xfrm>
          <a:prstGeom prst="rect">
            <a:avLst/>
          </a:prstGeom>
        </p:spPr>
      </p:pic>
    </p:spTree>
    <p:extLst>
      <p:ext uri="{BB962C8B-B14F-4D97-AF65-F5344CB8AC3E}">
        <p14:creationId xmlns:p14="http://schemas.microsoft.com/office/powerpoint/2010/main" val="253125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87571-868C-DFE3-EA0E-DAD0308D30E8}"/>
              </a:ext>
            </a:extLst>
          </p:cNvPr>
          <p:cNvSpPr>
            <a:spLocks noGrp="1"/>
          </p:cNvSpPr>
          <p:nvPr>
            <p:ph type="title"/>
          </p:nvPr>
        </p:nvSpPr>
        <p:spPr/>
        <p:txBody>
          <a:bodyPr/>
          <a:lstStyle/>
          <a:p>
            <a:r>
              <a:rPr lang="en-US" dirty="0"/>
              <a:t>Data Overview</a:t>
            </a:r>
          </a:p>
        </p:txBody>
      </p:sp>
      <p:sp>
        <p:nvSpPr>
          <p:cNvPr id="4" name="Date Placeholder 3">
            <a:extLst>
              <a:ext uri="{FF2B5EF4-FFF2-40B4-BE49-F238E27FC236}">
                <a16:creationId xmlns:a16="http://schemas.microsoft.com/office/drawing/2014/main" id="{1E518111-A546-D6BA-9734-58B5D6A30FCB}"/>
              </a:ext>
            </a:extLst>
          </p:cNvPr>
          <p:cNvSpPr>
            <a:spLocks noGrp="1"/>
          </p:cNvSpPr>
          <p:nvPr>
            <p:ph type="dt" sz="half" idx="10"/>
          </p:nvPr>
        </p:nvSpPr>
        <p:spPr/>
        <p:txBody>
          <a:bodyPr/>
          <a:lstStyle/>
          <a:p>
            <a:r>
              <a:rPr lang="en-US" dirty="0"/>
              <a:t>05/03/2023</a:t>
            </a:r>
          </a:p>
        </p:txBody>
      </p:sp>
      <p:sp>
        <p:nvSpPr>
          <p:cNvPr id="5" name="Footer Placeholder 4">
            <a:extLst>
              <a:ext uri="{FF2B5EF4-FFF2-40B4-BE49-F238E27FC236}">
                <a16:creationId xmlns:a16="http://schemas.microsoft.com/office/drawing/2014/main" id="{E18DA1D0-B266-9012-6DEB-1809EAFEF42C}"/>
              </a:ext>
            </a:extLst>
          </p:cNvPr>
          <p:cNvSpPr>
            <a:spLocks noGrp="1"/>
          </p:cNvSpPr>
          <p:nvPr>
            <p:ph type="ftr" sz="quarter" idx="11"/>
          </p:nvPr>
        </p:nvSpPr>
        <p:spPr/>
        <p:txBody>
          <a:bodyPr/>
          <a:lstStyle/>
          <a:p>
            <a:pPr algn="l"/>
            <a:r>
              <a:rPr lang="en-US" dirty="0"/>
              <a:t>Interview Scenario – Isabelle Grenier</a:t>
            </a:r>
          </a:p>
        </p:txBody>
      </p:sp>
      <p:sp>
        <p:nvSpPr>
          <p:cNvPr id="6" name="Slide Number Placeholder 5">
            <a:extLst>
              <a:ext uri="{FF2B5EF4-FFF2-40B4-BE49-F238E27FC236}">
                <a16:creationId xmlns:a16="http://schemas.microsoft.com/office/drawing/2014/main" id="{8C553A4F-23D0-235F-F69F-1982B7F617FC}"/>
              </a:ext>
            </a:extLst>
          </p:cNvPr>
          <p:cNvSpPr>
            <a:spLocks noGrp="1"/>
          </p:cNvSpPr>
          <p:nvPr>
            <p:ph type="sldNum" sz="quarter" idx="12"/>
          </p:nvPr>
        </p:nvSpPr>
        <p:spPr/>
        <p:txBody>
          <a:bodyPr/>
          <a:lstStyle/>
          <a:p>
            <a:fld id="{B9713C8C-8E70-45D5-AE59-23E60168254E}" type="slidenum">
              <a:rPr lang="en-US" smtClean="0"/>
              <a:t>6</a:t>
            </a:fld>
            <a:endParaRPr lang="en-US" dirty="0"/>
          </a:p>
        </p:txBody>
      </p:sp>
      <p:graphicFrame>
        <p:nvGraphicFramePr>
          <p:cNvPr id="10" name="Table 9">
            <a:extLst>
              <a:ext uri="{FF2B5EF4-FFF2-40B4-BE49-F238E27FC236}">
                <a16:creationId xmlns:a16="http://schemas.microsoft.com/office/drawing/2014/main" id="{6AA76FCB-474D-C3E1-ACC4-5C8F74B05F21}"/>
              </a:ext>
            </a:extLst>
          </p:cNvPr>
          <p:cNvGraphicFramePr>
            <a:graphicFrameLocks noGrp="1"/>
          </p:cNvGraphicFramePr>
          <p:nvPr>
            <p:extLst>
              <p:ext uri="{D42A27DB-BD31-4B8C-83A1-F6EECF244321}">
                <p14:modId xmlns:p14="http://schemas.microsoft.com/office/powerpoint/2010/main" val="2564467323"/>
              </p:ext>
            </p:extLst>
          </p:nvPr>
        </p:nvGraphicFramePr>
        <p:xfrm>
          <a:off x="833576" y="2007020"/>
          <a:ext cx="5793041" cy="2672080"/>
        </p:xfrm>
        <a:graphic>
          <a:graphicData uri="http://schemas.openxmlformats.org/drawingml/2006/table">
            <a:tbl>
              <a:tblPr firstRow="1" bandRow="1">
                <a:tableStyleId>{69012ECD-51FC-41F1-AA8D-1B2483CD663E}</a:tableStyleId>
              </a:tblPr>
              <a:tblGrid>
                <a:gridCol w="1700784">
                  <a:extLst>
                    <a:ext uri="{9D8B030D-6E8A-4147-A177-3AD203B41FA5}">
                      <a16:colId xmlns:a16="http://schemas.microsoft.com/office/drawing/2014/main" val="2125467340"/>
                    </a:ext>
                  </a:extLst>
                </a:gridCol>
                <a:gridCol w="4092257">
                  <a:extLst>
                    <a:ext uri="{9D8B030D-6E8A-4147-A177-3AD203B41FA5}">
                      <a16:colId xmlns:a16="http://schemas.microsoft.com/office/drawing/2014/main" val="2399560711"/>
                    </a:ext>
                  </a:extLst>
                </a:gridCol>
              </a:tblGrid>
              <a:tr h="370840">
                <a:tc gridSpan="2">
                  <a:txBody>
                    <a:bodyPr/>
                    <a:lstStyle/>
                    <a:p>
                      <a:pPr algn="ctr"/>
                      <a:r>
                        <a:rPr lang="en-US" dirty="0"/>
                        <a:t>Age at Diagnosis</a:t>
                      </a:r>
                    </a:p>
                  </a:txBody>
                  <a:tcPr/>
                </a:tc>
                <a:tc hMerge="1">
                  <a:txBody>
                    <a:bodyPr/>
                    <a:lstStyle/>
                    <a:p>
                      <a:endParaRPr lang="en-US" dirty="0"/>
                    </a:p>
                  </a:txBody>
                  <a:tcPr/>
                </a:tc>
                <a:extLst>
                  <a:ext uri="{0D108BD9-81ED-4DB2-BD59-A6C34878D82A}">
                    <a16:rowId xmlns:a16="http://schemas.microsoft.com/office/drawing/2014/main" val="410954509"/>
                  </a:ext>
                </a:extLst>
              </a:tr>
              <a:tr h="370840">
                <a:tc>
                  <a:txBody>
                    <a:bodyPr/>
                    <a:lstStyle/>
                    <a:p>
                      <a:r>
                        <a:rPr lang="en-US" dirty="0"/>
                        <a:t>Type</a:t>
                      </a:r>
                    </a:p>
                  </a:txBody>
                  <a:tcPr/>
                </a:tc>
                <a:tc>
                  <a:txBody>
                    <a:bodyPr/>
                    <a:lstStyle/>
                    <a:p>
                      <a:r>
                        <a:rPr lang="en-US" i="1" dirty="0"/>
                        <a:t>Numeric (Continuous)</a:t>
                      </a:r>
                    </a:p>
                  </a:txBody>
                  <a:tcPr/>
                </a:tc>
                <a:extLst>
                  <a:ext uri="{0D108BD9-81ED-4DB2-BD59-A6C34878D82A}">
                    <a16:rowId xmlns:a16="http://schemas.microsoft.com/office/drawing/2014/main" val="862134589"/>
                  </a:ext>
                </a:extLst>
              </a:tr>
              <a:tr h="370840">
                <a:tc>
                  <a:txBody>
                    <a:bodyPr/>
                    <a:lstStyle/>
                    <a:p>
                      <a:r>
                        <a:rPr lang="en-US" dirty="0"/>
                        <a:t>Range</a:t>
                      </a:r>
                    </a:p>
                  </a:txBody>
                  <a:tcPr/>
                </a:tc>
                <a:tc>
                  <a:txBody>
                    <a:bodyPr/>
                    <a:lstStyle/>
                    <a:p>
                      <a:r>
                        <a:rPr lang="en-US" i="1" dirty="0"/>
                        <a:t>26 to 90</a:t>
                      </a:r>
                    </a:p>
                  </a:txBody>
                  <a:tcPr/>
                </a:tc>
                <a:extLst>
                  <a:ext uri="{0D108BD9-81ED-4DB2-BD59-A6C34878D82A}">
                    <a16:rowId xmlns:a16="http://schemas.microsoft.com/office/drawing/2014/main" val="2760629121"/>
                  </a:ext>
                </a:extLst>
              </a:tr>
              <a:tr h="370840">
                <a:tc>
                  <a:txBody>
                    <a:bodyPr/>
                    <a:lstStyle/>
                    <a:p>
                      <a:r>
                        <a:rPr lang="en-US" dirty="0"/>
                        <a:t>Missing Values</a:t>
                      </a:r>
                    </a:p>
                  </a:txBody>
                  <a:tcPr/>
                </a:tc>
                <a:tc>
                  <a:txBody>
                    <a:bodyPr/>
                    <a:lstStyle/>
                    <a:p>
                      <a:pPr marL="0" indent="0">
                        <a:buFont typeface="Arial" panose="020B0604020202020204" pitchFamily="34" charset="0"/>
                        <a:buNone/>
                      </a:pPr>
                      <a:r>
                        <a:rPr lang="en-US" i="1" dirty="0"/>
                        <a:t>Yes</a:t>
                      </a:r>
                    </a:p>
                  </a:txBody>
                  <a:tcPr/>
                </a:tc>
                <a:extLst>
                  <a:ext uri="{0D108BD9-81ED-4DB2-BD59-A6C34878D82A}">
                    <a16:rowId xmlns:a16="http://schemas.microsoft.com/office/drawing/2014/main" val="3974885980"/>
                  </a:ext>
                </a:extLst>
              </a:tr>
              <a:tr h="370840">
                <a:tc>
                  <a:txBody>
                    <a:bodyPr/>
                    <a:lstStyle/>
                    <a:p>
                      <a:r>
                        <a:rPr lang="en-US" dirty="0"/>
                        <a:t>Notes</a:t>
                      </a:r>
                    </a:p>
                  </a:txBody>
                  <a:tcPr/>
                </a:tc>
                <a:tc>
                  <a:txBody>
                    <a:bodyPr/>
                    <a:lstStyle/>
                    <a:p>
                      <a:pPr marL="285750" indent="-285750">
                        <a:buFont typeface="Arial" panose="020B0604020202020204" pitchFamily="34" charset="0"/>
                        <a:buChar char="•"/>
                      </a:pPr>
                      <a:r>
                        <a:rPr lang="en-US" i="1" dirty="0"/>
                        <a:t>Available rounded to years and available in days (days to birth)</a:t>
                      </a:r>
                    </a:p>
                    <a:p>
                      <a:pPr marL="285750" indent="-285750">
                        <a:buFont typeface="Arial" panose="020B0604020202020204" pitchFamily="34" charset="0"/>
                        <a:buChar char="•"/>
                      </a:pPr>
                      <a:r>
                        <a:rPr lang="en-US" i="1" dirty="0"/>
                        <a:t>Could be treated as continuous or grouped</a:t>
                      </a:r>
                    </a:p>
                  </a:txBody>
                  <a:tcPr/>
                </a:tc>
                <a:extLst>
                  <a:ext uri="{0D108BD9-81ED-4DB2-BD59-A6C34878D82A}">
                    <a16:rowId xmlns:a16="http://schemas.microsoft.com/office/drawing/2014/main" val="2428583178"/>
                  </a:ext>
                </a:extLst>
              </a:tr>
            </a:tbl>
          </a:graphicData>
        </a:graphic>
      </p:graphicFrame>
      <p:pic>
        <p:nvPicPr>
          <p:cNvPr id="20" name="Picture 19" descr="Chart, box and whisker chart&#10;&#10;Description automatically generated">
            <a:extLst>
              <a:ext uri="{FF2B5EF4-FFF2-40B4-BE49-F238E27FC236}">
                <a16:creationId xmlns:a16="http://schemas.microsoft.com/office/drawing/2014/main" id="{0FF19BC6-FF12-986E-C269-678C885D185C}"/>
              </a:ext>
            </a:extLst>
          </p:cNvPr>
          <p:cNvPicPr>
            <a:picLocks noChangeAspect="1"/>
          </p:cNvPicPr>
          <p:nvPr/>
        </p:nvPicPr>
        <p:blipFill>
          <a:blip r:embed="rId2"/>
          <a:stretch>
            <a:fillRect/>
          </a:stretch>
        </p:blipFill>
        <p:spPr>
          <a:xfrm>
            <a:off x="6996542" y="1690688"/>
            <a:ext cx="4357258" cy="3631048"/>
          </a:xfrm>
          <a:prstGeom prst="rect">
            <a:avLst/>
          </a:prstGeom>
        </p:spPr>
      </p:pic>
    </p:spTree>
    <p:extLst>
      <p:ext uri="{BB962C8B-B14F-4D97-AF65-F5344CB8AC3E}">
        <p14:creationId xmlns:p14="http://schemas.microsoft.com/office/powerpoint/2010/main" val="1535858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87571-868C-DFE3-EA0E-DAD0308D30E8}"/>
              </a:ext>
            </a:extLst>
          </p:cNvPr>
          <p:cNvSpPr>
            <a:spLocks noGrp="1"/>
          </p:cNvSpPr>
          <p:nvPr>
            <p:ph type="title"/>
          </p:nvPr>
        </p:nvSpPr>
        <p:spPr/>
        <p:txBody>
          <a:bodyPr/>
          <a:lstStyle/>
          <a:p>
            <a:r>
              <a:rPr lang="en-US" dirty="0"/>
              <a:t>Data Overview</a:t>
            </a:r>
          </a:p>
        </p:txBody>
      </p:sp>
      <p:sp>
        <p:nvSpPr>
          <p:cNvPr id="4" name="Date Placeholder 3">
            <a:extLst>
              <a:ext uri="{FF2B5EF4-FFF2-40B4-BE49-F238E27FC236}">
                <a16:creationId xmlns:a16="http://schemas.microsoft.com/office/drawing/2014/main" id="{1E518111-A546-D6BA-9734-58B5D6A30FCB}"/>
              </a:ext>
            </a:extLst>
          </p:cNvPr>
          <p:cNvSpPr>
            <a:spLocks noGrp="1"/>
          </p:cNvSpPr>
          <p:nvPr>
            <p:ph type="dt" sz="half" idx="10"/>
          </p:nvPr>
        </p:nvSpPr>
        <p:spPr/>
        <p:txBody>
          <a:bodyPr/>
          <a:lstStyle/>
          <a:p>
            <a:r>
              <a:rPr lang="en-US" dirty="0"/>
              <a:t>05/03/2023</a:t>
            </a:r>
          </a:p>
        </p:txBody>
      </p:sp>
      <p:sp>
        <p:nvSpPr>
          <p:cNvPr id="5" name="Footer Placeholder 4">
            <a:extLst>
              <a:ext uri="{FF2B5EF4-FFF2-40B4-BE49-F238E27FC236}">
                <a16:creationId xmlns:a16="http://schemas.microsoft.com/office/drawing/2014/main" id="{E18DA1D0-B266-9012-6DEB-1809EAFEF42C}"/>
              </a:ext>
            </a:extLst>
          </p:cNvPr>
          <p:cNvSpPr>
            <a:spLocks noGrp="1"/>
          </p:cNvSpPr>
          <p:nvPr>
            <p:ph type="ftr" sz="quarter" idx="11"/>
          </p:nvPr>
        </p:nvSpPr>
        <p:spPr/>
        <p:txBody>
          <a:bodyPr/>
          <a:lstStyle/>
          <a:p>
            <a:pPr algn="l"/>
            <a:r>
              <a:rPr lang="en-US" dirty="0"/>
              <a:t>Interview Scenario – Isabelle Grenier</a:t>
            </a:r>
          </a:p>
        </p:txBody>
      </p:sp>
      <p:sp>
        <p:nvSpPr>
          <p:cNvPr id="6" name="Slide Number Placeholder 5">
            <a:extLst>
              <a:ext uri="{FF2B5EF4-FFF2-40B4-BE49-F238E27FC236}">
                <a16:creationId xmlns:a16="http://schemas.microsoft.com/office/drawing/2014/main" id="{8C553A4F-23D0-235F-F69F-1982B7F617FC}"/>
              </a:ext>
            </a:extLst>
          </p:cNvPr>
          <p:cNvSpPr>
            <a:spLocks noGrp="1"/>
          </p:cNvSpPr>
          <p:nvPr>
            <p:ph type="sldNum" sz="quarter" idx="12"/>
          </p:nvPr>
        </p:nvSpPr>
        <p:spPr/>
        <p:txBody>
          <a:bodyPr/>
          <a:lstStyle/>
          <a:p>
            <a:fld id="{B9713C8C-8E70-45D5-AE59-23E60168254E}" type="slidenum">
              <a:rPr lang="en-US" smtClean="0"/>
              <a:t>7</a:t>
            </a:fld>
            <a:endParaRPr lang="en-US" dirty="0"/>
          </a:p>
        </p:txBody>
      </p:sp>
      <p:graphicFrame>
        <p:nvGraphicFramePr>
          <p:cNvPr id="14" name="Table 13">
            <a:extLst>
              <a:ext uri="{FF2B5EF4-FFF2-40B4-BE49-F238E27FC236}">
                <a16:creationId xmlns:a16="http://schemas.microsoft.com/office/drawing/2014/main" id="{8105DD01-9C13-6A78-C7AA-E6778B67A1B1}"/>
              </a:ext>
            </a:extLst>
          </p:cNvPr>
          <p:cNvGraphicFramePr>
            <a:graphicFrameLocks noGrp="1"/>
          </p:cNvGraphicFramePr>
          <p:nvPr>
            <p:extLst>
              <p:ext uri="{D42A27DB-BD31-4B8C-83A1-F6EECF244321}">
                <p14:modId xmlns:p14="http://schemas.microsoft.com/office/powerpoint/2010/main" val="2499125722"/>
              </p:ext>
            </p:extLst>
          </p:nvPr>
        </p:nvGraphicFramePr>
        <p:xfrm>
          <a:off x="833576" y="2007020"/>
          <a:ext cx="5793041" cy="2392680"/>
        </p:xfrm>
        <a:graphic>
          <a:graphicData uri="http://schemas.openxmlformats.org/drawingml/2006/table">
            <a:tbl>
              <a:tblPr firstRow="1" bandRow="1">
                <a:tableStyleId>{69012ECD-51FC-41F1-AA8D-1B2483CD663E}</a:tableStyleId>
              </a:tblPr>
              <a:tblGrid>
                <a:gridCol w="1700784">
                  <a:extLst>
                    <a:ext uri="{9D8B030D-6E8A-4147-A177-3AD203B41FA5}">
                      <a16:colId xmlns:a16="http://schemas.microsoft.com/office/drawing/2014/main" val="2125467340"/>
                    </a:ext>
                  </a:extLst>
                </a:gridCol>
                <a:gridCol w="4092257">
                  <a:extLst>
                    <a:ext uri="{9D8B030D-6E8A-4147-A177-3AD203B41FA5}">
                      <a16:colId xmlns:a16="http://schemas.microsoft.com/office/drawing/2014/main" val="2399560711"/>
                    </a:ext>
                  </a:extLst>
                </a:gridCol>
              </a:tblGrid>
              <a:tr h="370840">
                <a:tc gridSpan="2">
                  <a:txBody>
                    <a:bodyPr/>
                    <a:lstStyle/>
                    <a:p>
                      <a:pPr algn="ctr"/>
                      <a:r>
                        <a:rPr lang="en-US" dirty="0"/>
                        <a:t>Ethnicity</a:t>
                      </a:r>
                    </a:p>
                  </a:txBody>
                  <a:tcPr/>
                </a:tc>
                <a:tc hMerge="1">
                  <a:txBody>
                    <a:bodyPr/>
                    <a:lstStyle/>
                    <a:p>
                      <a:endParaRPr lang="en-US" dirty="0"/>
                    </a:p>
                  </a:txBody>
                  <a:tcPr/>
                </a:tc>
                <a:extLst>
                  <a:ext uri="{0D108BD9-81ED-4DB2-BD59-A6C34878D82A}">
                    <a16:rowId xmlns:a16="http://schemas.microsoft.com/office/drawing/2014/main" val="410954509"/>
                  </a:ext>
                </a:extLst>
              </a:tr>
              <a:tr h="370840">
                <a:tc>
                  <a:txBody>
                    <a:bodyPr/>
                    <a:lstStyle/>
                    <a:p>
                      <a:r>
                        <a:rPr lang="en-US" dirty="0"/>
                        <a:t>Type</a:t>
                      </a:r>
                    </a:p>
                  </a:txBody>
                  <a:tcPr/>
                </a:tc>
                <a:tc>
                  <a:txBody>
                    <a:bodyPr/>
                    <a:lstStyle/>
                    <a:p>
                      <a:r>
                        <a:rPr lang="en-US" i="1" dirty="0"/>
                        <a:t>Categorical (Nominal)</a:t>
                      </a:r>
                    </a:p>
                  </a:txBody>
                  <a:tcPr/>
                </a:tc>
                <a:extLst>
                  <a:ext uri="{0D108BD9-81ED-4DB2-BD59-A6C34878D82A}">
                    <a16:rowId xmlns:a16="http://schemas.microsoft.com/office/drawing/2014/main" val="862134589"/>
                  </a:ext>
                </a:extLst>
              </a:tr>
              <a:tr h="370840">
                <a:tc>
                  <a:txBody>
                    <a:bodyPr/>
                    <a:lstStyle/>
                    <a:p>
                      <a:r>
                        <a:rPr lang="en-US" dirty="0"/>
                        <a:t>Range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Hispanic or Latino, Not Hispanic or Latino, Note reported</a:t>
                      </a:r>
                    </a:p>
                  </a:txBody>
                  <a:tcPr/>
                </a:tc>
                <a:extLst>
                  <a:ext uri="{0D108BD9-81ED-4DB2-BD59-A6C34878D82A}">
                    <a16:rowId xmlns:a16="http://schemas.microsoft.com/office/drawing/2014/main" val="2760629121"/>
                  </a:ext>
                </a:extLst>
              </a:tr>
              <a:tr h="370840">
                <a:tc>
                  <a:txBody>
                    <a:bodyPr/>
                    <a:lstStyle/>
                    <a:p>
                      <a:r>
                        <a:rPr lang="en-US" dirty="0"/>
                        <a:t>Missing Values</a:t>
                      </a:r>
                    </a:p>
                  </a:txBody>
                  <a:tcPr/>
                </a:tc>
                <a:tc>
                  <a:txBody>
                    <a:bodyPr/>
                    <a:lstStyle/>
                    <a:p>
                      <a:pPr marL="0" indent="0">
                        <a:buFont typeface="Arial" panose="020B0604020202020204" pitchFamily="34" charset="0"/>
                        <a:buNone/>
                      </a:pPr>
                      <a:r>
                        <a:rPr lang="en-US" i="1" dirty="0"/>
                        <a:t>No</a:t>
                      </a:r>
                    </a:p>
                  </a:txBody>
                  <a:tcPr/>
                </a:tc>
                <a:extLst>
                  <a:ext uri="{0D108BD9-81ED-4DB2-BD59-A6C34878D82A}">
                    <a16:rowId xmlns:a16="http://schemas.microsoft.com/office/drawing/2014/main" val="3974885980"/>
                  </a:ext>
                </a:extLst>
              </a:tr>
              <a:tr h="370840">
                <a:tc>
                  <a:txBody>
                    <a:bodyPr/>
                    <a:lstStyle/>
                    <a:p>
                      <a:r>
                        <a:rPr lang="en-US" dirty="0"/>
                        <a:t>Notes</a:t>
                      </a:r>
                    </a:p>
                  </a:txBody>
                  <a:tcPr/>
                </a:tc>
                <a:tc>
                  <a:txBody>
                    <a:bodyPr/>
                    <a:lstStyle/>
                    <a:p>
                      <a:pPr marL="285750" indent="-285750">
                        <a:buFont typeface="Arial" panose="020B0604020202020204" pitchFamily="34" charset="0"/>
                        <a:buChar char="•"/>
                      </a:pPr>
                      <a:r>
                        <a:rPr lang="en-US" i="1" dirty="0"/>
                        <a:t>No events in the subjects who reported being Hispanic or Latino</a:t>
                      </a:r>
                    </a:p>
                  </a:txBody>
                  <a:tcPr/>
                </a:tc>
                <a:extLst>
                  <a:ext uri="{0D108BD9-81ED-4DB2-BD59-A6C34878D82A}">
                    <a16:rowId xmlns:a16="http://schemas.microsoft.com/office/drawing/2014/main" val="2428583178"/>
                  </a:ext>
                </a:extLst>
              </a:tr>
            </a:tbl>
          </a:graphicData>
        </a:graphic>
      </p:graphicFrame>
      <p:pic>
        <p:nvPicPr>
          <p:cNvPr id="15" name="Picture 14" descr="Chart, bar chart&#10;&#10;Description automatically generated">
            <a:extLst>
              <a:ext uri="{FF2B5EF4-FFF2-40B4-BE49-F238E27FC236}">
                <a16:creationId xmlns:a16="http://schemas.microsoft.com/office/drawing/2014/main" id="{C55E1638-A66A-E864-7350-0C1F416023EB}"/>
              </a:ext>
            </a:extLst>
          </p:cNvPr>
          <p:cNvPicPr>
            <a:picLocks noChangeAspect="1"/>
          </p:cNvPicPr>
          <p:nvPr/>
        </p:nvPicPr>
        <p:blipFill>
          <a:blip r:embed="rId2"/>
          <a:stretch>
            <a:fillRect/>
          </a:stretch>
        </p:blipFill>
        <p:spPr>
          <a:xfrm>
            <a:off x="6996542" y="1690688"/>
            <a:ext cx="4357258" cy="3631048"/>
          </a:xfrm>
          <a:prstGeom prst="rect">
            <a:avLst/>
          </a:prstGeom>
        </p:spPr>
      </p:pic>
    </p:spTree>
    <p:extLst>
      <p:ext uri="{BB962C8B-B14F-4D97-AF65-F5344CB8AC3E}">
        <p14:creationId xmlns:p14="http://schemas.microsoft.com/office/powerpoint/2010/main" val="3644726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87571-868C-DFE3-EA0E-DAD0308D30E8}"/>
              </a:ext>
            </a:extLst>
          </p:cNvPr>
          <p:cNvSpPr>
            <a:spLocks noGrp="1"/>
          </p:cNvSpPr>
          <p:nvPr>
            <p:ph type="title"/>
          </p:nvPr>
        </p:nvSpPr>
        <p:spPr/>
        <p:txBody>
          <a:bodyPr/>
          <a:lstStyle/>
          <a:p>
            <a:r>
              <a:rPr lang="en-US" dirty="0"/>
              <a:t>Data Overview</a:t>
            </a:r>
          </a:p>
        </p:txBody>
      </p:sp>
      <p:sp>
        <p:nvSpPr>
          <p:cNvPr id="4" name="Date Placeholder 3">
            <a:extLst>
              <a:ext uri="{FF2B5EF4-FFF2-40B4-BE49-F238E27FC236}">
                <a16:creationId xmlns:a16="http://schemas.microsoft.com/office/drawing/2014/main" id="{1E518111-A546-D6BA-9734-58B5D6A30FCB}"/>
              </a:ext>
            </a:extLst>
          </p:cNvPr>
          <p:cNvSpPr>
            <a:spLocks noGrp="1"/>
          </p:cNvSpPr>
          <p:nvPr>
            <p:ph type="dt" sz="half" idx="10"/>
          </p:nvPr>
        </p:nvSpPr>
        <p:spPr/>
        <p:txBody>
          <a:bodyPr/>
          <a:lstStyle/>
          <a:p>
            <a:r>
              <a:rPr lang="en-US" dirty="0"/>
              <a:t>05/03/2023</a:t>
            </a:r>
          </a:p>
        </p:txBody>
      </p:sp>
      <p:sp>
        <p:nvSpPr>
          <p:cNvPr id="5" name="Footer Placeholder 4">
            <a:extLst>
              <a:ext uri="{FF2B5EF4-FFF2-40B4-BE49-F238E27FC236}">
                <a16:creationId xmlns:a16="http://schemas.microsoft.com/office/drawing/2014/main" id="{E18DA1D0-B266-9012-6DEB-1809EAFEF42C}"/>
              </a:ext>
            </a:extLst>
          </p:cNvPr>
          <p:cNvSpPr>
            <a:spLocks noGrp="1"/>
          </p:cNvSpPr>
          <p:nvPr>
            <p:ph type="ftr" sz="quarter" idx="11"/>
          </p:nvPr>
        </p:nvSpPr>
        <p:spPr/>
        <p:txBody>
          <a:bodyPr/>
          <a:lstStyle/>
          <a:p>
            <a:pPr algn="l"/>
            <a:r>
              <a:rPr lang="en-US" dirty="0"/>
              <a:t>Interview Scenario – Isabelle Grenier</a:t>
            </a:r>
          </a:p>
        </p:txBody>
      </p:sp>
      <p:sp>
        <p:nvSpPr>
          <p:cNvPr id="6" name="Slide Number Placeholder 5">
            <a:extLst>
              <a:ext uri="{FF2B5EF4-FFF2-40B4-BE49-F238E27FC236}">
                <a16:creationId xmlns:a16="http://schemas.microsoft.com/office/drawing/2014/main" id="{8C553A4F-23D0-235F-F69F-1982B7F617FC}"/>
              </a:ext>
            </a:extLst>
          </p:cNvPr>
          <p:cNvSpPr>
            <a:spLocks noGrp="1"/>
          </p:cNvSpPr>
          <p:nvPr>
            <p:ph type="sldNum" sz="quarter" idx="12"/>
          </p:nvPr>
        </p:nvSpPr>
        <p:spPr/>
        <p:txBody>
          <a:bodyPr/>
          <a:lstStyle/>
          <a:p>
            <a:fld id="{B9713C8C-8E70-45D5-AE59-23E60168254E}" type="slidenum">
              <a:rPr lang="en-US" smtClean="0"/>
              <a:t>8</a:t>
            </a:fld>
            <a:endParaRPr lang="en-US" dirty="0"/>
          </a:p>
        </p:txBody>
      </p:sp>
      <p:graphicFrame>
        <p:nvGraphicFramePr>
          <p:cNvPr id="14" name="Table 13">
            <a:extLst>
              <a:ext uri="{FF2B5EF4-FFF2-40B4-BE49-F238E27FC236}">
                <a16:creationId xmlns:a16="http://schemas.microsoft.com/office/drawing/2014/main" id="{8105DD01-9C13-6A78-C7AA-E6778B67A1B1}"/>
              </a:ext>
            </a:extLst>
          </p:cNvPr>
          <p:cNvGraphicFramePr>
            <a:graphicFrameLocks noGrp="1"/>
          </p:cNvGraphicFramePr>
          <p:nvPr>
            <p:extLst>
              <p:ext uri="{D42A27DB-BD31-4B8C-83A1-F6EECF244321}">
                <p14:modId xmlns:p14="http://schemas.microsoft.com/office/powerpoint/2010/main" val="2511025677"/>
              </p:ext>
            </p:extLst>
          </p:nvPr>
        </p:nvGraphicFramePr>
        <p:xfrm>
          <a:off x="833576" y="2007020"/>
          <a:ext cx="5793041" cy="3215640"/>
        </p:xfrm>
        <a:graphic>
          <a:graphicData uri="http://schemas.openxmlformats.org/drawingml/2006/table">
            <a:tbl>
              <a:tblPr firstRow="1" bandRow="1">
                <a:tableStyleId>{69012ECD-51FC-41F1-AA8D-1B2483CD663E}</a:tableStyleId>
              </a:tblPr>
              <a:tblGrid>
                <a:gridCol w="1700784">
                  <a:extLst>
                    <a:ext uri="{9D8B030D-6E8A-4147-A177-3AD203B41FA5}">
                      <a16:colId xmlns:a16="http://schemas.microsoft.com/office/drawing/2014/main" val="2125467340"/>
                    </a:ext>
                  </a:extLst>
                </a:gridCol>
                <a:gridCol w="4092257">
                  <a:extLst>
                    <a:ext uri="{9D8B030D-6E8A-4147-A177-3AD203B41FA5}">
                      <a16:colId xmlns:a16="http://schemas.microsoft.com/office/drawing/2014/main" val="2399560711"/>
                    </a:ext>
                  </a:extLst>
                </a:gridCol>
              </a:tblGrid>
              <a:tr h="370840">
                <a:tc gridSpan="2">
                  <a:txBody>
                    <a:bodyPr/>
                    <a:lstStyle/>
                    <a:p>
                      <a:pPr algn="ctr"/>
                      <a:r>
                        <a:rPr lang="en-US" dirty="0"/>
                        <a:t>Race</a:t>
                      </a:r>
                    </a:p>
                  </a:txBody>
                  <a:tcPr/>
                </a:tc>
                <a:tc hMerge="1">
                  <a:txBody>
                    <a:bodyPr/>
                    <a:lstStyle/>
                    <a:p>
                      <a:endParaRPr lang="en-US" dirty="0"/>
                    </a:p>
                  </a:txBody>
                  <a:tcPr/>
                </a:tc>
                <a:extLst>
                  <a:ext uri="{0D108BD9-81ED-4DB2-BD59-A6C34878D82A}">
                    <a16:rowId xmlns:a16="http://schemas.microsoft.com/office/drawing/2014/main" val="410954509"/>
                  </a:ext>
                </a:extLst>
              </a:tr>
              <a:tr h="370840">
                <a:tc>
                  <a:txBody>
                    <a:bodyPr/>
                    <a:lstStyle/>
                    <a:p>
                      <a:r>
                        <a:rPr lang="en-US" dirty="0"/>
                        <a:t>Type</a:t>
                      </a:r>
                    </a:p>
                  </a:txBody>
                  <a:tcPr/>
                </a:tc>
                <a:tc>
                  <a:txBody>
                    <a:bodyPr/>
                    <a:lstStyle/>
                    <a:p>
                      <a:r>
                        <a:rPr lang="en-US" i="1" dirty="0"/>
                        <a:t>Categorical (Nominal)</a:t>
                      </a:r>
                    </a:p>
                  </a:txBody>
                  <a:tcPr/>
                </a:tc>
                <a:extLst>
                  <a:ext uri="{0D108BD9-81ED-4DB2-BD59-A6C34878D82A}">
                    <a16:rowId xmlns:a16="http://schemas.microsoft.com/office/drawing/2014/main" val="862134589"/>
                  </a:ext>
                </a:extLst>
              </a:tr>
              <a:tr h="370840">
                <a:tc>
                  <a:txBody>
                    <a:bodyPr/>
                    <a:lstStyle/>
                    <a:p>
                      <a:r>
                        <a:rPr lang="en-US" dirty="0"/>
                        <a:t>Range</a:t>
                      </a:r>
                    </a:p>
                  </a:txBody>
                  <a:tcPr/>
                </a:tc>
                <a:tc>
                  <a:txBody>
                    <a:bodyPr/>
                    <a:lstStyle/>
                    <a:p>
                      <a:r>
                        <a:rPr lang="en-US" i="1" dirty="0"/>
                        <a:t>American Indian or Alaska native, Asian, Black or African American, White, Not reported</a:t>
                      </a:r>
                    </a:p>
                  </a:txBody>
                  <a:tcPr/>
                </a:tc>
                <a:extLst>
                  <a:ext uri="{0D108BD9-81ED-4DB2-BD59-A6C34878D82A}">
                    <a16:rowId xmlns:a16="http://schemas.microsoft.com/office/drawing/2014/main" val="2760629121"/>
                  </a:ext>
                </a:extLst>
              </a:tr>
              <a:tr h="370840">
                <a:tc>
                  <a:txBody>
                    <a:bodyPr/>
                    <a:lstStyle/>
                    <a:p>
                      <a:r>
                        <a:rPr lang="en-US" dirty="0"/>
                        <a:t>Missing Values</a:t>
                      </a:r>
                    </a:p>
                  </a:txBody>
                  <a:tcPr/>
                </a:tc>
                <a:tc>
                  <a:txBody>
                    <a:bodyPr/>
                    <a:lstStyle/>
                    <a:p>
                      <a:pPr marL="0" indent="0">
                        <a:buFont typeface="Arial" panose="020B0604020202020204" pitchFamily="34" charset="0"/>
                        <a:buNone/>
                      </a:pPr>
                      <a:r>
                        <a:rPr lang="en-US" i="1" dirty="0"/>
                        <a:t>No</a:t>
                      </a:r>
                    </a:p>
                  </a:txBody>
                  <a:tcPr/>
                </a:tc>
                <a:extLst>
                  <a:ext uri="{0D108BD9-81ED-4DB2-BD59-A6C34878D82A}">
                    <a16:rowId xmlns:a16="http://schemas.microsoft.com/office/drawing/2014/main" val="3974885980"/>
                  </a:ext>
                </a:extLst>
              </a:tr>
              <a:tr h="370840">
                <a:tc>
                  <a:txBody>
                    <a:bodyPr/>
                    <a:lstStyle/>
                    <a:p>
                      <a:r>
                        <a:rPr lang="en-US" dirty="0"/>
                        <a:t>Notes</a:t>
                      </a:r>
                    </a:p>
                  </a:txBody>
                  <a:tcPr/>
                </a:tc>
                <a:tc>
                  <a:txBody>
                    <a:bodyPr/>
                    <a:lstStyle/>
                    <a:p>
                      <a:pPr marL="285750" indent="-285750">
                        <a:buFont typeface="Arial" panose="020B0604020202020204" pitchFamily="34" charset="0"/>
                        <a:buChar char="•"/>
                      </a:pPr>
                      <a:r>
                        <a:rPr lang="en-US" i="1" dirty="0"/>
                        <a:t>Some race categories contained too few cases and too few events, so we group them in a single category called “other”</a:t>
                      </a:r>
                    </a:p>
                  </a:txBody>
                  <a:tcPr/>
                </a:tc>
                <a:extLst>
                  <a:ext uri="{0D108BD9-81ED-4DB2-BD59-A6C34878D82A}">
                    <a16:rowId xmlns:a16="http://schemas.microsoft.com/office/drawing/2014/main" val="2428583178"/>
                  </a:ext>
                </a:extLst>
              </a:tr>
            </a:tbl>
          </a:graphicData>
        </a:graphic>
      </p:graphicFrame>
      <p:pic>
        <p:nvPicPr>
          <p:cNvPr id="17" name="Picture 16" descr="Chart, bar chart&#10;&#10;Description automatically generated">
            <a:extLst>
              <a:ext uri="{FF2B5EF4-FFF2-40B4-BE49-F238E27FC236}">
                <a16:creationId xmlns:a16="http://schemas.microsoft.com/office/drawing/2014/main" id="{8F0DF423-02C5-FF41-3537-A03B1A052A5F}"/>
              </a:ext>
            </a:extLst>
          </p:cNvPr>
          <p:cNvPicPr>
            <a:picLocks noChangeAspect="1"/>
          </p:cNvPicPr>
          <p:nvPr/>
        </p:nvPicPr>
        <p:blipFill>
          <a:blip r:embed="rId2"/>
          <a:stretch>
            <a:fillRect/>
          </a:stretch>
        </p:blipFill>
        <p:spPr>
          <a:xfrm>
            <a:off x="6996541" y="1799315"/>
            <a:ext cx="4357259" cy="3631049"/>
          </a:xfrm>
          <a:prstGeom prst="rect">
            <a:avLst/>
          </a:prstGeom>
        </p:spPr>
      </p:pic>
    </p:spTree>
    <p:extLst>
      <p:ext uri="{BB962C8B-B14F-4D97-AF65-F5344CB8AC3E}">
        <p14:creationId xmlns:p14="http://schemas.microsoft.com/office/powerpoint/2010/main" val="1098620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87571-868C-DFE3-EA0E-DAD0308D30E8}"/>
              </a:ext>
            </a:extLst>
          </p:cNvPr>
          <p:cNvSpPr>
            <a:spLocks noGrp="1"/>
          </p:cNvSpPr>
          <p:nvPr>
            <p:ph type="title"/>
          </p:nvPr>
        </p:nvSpPr>
        <p:spPr/>
        <p:txBody>
          <a:bodyPr/>
          <a:lstStyle/>
          <a:p>
            <a:r>
              <a:rPr lang="en-US" dirty="0"/>
              <a:t>Data Overview</a:t>
            </a:r>
          </a:p>
        </p:txBody>
      </p:sp>
      <p:sp>
        <p:nvSpPr>
          <p:cNvPr id="4" name="Date Placeholder 3">
            <a:extLst>
              <a:ext uri="{FF2B5EF4-FFF2-40B4-BE49-F238E27FC236}">
                <a16:creationId xmlns:a16="http://schemas.microsoft.com/office/drawing/2014/main" id="{1E518111-A546-D6BA-9734-58B5D6A30FCB}"/>
              </a:ext>
            </a:extLst>
          </p:cNvPr>
          <p:cNvSpPr>
            <a:spLocks noGrp="1"/>
          </p:cNvSpPr>
          <p:nvPr>
            <p:ph type="dt" sz="half" idx="10"/>
          </p:nvPr>
        </p:nvSpPr>
        <p:spPr/>
        <p:txBody>
          <a:bodyPr/>
          <a:lstStyle/>
          <a:p>
            <a:r>
              <a:rPr lang="en-US" dirty="0"/>
              <a:t>05/03/2023</a:t>
            </a:r>
          </a:p>
        </p:txBody>
      </p:sp>
      <p:sp>
        <p:nvSpPr>
          <p:cNvPr id="5" name="Footer Placeholder 4">
            <a:extLst>
              <a:ext uri="{FF2B5EF4-FFF2-40B4-BE49-F238E27FC236}">
                <a16:creationId xmlns:a16="http://schemas.microsoft.com/office/drawing/2014/main" id="{E18DA1D0-B266-9012-6DEB-1809EAFEF42C}"/>
              </a:ext>
            </a:extLst>
          </p:cNvPr>
          <p:cNvSpPr>
            <a:spLocks noGrp="1"/>
          </p:cNvSpPr>
          <p:nvPr>
            <p:ph type="ftr" sz="quarter" idx="11"/>
          </p:nvPr>
        </p:nvSpPr>
        <p:spPr/>
        <p:txBody>
          <a:bodyPr/>
          <a:lstStyle/>
          <a:p>
            <a:pPr algn="l"/>
            <a:r>
              <a:rPr lang="en-US" dirty="0"/>
              <a:t>Interview Scenario – Isabelle Grenier</a:t>
            </a:r>
          </a:p>
        </p:txBody>
      </p:sp>
      <p:sp>
        <p:nvSpPr>
          <p:cNvPr id="6" name="Slide Number Placeholder 5">
            <a:extLst>
              <a:ext uri="{FF2B5EF4-FFF2-40B4-BE49-F238E27FC236}">
                <a16:creationId xmlns:a16="http://schemas.microsoft.com/office/drawing/2014/main" id="{8C553A4F-23D0-235F-F69F-1982B7F617FC}"/>
              </a:ext>
            </a:extLst>
          </p:cNvPr>
          <p:cNvSpPr>
            <a:spLocks noGrp="1"/>
          </p:cNvSpPr>
          <p:nvPr>
            <p:ph type="sldNum" sz="quarter" idx="12"/>
          </p:nvPr>
        </p:nvSpPr>
        <p:spPr/>
        <p:txBody>
          <a:bodyPr/>
          <a:lstStyle/>
          <a:p>
            <a:fld id="{B9713C8C-8E70-45D5-AE59-23E60168254E}" type="slidenum">
              <a:rPr lang="en-US" smtClean="0"/>
              <a:t>9</a:t>
            </a:fld>
            <a:endParaRPr lang="en-US" dirty="0"/>
          </a:p>
        </p:txBody>
      </p:sp>
      <p:graphicFrame>
        <p:nvGraphicFramePr>
          <p:cNvPr id="14" name="Table 13">
            <a:extLst>
              <a:ext uri="{FF2B5EF4-FFF2-40B4-BE49-F238E27FC236}">
                <a16:creationId xmlns:a16="http://schemas.microsoft.com/office/drawing/2014/main" id="{894F7F0A-EDD5-7FEF-7BBB-855C2EE6CFF3}"/>
              </a:ext>
            </a:extLst>
          </p:cNvPr>
          <p:cNvGraphicFramePr>
            <a:graphicFrameLocks noGrp="1"/>
          </p:cNvGraphicFramePr>
          <p:nvPr>
            <p:extLst>
              <p:ext uri="{D42A27DB-BD31-4B8C-83A1-F6EECF244321}">
                <p14:modId xmlns:p14="http://schemas.microsoft.com/office/powerpoint/2010/main" val="1319428368"/>
              </p:ext>
            </p:extLst>
          </p:nvPr>
        </p:nvGraphicFramePr>
        <p:xfrm>
          <a:off x="833576" y="2007020"/>
          <a:ext cx="5793041" cy="3495040"/>
        </p:xfrm>
        <a:graphic>
          <a:graphicData uri="http://schemas.openxmlformats.org/drawingml/2006/table">
            <a:tbl>
              <a:tblPr firstRow="1" bandRow="1">
                <a:tableStyleId>{69012ECD-51FC-41F1-AA8D-1B2483CD663E}</a:tableStyleId>
              </a:tblPr>
              <a:tblGrid>
                <a:gridCol w="1700784">
                  <a:extLst>
                    <a:ext uri="{9D8B030D-6E8A-4147-A177-3AD203B41FA5}">
                      <a16:colId xmlns:a16="http://schemas.microsoft.com/office/drawing/2014/main" val="2125467340"/>
                    </a:ext>
                  </a:extLst>
                </a:gridCol>
                <a:gridCol w="4092257">
                  <a:extLst>
                    <a:ext uri="{9D8B030D-6E8A-4147-A177-3AD203B41FA5}">
                      <a16:colId xmlns:a16="http://schemas.microsoft.com/office/drawing/2014/main" val="2399560711"/>
                    </a:ext>
                  </a:extLst>
                </a:gridCol>
              </a:tblGrid>
              <a:tr h="370840">
                <a:tc gridSpan="2">
                  <a:txBody>
                    <a:bodyPr/>
                    <a:lstStyle/>
                    <a:p>
                      <a:pPr algn="ctr"/>
                      <a:r>
                        <a:rPr lang="en-US" dirty="0"/>
                        <a:t>Year of Diagnosis</a:t>
                      </a:r>
                    </a:p>
                  </a:txBody>
                  <a:tcPr/>
                </a:tc>
                <a:tc hMerge="1">
                  <a:txBody>
                    <a:bodyPr/>
                    <a:lstStyle/>
                    <a:p>
                      <a:endParaRPr lang="en-US" dirty="0"/>
                    </a:p>
                  </a:txBody>
                  <a:tcPr/>
                </a:tc>
                <a:extLst>
                  <a:ext uri="{0D108BD9-81ED-4DB2-BD59-A6C34878D82A}">
                    <a16:rowId xmlns:a16="http://schemas.microsoft.com/office/drawing/2014/main" val="410954509"/>
                  </a:ext>
                </a:extLst>
              </a:tr>
              <a:tr h="370840">
                <a:tc>
                  <a:txBody>
                    <a:bodyPr/>
                    <a:lstStyle/>
                    <a:p>
                      <a:r>
                        <a:rPr lang="en-US" dirty="0"/>
                        <a:t>Type</a:t>
                      </a:r>
                    </a:p>
                  </a:txBody>
                  <a:tcPr/>
                </a:tc>
                <a:tc>
                  <a:txBody>
                    <a:bodyPr/>
                    <a:lstStyle/>
                    <a:p>
                      <a:r>
                        <a:rPr lang="en-US" i="1" dirty="0"/>
                        <a:t>Numeric (Continuous)</a:t>
                      </a:r>
                    </a:p>
                  </a:txBody>
                  <a:tcPr/>
                </a:tc>
                <a:extLst>
                  <a:ext uri="{0D108BD9-81ED-4DB2-BD59-A6C34878D82A}">
                    <a16:rowId xmlns:a16="http://schemas.microsoft.com/office/drawing/2014/main" val="862134589"/>
                  </a:ext>
                </a:extLst>
              </a:tr>
              <a:tr h="370840">
                <a:tc>
                  <a:txBody>
                    <a:bodyPr/>
                    <a:lstStyle/>
                    <a:p>
                      <a:r>
                        <a:rPr lang="en-US" dirty="0"/>
                        <a:t>Range</a:t>
                      </a:r>
                    </a:p>
                  </a:txBody>
                  <a:tcPr/>
                </a:tc>
                <a:tc>
                  <a:txBody>
                    <a:bodyPr/>
                    <a:lstStyle/>
                    <a:p>
                      <a:r>
                        <a:rPr lang="en-US" i="1" dirty="0"/>
                        <a:t>1988 to 2013</a:t>
                      </a:r>
                    </a:p>
                  </a:txBody>
                  <a:tcPr/>
                </a:tc>
                <a:extLst>
                  <a:ext uri="{0D108BD9-81ED-4DB2-BD59-A6C34878D82A}">
                    <a16:rowId xmlns:a16="http://schemas.microsoft.com/office/drawing/2014/main" val="2760629121"/>
                  </a:ext>
                </a:extLst>
              </a:tr>
              <a:tr h="370840">
                <a:tc>
                  <a:txBody>
                    <a:bodyPr/>
                    <a:lstStyle/>
                    <a:p>
                      <a:r>
                        <a:rPr lang="en-US" dirty="0"/>
                        <a:t>Missing Values</a:t>
                      </a:r>
                    </a:p>
                  </a:txBody>
                  <a:tcPr/>
                </a:tc>
                <a:tc>
                  <a:txBody>
                    <a:bodyPr/>
                    <a:lstStyle/>
                    <a:p>
                      <a:pPr marL="0" indent="0">
                        <a:buFont typeface="Arial" panose="020B0604020202020204" pitchFamily="34" charset="0"/>
                        <a:buNone/>
                      </a:pPr>
                      <a:r>
                        <a:rPr lang="en-US" i="1" dirty="0"/>
                        <a:t>Yes</a:t>
                      </a:r>
                    </a:p>
                  </a:txBody>
                  <a:tcPr/>
                </a:tc>
                <a:extLst>
                  <a:ext uri="{0D108BD9-81ED-4DB2-BD59-A6C34878D82A}">
                    <a16:rowId xmlns:a16="http://schemas.microsoft.com/office/drawing/2014/main" val="3974885980"/>
                  </a:ext>
                </a:extLst>
              </a:tr>
              <a:tr h="370840">
                <a:tc>
                  <a:txBody>
                    <a:bodyPr/>
                    <a:lstStyle/>
                    <a:p>
                      <a:r>
                        <a:rPr lang="en-US" dirty="0"/>
                        <a:t>Notes</a:t>
                      </a:r>
                    </a:p>
                  </a:txBody>
                  <a:tcPr/>
                </a:tc>
                <a:tc>
                  <a:txBody>
                    <a:bodyPr/>
                    <a:lstStyle/>
                    <a:p>
                      <a:pPr marL="285750" indent="-285750">
                        <a:buFont typeface="Arial" panose="020B0604020202020204" pitchFamily="34" charset="0"/>
                        <a:buChar char="•"/>
                      </a:pPr>
                      <a:r>
                        <a:rPr lang="en-US" i="1" dirty="0"/>
                        <a:t>Small number of cases yearly until mid-2000s</a:t>
                      </a:r>
                    </a:p>
                    <a:p>
                      <a:pPr marL="285750" indent="-285750">
                        <a:buFont typeface="Arial" panose="020B0604020202020204" pitchFamily="34" charset="0"/>
                        <a:buChar char="•"/>
                      </a:pPr>
                      <a:r>
                        <a:rPr lang="en-US" i="1" dirty="0"/>
                        <a:t>We could group the years into ranges, evenly or based on meaningful milestones</a:t>
                      </a:r>
                    </a:p>
                    <a:p>
                      <a:pPr marL="285750" indent="-285750">
                        <a:buFont typeface="Arial" panose="020B0604020202020204" pitchFamily="34" charset="0"/>
                        <a:buChar char="•"/>
                      </a:pPr>
                      <a:r>
                        <a:rPr lang="en-US" i="1" dirty="0"/>
                        <a:t>We will treat the year as a </a:t>
                      </a:r>
                      <a:r>
                        <a:rPr lang="en-US" b="1" i="1" dirty="0"/>
                        <a:t>continuous variable</a:t>
                      </a:r>
                    </a:p>
                  </a:txBody>
                  <a:tcPr/>
                </a:tc>
                <a:extLst>
                  <a:ext uri="{0D108BD9-81ED-4DB2-BD59-A6C34878D82A}">
                    <a16:rowId xmlns:a16="http://schemas.microsoft.com/office/drawing/2014/main" val="2428583178"/>
                  </a:ext>
                </a:extLst>
              </a:tr>
            </a:tbl>
          </a:graphicData>
        </a:graphic>
      </p:graphicFrame>
      <p:pic>
        <p:nvPicPr>
          <p:cNvPr id="20" name="Picture 19" descr="Chart, box and whisker chart&#10;&#10;Description automatically generated">
            <a:extLst>
              <a:ext uri="{FF2B5EF4-FFF2-40B4-BE49-F238E27FC236}">
                <a16:creationId xmlns:a16="http://schemas.microsoft.com/office/drawing/2014/main" id="{04CB34F2-5A7B-7429-64E6-BC6397AB52C0}"/>
              </a:ext>
            </a:extLst>
          </p:cNvPr>
          <p:cNvPicPr>
            <a:picLocks noChangeAspect="1"/>
          </p:cNvPicPr>
          <p:nvPr/>
        </p:nvPicPr>
        <p:blipFill>
          <a:blip r:embed="rId2"/>
          <a:stretch>
            <a:fillRect/>
          </a:stretch>
        </p:blipFill>
        <p:spPr>
          <a:xfrm>
            <a:off x="6996542" y="2007020"/>
            <a:ext cx="4357258" cy="3631048"/>
          </a:xfrm>
          <a:prstGeom prst="rect">
            <a:avLst/>
          </a:prstGeom>
        </p:spPr>
      </p:pic>
    </p:spTree>
    <p:extLst>
      <p:ext uri="{BB962C8B-B14F-4D97-AF65-F5344CB8AC3E}">
        <p14:creationId xmlns:p14="http://schemas.microsoft.com/office/powerpoint/2010/main" val="2454981824"/>
      </p:ext>
    </p:extLst>
  </p:cSld>
  <p:clrMapOvr>
    <a:masterClrMapping/>
  </p:clrMapOvr>
</p:sld>
</file>

<file path=ppt/theme/theme1.xml><?xml version="1.0" encoding="utf-8"?>
<a:theme xmlns:a="http://schemas.openxmlformats.org/drawingml/2006/main" name="Brush">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3.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{95074D56-9178-40A7-8C8A-BA88AB89BCE0}tf89080264_win32</Template>
  <TotalTime>319</TotalTime>
  <Words>868</Words>
  <Application>Microsoft Office PowerPoint</Application>
  <PresentationFormat>Widescreen</PresentationFormat>
  <Paragraphs>214</Paragraphs>
  <Slides>22</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Brush</vt:lpstr>
      <vt:lpstr>Interview Scenario May 3rd, 2023</vt:lpstr>
      <vt:lpstr>Agenda</vt:lpstr>
      <vt:lpstr>Part I</vt:lpstr>
      <vt:lpstr>Data Overview</vt:lpstr>
      <vt:lpstr>Data Overview</vt:lpstr>
      <vt:lpstr>Data Overview</vt:lpstr>
      <vt:lpstr>Data Overview</vt:lpstr>
      <vt:lpstr>Data Overview</vt:lpstr>
      <vt:lpstr>Data Overview</vt:lpstr>
      <vt:lpstr>Data Overview</vt:lpstr>
      <vt:lpstr>5-year survival logistic regression model</vt:lpstr>
      <vt:lpstr>Inference</vt:lpstr>
      <vt:lpstr>Prediction</vt:lpstr>
      <vt:lpstr>Survival Cox Regression Model</vt:lpstr>
      <vt:lpstr>Next steps…</vt:lpstr>
      <vt:lpstr>Part II</vt:lpstr>
      <vt:lpstr>Data Overview</vt:lpstr>
      <vt:lpstr>Correlation Analysis</vt:lpstr>
      <vt:lpstr>Next steps…</vt:lpstr>
      <vt:lpstr>Summary</vt:lpstr>
      <vt:lpstr>Thank you</vt:lpstr>
      <vt:lpstr>Regression Assumptions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Interview Scenario May 3rd, 2023</dc:title>
  <dc:creator>Grenier, Isabelle</dc:creator>
  <cp:lastModifiedBy>Grenier, Isabelle</cp:lastModifiedBy>
  <cp:revision>2</cp:revision>
  <dcterms:created xsi:type="dcterms:W3CDTF">2023-04-30T14:28:02Z</dcterms:created>
  <dcterms:modified xsi:type="dcterms:W3CDTF">2023-04-30T19:47:11Z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