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9"/>
  </p:notesMasterIdLst>
  <p:sldIdLst>
    <p:sldId id="256" r:id="rId2"/>
    <p:sldId id="259" r:id="rId3"/>
    <p:sldId id="261" r:id="rId4"/>
    <p:sldId id="276" r:id="rId5"/>
    <p:sldId id="277" r:id="rId6"/>
    <p:sldId id="319" r:id="rId7"/>
    <p:sldId id="320" r:id="rId8"/>
    <p:sldId id="306" r:id="rId9"/>
    <p:sldId id="279" r:id="rId10"/>
    <p:sldId id="307" r:id="rId11"/>
    <p:sldId id="321" r:id="rId12"/>
    <p:sldId id="322" r:id="rId13"/>
    <p:sldId id="323" r:id="rId14"/>
    <p:sldId id="324" r:id="rId15"/>
    <p:sldId id="325" r:id="rId16"/>
    <p:sldId id="326" r:id="rId17"/>
    <p:sldId id="38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08" r:id="rId27"/>
    <p:sldId id="274" r:id="rId28"/>
    <p:sldId id="311" r:id="rId29"/>
    <p:sldId id="335" r:id="rId30"/>
    <p:sldId id="336" r:id="rId31"/>
    <p:sldId id="337" r:id="rId32"/>
    <p:sldId id="338" r:id="rId33"/>
    <p:sldId id="339" r:id="rId34"/>
    <p:sldId id="340" r:id="rId35"/>
    <p:sldId id="309" r:id="rId36"/>
    <p:sldId id="318" r:id="rId37"/>
    <p:sldId id="341" r:id="rId38"/>
    <p:sldId id="342" r:id="rId39"/>
    <p:sldId id="343" r:id="rId40"/>
    <p:sldId id="344" r:id="rId41"/>
    <p:sldId id="345" r:id="rId42"/>
    <p:sldId id="317" r:id="rId43"/>
    <p:sldId id="312" r:id="rId44"/>
    <p:sldId id="313" r:id="rId45"/>
    <p:sldId id="352" r:id="rId46"/>
    <p:sldId id="346" r:id="rId47"/>
    <p:sldId id="347" r:id="rId48"/>
    <p:sldId id="349" r:id="rId49"/>
    <p:sldId id="350" r:id="rId50"/>
    <p:sldId id="314" r:id="rId51"/>
    <p:sldId id="315" r:id="rId52"/>
    <p:sldId id="351" r:id="rId53"/>
    <p:sldId id="353" r:id="rId54"/>
    <p:sldId id="354" r:id="rId55"/>
    <p:sldId id="355" r:id="rId56"/>
    <p:sldId id="316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260" r:id="rId88"/>
  </p:sldIdLst>
  <p:sldSz cx="9144000" cy="5143500" type="screen16x9"/>
  <p:notesSz cx="6858000" cy="9144000"/>
  <p:embeddedFontLst>
    <p:embeddedFont>
      <p:font typeface="Abel" panose="020B0604020202020204" charset="0"/>
      <p:regular r:id="rId90"/>
    </p:embeddedFont>
    <p:embeddedFont>
      <p:font typeface="Consolas" panose="020B0609020204030204" pitchFamily="49" charset="0"/>
      <p:regular r:id="rId91"/>
      <p:bold r:id="rId92"/>
      <p:italic r:id="rId93"/>
      <p:boldItalic r:id="rId94"/>
    </p:embeddedFont>
    <p:embeddedFont>
      <p:font typeface="Montserrat" panose="02000505000000020004" pitchFamily="2" charset="0"/>
      <p:regular r:id="rId95"/>
      <p:bold r:id="rId96"/>
      <p:italic r:id="rId97"/>
      <p:boldItalic r:id="rId98"/>
    </p:embeddedFont>
    <p:embeddedFont>
      <p:font typeface="Montserrat ExtraBold" panose="020B0604020202020204" charset="0"/>
      <p:bold r:id="rId99"/>
      <p:boldItalic r:id="rId100"/>
    </p:embeddedFont>
    <p:embeddedFont>
      <p:font typeface="Montserrat SemiBold" panose="020B0604020202020204" charset="0"/>
      <p:regular r:id="rId101"/>
      <p:bold r:id="rId102"/>
      <p:italic r:id="rId103"/>
      <p:boldItalic r:id="rId104"/>
    </p:embeddedFont>
    <p:embeddedFont>
      <p:font typeface="Poppins" panose="020B0604020202020204" charset="0"/>
      <p:regular r:id="rId105"/>
      <p:bold r:id="rId106"/>
      <p:italic r:id="rId107"/>
      <p:boldItalic r:id="rId108"/>
    </p:embeddedFont>
    <p:embeddedFont>
      <p:font typeface="Roboto" panose="020B0604020202020204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1EBC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34E34-DF69-481B-819B-8A40B61180BD}">
  <a:tblStyle styleId="{28C34E34-DF69-481B-819B-8A40B6118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12" Type="http://schemas.openxmlformats.org/officeDocument/2006/relationships/font" Target="fonts/font23.fntdata"/><Relationship Id="rId16" Type="http://schemas.openxmlformats.org/officeDocument/2006/relationships/slide" Target="slides/slide15.xml"/><Relationship Id="rId107" Type="http://schemas.openxmlformats.org/officeDocument/2006/relationships/font" Target="fonts/font18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4.fntdata"/><Relationship Id="rId108" Type="http://schemas.openxmlformats.org/officeDocument/2006/relationships/font" Target="fonts/font1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7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0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1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1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0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3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1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0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27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9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0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8ca45c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8ca45c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40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5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31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8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013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96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70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d6434f747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d6434f747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63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3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0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67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557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1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642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8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2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7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72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08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603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16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219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1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1945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514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103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2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00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39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876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26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31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223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57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57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01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959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369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04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912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4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8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651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913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56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65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1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8282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424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735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51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256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284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46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9830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827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2389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2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159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882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571267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c571267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d6434f747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ad6434f747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683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44250" y="-50"/>
            <a:ext cx="65448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866150"/>
            <a:ext cx="3094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2953425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3534309" y="2588925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9494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36550" y="13593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627884" y="257190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500497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48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2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1978900" y="2182450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4"/>
          </p:nvPr>
        </p:nvSpPr>
        <p:spPr>
          <a:xfrm>
            <a:off x="5837625" y="2182450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5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1981059" y="3566025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7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8"/>
          </p:nvPr>
        </p:nvSpPr>
        <p:spPr>
          <a:xfrm>
            <a:off x="5839439" y="3566025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9" hasCustomPrompt="1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13" hasCustomPrompt="1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15" hasCustomPrompt="1"/>
          </p:nvPr>
        </p:nvSpPr>
        <p:spPr>
          <a:xfrm>
            <a:off x="4956051" y="3108876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143959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71200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55975" y="3288824"/>
            <a:ext cx="38589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_1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250413" y="367355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742888" y="4253475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5462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745327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4772669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6795150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5835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26034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7"/>
          </p:nvPr>
        </p:nvSpPr>
        <p:spPr>
          <a:xfrm>
            <a:off x="4630763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6677050" y="3055550"/>
            <a:ext cx="1883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63" r:id="rId7"/>
    <p:sldLayoutId id="2147483666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stbagusdharmaputra/backend-private-2/blob/main/Jenkinsfil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DUMBWAYS BOOTCAMP</a:t>
            </a:r>
            <a:br>
              <a:rPr lang="en-ID" dirty="0"/>
            </a:br>
            <a:r>
              <a:rPr lang="en-ID" sz="2800" dirty="0"/>
              <a:t>3</a:t>
            </a:r>
            <a:r>
              <a:rPr lang="en-ID" sz="2800" baseline="30000" dirty="0"/>
              <a:t>rd</a:t>
            </a:r>
            <a:r>
              <a:rPr lang="en-ID" sz="2800" dirty="0"/>
              <a:t> week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I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F879F-8F93-4DAB-918B-F77AE575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5" y="598778"/>
            <a:ext cx="3449444" cy="3449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9FD7-EA17-4236-91C4-542DC67D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31" y="1050602"/>
            <a:ext cx="6984737" cy="36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91A7B-F16A-4015-95A8-D279A9CD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8" y="1007275"/>
            <a:ext cx="7482462" cy="3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DBD64-3542-4165-898E-4EB26642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9" y="1442880"/>
            <a:ext cx="635406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EB7D2-052B-4AA6-B758-AD772740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" y="1817922"/>
            <a:ext cx="8259097" cy="17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1EB46-24B5-4B50-91EE-30F3CA60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229"/>
            <a:ext cx="9144000" cy="2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6110D-E5C3-4A31-92FA-504DABFE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215500"/>
            <a:ext cx="784969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B0D78-1FA4-484E-93C6-BAF1610B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1" y="1427198"/>
            <a:ext cx="8052619" cy="26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Multistage Image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3D147-2529-4B3B-8A6F-5C27CBFC1643}"/>
              </a:ext>
            </a:extLst>
          </p:cNvPr>
          <p:cNvSpPr txBox="1"/>
          <p:nvPr/>
        </p:nvSpPr>
        <p:spPr>
          <a:xfrm>
            <a:off x="0" y="1428087"/>
            <a:ext cx="9144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multi-stage build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kita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statemen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1, dan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base image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berbeda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dan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statemen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dipanggil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menandakan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pembuatan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image pada stage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mudah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menyalin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artifacts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stage lain,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sehingga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size image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kecil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daripada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tanpa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multistage.</a:t>
            </a:r>
          </a:p>
        </p:txBody>
      </p:sp>
    </p:spTree>
    <p:extLst>
      <p:ext uri="{BB962C8B-B14F-4D97-AF65-F5344CB8AC3E}">
        <p14:creationId xmlns:p14="http://schemas.microsoft.com/office/powerpoint/2010/main" val="327510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Multistage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BD5A9-9EA3-46C1-BBFC-9F2B5BC2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4" y="1345275"/>
            <a:ext cx="793543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Multistage 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2AD7A-EE05-459B-9CCB-08C05023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957302"/>
            <a:ext cx="660174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CI/CD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Application</a:t>
            </a: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978890" y="3304917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Docker Images</a:t>
            </a:r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5837615" y="269900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 idx="13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14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954056" y="2645271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3" name="Google Shape;347;p31">
            <a:extLst>
              <a:ext uri="{FF2B5EF4-FFF2-40B4-BE49-F238E27FC236}">
                <a16:creationId xmlns:a16="http://schemas.microsoft.com/office/drawing/2014/main" id="{09B978EB-7985-47C7-9FE5-A5B807961764}"/>
              </a:ext>
            </a:extLst>
          </p:cNvPr>
          <p:cNvSpPr txBox="1">
            <a:spLocks/>
          </p:cNvSpPr>
          <p:nvPr/>
        </p:nvSpPr>
        <p:spPr>
          <a:xfrm>
            <a:off x="5837615" y="3910317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Job</a:t>
            </a:r>
          </a:p>
        </p:txBody>
      </p:sp>
      <p:sp>
        <p:nvSpPr>
          <p:cNvPr id="24" name="Google Shape;352;p31">
            <a:extLst>
              <a:ext uri="{FF2B5EF4-FFF2-40B4-BE49-F238E27FC236}">
                <a16:creationId xmlns:a16="http://schemas.microsoft.com/office/drawing/2014/main" id="{32759161-D7BB-4A02-B869-E5BEB4067D6F}"/>
              </a:ext>
            </a:extLst>
          </p:cNvPr>
          <p:cNvSpPr txBox="1">
            <a:spLocks/>
          </p:cNvSpPr>
          <p:nvPr/>
        </p:nvSpPr>
        <p:spPr>
          <a:xfrm>
            <a:off x="4954056" y="3672717"/>
            <a:ext cx="8841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28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3E6A9-6BAF-4F32-A249-D06156B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19" y="1179300"/>
            <a:ext cx="6553161" cy="38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7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E6FE5-9372-4AF4-B3D2-EAAF7BD1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621"/>
            <a:ext cx="9144000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11B8E-FDBE-4CAF-932F-EACBDCA0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1" y="1246913"/>
            <a:ext cx="779253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4DCDD-0DCF-4B16-BEF6-1F3E2C83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784"/>
            <a:ext cx="9144000" cy="25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</a:t>
            </a:r>
            <a:r>
              <a:rPr lang="en-ID" dirty="0" err="1"/>
              <a:t>Mutlistage</a:t>
            </a:r>
            <a:r>
              <a:rPr lang="en-ID" dirty="0"/>
              <a:t>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AFE5C-3DAB-45ED-9ABC-F57EE330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9" y="1461537"/>
            <a:ext cx="7394802" cy="36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</a:t>
            </a:r>
            <a:r>
              <a:rPr lang="en-ID" dirty="0" err="1"/>
              <a:t>Mutlistage</a:t>
            </a:r>
            <a:r>
              <a:rPr lang="en-ID" dirty="0"/>
              <a:t>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A94AA-ECD9-4250-81CF-89D90477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1855953"/>
            <a:ext cx="646837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5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Install Application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87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673" name="Google Shape;673;p46"/>
          <p:cNvSpPr/>
          <p:nvPr/>
        </p:nvSpPr>
        <p:spPr>
          <a:xfrm>
            <a:off x="6556191" y="3005257"/>
            <a:ext cx="1596563" cy="338008"/>
          </a:xfrm>
          <a:custGeom>
            <a:avLst/>
            <a:gdLst/>
            <a:ahLst/>
            <a:cxnLst/>
            <a:rect l="l" t="t" r="r" b="b"/>
            <a:pathLst>
              <a:path w="11449" h="3457" extrusionOk="0">
                <a:moveTo>
                  <a:pt x="0" y="0"/>
                </a:moveTo>
                <a:lnTo>
                  <a:pt x="0" y="3457"/>
                </a:lnTo>
                <a:lnTo>
                  <a:pt x="9745" y="3457"/>
                </a:lnTo>
                <a:cubicBezTo>
                  <a:pt x="10693" y="3457"/>
                  <a:pt x="11449" y="2700"/>
                  <a:pt x="11449" y="1752"/>
                </a:cubicBezTo>
                <a:cubicBezTo>
                  <a:pt x="11449" y="756"/>
                  <a:pt x="10693" y="0"/>
                  <a:pt x="9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5169487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57" y="3457"/>
                  <a:pt x="11402" y="2700"/>
                  <a:pt x="11402" y="1752"/>
                </a:cubicBezTo>
                <a:cubicBezTo>
                  <a:pt x="11402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3776229" y="3005257"/>
            <a:ext cx="1589869" cy="338008"/>
          </a:xfrm>
          <a:custGeom>
            <a:avLst/>
            <a:gdLst/>
            <a:ahLst/>
            <a:cxnLst/>
            <a:rect l="l" t="t" r="r" b="b"/>
            <a:pathLst>
              <a:path w="11401" h="3457" extrusionOk="0">
                <a:moveTo>
                  <a:pt x="0" y="0"/>
                </a:moveTo>
                <a:lnTo>
                  <a:pt x="0" y="3457"/>
                </a:lnTo>
                <a:lnTo>
                  <a:pt x="9709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7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2384504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45" y="3457"/>
                  <a:pt x="11402" y="2700"/>
                  <a:pt x="11402" y="1752"/>
                </a:cubicBezTo>
                <a:cubicBezTo>
                  <a:pt x="11402" y="756"/>
                  <a:pt x="10645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991246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704" y="0"/>
                </a:moveTo>
                <a:cubicBezTo>
                  <a:pt x="756" y="0"/>
                  <a:pt x="0" y="756"/>
                  <a:pt x="0" y="1752"/>
                </a:cubicBezTo>
                <a:cubicBezTo>
                  <a:pt x="0" y="2700"/>
                  <a:pt x="756" y="3457"/>
                  <a:pt x="1704" y="3457"/>
                </a:cubicBezTo>
                <a:lnTo>
                  <a:pt x="9697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1688287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4473200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709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7260692" y="3343172"/>
            <a:ext cx="187560" cy="117428"/>
          </a:xfrm>
          <a:custGeom>
            <a:avLst/>
            <a:gdLst/>
            <a:ahLst/>
            <a:cxnLst/>
            <a:rect l="l" t="t" r="r" b="b"/>
            <a:pathLst>
              <a:path w="134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45" y="601"/>
                </a:lnTo>
                <a:lnTo>
                  <a:pt x="13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5869874" y="2887925"/>
            <a:ext cx="189234" cy="117428"/>
          </a:xfrm>
          <a:custGeom>
            <a:avLst/>
            <a:gdLst/>
            <a:ahLst/>
            <a:cxnLst/>
            <a:rect l="l" t="t" r="r" b="b"/>
            <a:pathLst>
              <a:path w="1357" h="1201" extrusionOk="0">
                <a:moveTo>
                  <a:pt x="708" y="0"/>
                </a:moveTo>
                <a:lnTo>
                  <a:pt x="360" y="600"/>
                </a:lnTo>
                <a:lnTo>
                  <a:pt x="0" y="1200"/>
                </a:lnTo>
                <a:lnTo>
                  <a:pt x="1356" y="1200"/>
                </a:lnTo>
                <a:lnTo>
                  <a:pt x="1056" y="600"/>
                </a:lnTo>
                <a:lnTo>
                  <a:pt x="7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3081545" y="2887925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696" y="0"/>
                </a:moveTo>
                <a:lnTo>
                  <a:pt x="348" y="600"/>
                </a:lnTo>
                <a:lnTo>
                  <a:pt x="0" y="1200"/>
                </a:lnTo>
                <a:lnTo>
                  <a:pt x="1404" y="1200"/>
                </a:lnTo>
                <a:lnTo>
                  <a:pt x="1056" y="600"/>
                </a:lnTo>
                <a:lnTo>
                  <a:pt x="6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46"/>
          <p:cNvSpPr txBox="1"/>
          <p:nvPr/>
        </p:nvSpPr>
        <p:spPr>
          <a:xfrm>
            <a:off x="3827858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Run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2387014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Create docker-</a:t>
            </a: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compose.yml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7" name="Google Shape;687;p46"/>
          <p:cNvSpPr txBox="1"/>
          <p:nvPr/>
        </p:nvSpPr>
        <p:spPr>
          <a:xfrm>
            <a:off x="1045383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Install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5169487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Check Docker Container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6610321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Matikan</a:t>
            </a: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1461350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2854609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4246263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>
            <a:off x="5639591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7029572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C1B74-2235-493B-A17D-408EF2A2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9576"/>
            <a:ext cx="9144000" cy="17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48696-F17D-4420-928B-30517E95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83" y="1427332"/>
            <a:ext cx="6952033" cy="32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338935" y="2200562"/>
            <a:ext cx="3503703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6053F-1134-4B45-9AD5-F4640B31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398482"/>
            <a:ext cx="7812825" cy="31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Multistage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C3855-F4F5-4FB3-8F1E-F0C933AF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66" y="1206826"/>
            <a:ext cx="7258068" cy="3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50C6-B27F-4F16-9E55-65262FA3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5" y="1488531"/>
            <a:ext cx="7403690" cy="29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A299D-2D9B-40BB-A7D8-BE4CF4F6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9" y="1345275"/>
            <a:ext cx="8332362" cy="27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Multistage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2E912-78F9-41DF-85F0-1426FECF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11" y="1306996"/>
            <a:ext cx="6988577" cy="33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I</a:t>
            </a:r>
            <a:r>
              <a:rPr lang="en-ID" dirty="0" err="1"/>
              <a:t>nstall</a:t>
            </a:r>
            <a:r>
              <a:rPr lang="en-ID" dirty="0"/>
              <a:t> Jenkins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76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A5CE4-2B19-4D0E-8E10-893258E1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1384780"/>
            <a:ext cx="9144000" cy="29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DB733-3F08-42BC-9387-58C83EC3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2316696"/>
            <a:ext cx="9144000" cy="8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4EFAE-5C4A-491B-A697-2845CD14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5" y="1181879"/>
            <a:ext cx="7323510" cy="38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5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729A7-7301-405A-990F-B6A013F1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1785200"/>
            <a:ext cx="9144000" cy="1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379943" y="2497274"/>
            <a:ext cx="1214513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Add package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237828" y="2439395"/>
            <a:ext cx="11075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Add Docker repository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3981768" y="2525686"/>
            <a:ext cx="1180464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Install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5669697" y="2417093"/>
            <a:ext cx="1389481" cy="50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Cek</a:t>
            </a:r>
            <a:r>
              <a:rPr lang="en-ID" sz="1400" dirty="0"/>
              <a:t> &amp; test Docker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90847" y="3071001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paket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transfer file </a:t>
            </a:r>
            <a:r>
              <a:rPr lang="en-ID" sz="1200" dirty="0" err="1"/>
              <a:t>melalui</a:t>
            </a:r>
            <a:r>
              <a:rPr lang="en-ID" sz="1200" dirty="0"/>
              <a:t> http, </a:t>
            </a:r>
            <a:r>
              <a:rPr lang="en-ID" sz="1200" dirty="0" err="1"/>
              <a:t>cek</a:t>
            </a:r>
            <a:r>
              <a:rPr lang="en-ID" sz="1200" dirty="0"/>
              <a:t> </a:t>
            </a:r>
            <a:r>
              <a:rPr lang="en-ID" sz="1200" dirty="0" err="1"/>
              <a:t>keamanan</a:t>
            </a:r>
            <a:r>
              <a:rPr lang="en-ID" sz="1200" dirty="0"/>
              <a:t> data dan </a:t>
            </a:r>
            <a:r>
              <a:rPr lang="en-ID" sz="1200" dirty="0" err="1"/>
              <a:t>pengolahan</a:t>
            </a:r>
            <a:r>
              <a:rPr lang="en-ID" sz="1200" dirty="0"/>
              <a:t> script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1959341" y="3071001"/>
            <a:ext cx="1664270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repo official docker </a:t>
            </a:r>
            <a:r>
              <a:rPr lang="en-ID" sz="1200" dirty="0" err="1"/>
              <a:t>terbaru</a:t>
            </a:r>
            <a:r>
              <a:rPr lang="en-ID" sz="1200" dirty="0"/>
              <a:t> dan </a:t>
            </a:r>
            <a:r>
              <a:rPr lang="en-ID" sz="1200" dirty="0" err="1"/>
              <a:t>melakukan</a:t>
            </a:r>
            <a:r>
              <a:rPr lang="en-ID" sz="1200" dirty="0"/>
              <a:t> update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3739705" y="3082054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Instal</a:t>
            </a:r>
            <a:r>
              <a:rPr lang="en-ID" sz="1200" dirty="0"/>
              <a:t> docker </a:t>
            </a:r>
            <a:r>
              <a:rPr lang="en-ID" sz="1200" dirty="0" err="1"/>
              <a:t>melalui</a:t>
            </a:r>
            <a:r>
              <a:rPr lang="en-ID" sz="1200" dirty="0"/>
              <a:t> apt </a:t>
            </a:r>
            <a:r>
              <a:rPr lang="en-ID" sz="1200" dirty="0" err="1"/>
              <a:t>setelah</a:t>
            </a:r>
            <a:r>
              <a:rPr lang="en-ID" sz="1200" dirty="0"/>
              <a:t> repo dan </a:t>
            </a:r>
            <a:r>
              <a:rPr lang="en-ID" sz="1200" dirty="0" err="1"/>
              <a:t>paket</a:t>
            </a:r>
            <a:r>
              <a:rPr lang="en-ID" sz="1200" dirty="0"/>
              <a:t> di </a:t>
            </a:r>
            <a:r>
              <a:rPr lang="en-ID" sz="1200" dirty="0" err="1"/>
              <a:t>tambahkan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5532167" y="3011288"/>
            <a:ext cx="1664271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Pastikan</a:t>
            </a:r>
            <a:r>
              <a:rPr lang="en-ID" sz="1200" dirty="0"/>
              <a:t> Docker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berjalan</a:t>
            </a:r>
            <a:r>
              <a:rPr lang="en-ID" sz="1200" dirty="0"/>
              <a:t> dan user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akses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Docker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7131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2505562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6090388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4297975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22;p48">
            <a:extLst>
              <a:ext uri="{FF2B5EF4-FFF2-40B4-BE49-F238E27FC236}">
                <a16:creationId xmlns:a16="http://schemas.microsoft.com/office/drawing/2014/main" id="{D7218974-C2DD-49E3-A906-EF20C7E4CE30}"/>
              </a:ext>
            </a:extLst>
          </p:cNvPr>
          <p:cNvSpPr/>
          <p:nvPr/>
        </p:nvSpPr>
        <p:spPr>
          <a:xfrm>
            <a:off x="78826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15;p48">
            <a:extLst>
              <a:ext uri="{FF2B5EF4-FFF2-40B4-BE49-F238E27FC236}">
                <a16:creationId xmlns:a16="http://schemas.microsoft.com/office/drawing/2014/main" id="{FF178703-BB04-441D-9ED2-0FD54C89BC99}"/>
              </a:ext>
            </a:extLst>
          </p:cNvPr>
          <p:cNvSpPr txBox="1">
            <a:spLocks/>
          </p:cNvSpPr>
          <p:nvPr/>
        </p:nvSpPr>
        <p:spPr>
          <a:xfrm>
            <a:off x="7456812" y="2417093"/>
            <a:ext cx="1389481" cy="50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400" dirty="0"/>
              <a:t>Login </a:t>
            </a:r>
            <a:r>
              <a:rPr lang="en-ID" sz="1400" dirty="0" err="1"/>
              <a:t>ke</a:t>
            </a:r>
            <a:r>
              <a:rPr lang="en-ID" sz="1400" dirty="0"/>
              <a:t> Docker 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C0BE6-824F-4865-B7B7-06B3A6BDBB4D}"/>
              </a:ext>
            </a:extLst>
          </p:cNvPr>
          <p:cNvSpPr/>
          <p:nvPr/>
        </p:nvSpPr>
        <p:spPr>
          <a:xfrm>
            <a:off x="7746380" y="3361804"/>
            <a:ext cx="1397620" cy="123400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Google Shape;719;p48">
            <a:extLst>
              <a:ext uri="{FF2B5EF4-FFF2-40B4-BE49-F238E27FC236}">
                <a16:creationId xmlns:a16="http://schemas.microsoft.com/office/drawing/2014/main" id="{7D87B02D-7949-4368-ADCF-F57D468A200C}"/>
              </a:ext>
            </a:extLst>
          </p:cNvPr>
          <p:cNvSpPr txBox="1">
            <a:spLocks/>
          </p:cNvSpPr>
          <p:nvPr/>
        </p:nvSpPr>
        <p:spPr>
          <a:xfrm>
            <a:off x="7319282" y="3011288"/>
            <a:ext cx="1664271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200" dirty="0"/>
              <a:t>Login </a:t>
            </a:r>
            <a:r>
              <a:rPr lang="en-ID" sz="1200" dirty="0" err="1"/>
              <a:t>ke</a:t>
            </a:r>
            <a:r>
              <a:rPr lang="en-ID" sz="1200" dirty="0"/>
              <a:t> Docker </a:t>
            </a:r>
            <a:r>
              <a:rPr lang="en-ID" sz="1200" dirty="0" err="1"/>
              <a:t>untuk</a:t>
            </a:r>
            <a:r>
              <a:rPr lang="en-ID" sz="1200" dirty="0"/>
              <a:t> push image yang </a:t>
            </a:r>
            <a:r>
              <a:rPr lang="en-ID" sz="1200" dirty="0" err="1"/>
              <a:t>nantinya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endParaRPr lang="en-ID" sz="1200" dirty="0"/>
          </a:p>
        </p:txBody>
      </p:sp>
      <p:sp>
        <p:nvSpPr>
          <p:cNvPr id="48" name="Google Shape;7605;p72">
            <a:extLst>
              <a:ext uri="{FF2B5EF4-FFF2-40B4-BE49-F238E27FC236}">
                <a16:creationId xmlns:a16="http://schemas.microsoft.com/office/drawing/2014/main" id="{E2A5EDF4-009B-409B-A9B5-70E29719DF29}"/>
              </a:ext>
            </a:extLst>
          </p:cNvPr>
          <p:cNvSpPr/>
          <p:nvPr/>
        </p:nvSpPr>
        <p:spPr>
          <a:xfrm>
            <a:off x="4387432" y="184388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7384;p71">
            <a:extLst>
              <a:ext uri="{FF2B5EF4-FFF2-40B4-BE49-F238E27FC236}">
                <a16:creationId xmlns:a16="http://schemas.microsoft.com/office/drawing/2014/main" id="{FBF36B12-DF7A-4815-A103-30A2889583CB}"/>
              </a:ext>
            </a:extLst>
          </p:cNvPr>
          <p:cNvSpPr/>
          <p:nvPr/>
        </p:nvSpPr>
        <p:spPr>
          <a:xfrm>
            <a:off x="6206600" y="1843455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7125;p70">
            <a:extLst>
              <a:ext uri="{FF2B5EF4-FFF2-40B4-BE49-F238E27FC236}">
                <a16:creationId xmlns:a16="http://schemas.microsoft.com/office/drawing/2014/main" id="{B858BA6C-CBD7-4742-B680-A58A9BD9B589}"/>
              </a:ext>
            </a:extLst>
          </p:cNvPr>
          <p:cNvGrpSpPr/>
          <p:nvPr/>
        </p:nvGrpSpPr>
        <p:grpSpPr>
          <a:xfrm>
            <a:off x="7979671" y="1858807"/>
            <a:ext cx="343759" cy="339271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51" name="Google Shape;7126;p70">
              <a:extLst>
                <a:ext uri="{FF2B5EF4-FFF2-40B4-BE49-F238E27FC236}">
                  <a16:creationId xmlns:a16="http://schemas.microsoft.com/office/drawing/2014/main" id="{C0EFC6ED-64DA-4F4A-BF44-78F2736816D4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127;p70">
              <a:extLst>
                <a:ext uri="{FF2B5EF4-FFF2-40B4-BE49-F238E27FC236}">
                  <a16:creationId xmlns:a16="http://schemas.microsoft.com/office/drawing/2014/main" id="{5DA99E9F-C360-4F84-B9D8-855E83AF6153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128;p70">
              <a:extLst>
                <a:ext uri="{FF2B5EF4-FFF2-40B4-BE49-F238E27FC236}">
                  <a16:creationId xmlns:a16="http://schemas.microsoft.com/office/drawing/2014/main" id="{6D7B5CF7-8086-4805-A3BE-4410BBAFF26C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7129;p70">
              <a:extLst>
                <a:ext uri="{FF2B5EF4-FFF2-40B4-BE49-F238E27FC236}">
                  <a16:creationId xmlns:a16="http://schemas.microsoft.com/office/drawing/2014/main" id="{78C7ED12-772F-4401-AC96-4A191A041355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7130;p70">
              <a:extLst>
                <a:ext uri="{FF2B5EF4-FFF2-40B4-BE49-F238E27FC236}">
                  <a16:creationId xmlns:a16="http://schemas.microsoft.com/office/drawing/2014/main" id="{F6EDF4A2-45C4-40F7-8444-CDC4B02769FA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" name="Google Shape;8145;p73">
            <a:extLst>
              <a:ext uri="{FF2B5EF4-FFF2-40B4-BE49-F238E27FC236}">
                <a16:creationId xmlns:a16="http://schemas.microsoft.com/office/drawing/2014/main" id="{059DADE2-74FD-451C-BBDB-0DED5ABACD7E}"/>
              </a:ext>
            </a:extLst>
          </p:cNvPr>
          <p:cNvSpPr/>
          <p:nvPr/>
        </p:nvSpPr>
        <p:spPr>
          <a:xfrm>
            <a:off x="805600" y="1851013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8974;p74">
            <a:extLst>
              <a:ext uri="{FF2B5EF4-FFF2-40B4-BE49-F238E27FC236}">
                <a16:creationId xmlns:a16="http://schemas.microsoft.com/office/drawing/2014/main" id="{1F7D36E7-F1BD-4459-9FC5-61F4476DB29A}"/>
              </a:ext>
            </a:extLst>
          </p:cNvPr>
          <p:cNvGrpSpPr/>
          <p:nvPr/>
        </p:nvGrpSpPr>
        <p:grpSpPr>
          <a:xfrm>
            <a:off x="2602442" y="1849644"/>
            <a:ext cx="354341" cy="357596"/>
            <a:chOff x="-45673275" y="3199325"/>
            <a:chExt cx="299325" cy="302075"/>
          </a:xfrm>
          <a:solidFill>
            <a:schemeClr val="bg1"/>
          </a:solidFill>
        </p:grpSpPr>
        <p:sp>
          <p:nvSpPr>
            <p:cNvPr id="58" name="Google Shape;8975;p74">
              <a:extLst>
                <a:ext uri="{FF2B5EF4-FFF2-40B4-BE49-F238E27FC236}">
                  <a16:creationId xmlns:a16="http://schemas.microsoft.com/office/drawing/2014/main" id="{48671F6A-2856-44C4-A147-8FB7D883785D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76;p74">
              <a:extLst>
                <a:ext uri="{FF2B5EF4-FFF2-40B4-BE49-F238E27FC236}">
                  <a16:creationId xmlns:a16="http://schemas.microsoft.com/office/drawing/2014/main" id="{96E43948-75D3-452E-AFED-CE1B34643B78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7;p74">
              <a:extLst>
                <a:ext uri="{FF2B5EF4-FFF2-40B4-BE49-F238E27FC236}">
                  <a16:creationId xmlns:a16="http://schemas.microsoft.com/office/drawing/2014/main" id="{C2287E16-0607-4B45-8CE5-EE11CB0D083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ECB8-8C09-44EE-B601-55C2D907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54" y="1220428"/>
            <a:ext cx="5845791" cy="37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4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CB050-4637-4653-9EB7-559F46D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30" y="1020750"/>
            <a:ext cx="8016240" cy="39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8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Job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294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644300" y="2836774"/>
            <a:ext cx="1385850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Jenkins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70812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Jenkins &amp; Server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492071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6897978" y="2836774"/>
            <a:ext cx="1772458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Jenkins &amp; Slack </a:t>
            </a:r>
            <a:r>
              <a:rPr lang="en-ID" sz="1400" dirty="0" err="1"/>
              <a:t>Notif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441007" y="3109623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nb-NO" sz="1200" dirty="0"/>
              <a:t>Menambahkan github token ke jenkins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2654265" y="3109623"/>
            <a:ext cx="1664270" cy="56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Job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4840222" y="3109623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Menyambungkan</a:t>
            </a:r>
            <a:r>
              <a:rPr lang="en-ID" sz="1200" dirty="0"/>
              <a:t> Docker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github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Docker Build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6952071" y="3109623"/>
            <a:ext cx="1664271" cy="555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slack </a:t>
            </a:r>
            <a:r>
              <a:rPr lang="en-ID" sz="1200" dirty="0" err="1"/>
              <a:t>notif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1069238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3212350" y="2214261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7275873" y="2207842"/>
            <a:ext cx="875070" cy="628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Jenkins Job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5398360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F31340-5D3B-4570-A426-5CD4F2E70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0151" y="2286105"/>
            <a:ext cx="404411" cy="4044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589869-9FF0-45B6-8876-8CDD8E9B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77980" y="2295906"/>
            <a:ext cx="416839" cy="4168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81353C-AC83-4ED3-A276-2A616A4A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3608" y="2292572"/>
            <a:ext cx="407777" cy="4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4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Workflow Ci/Cd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B9D49-103C-41FE-AACB-999D0D78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345275"/>
            <a:ext cx="8296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012A8668-2534-43B4-B42C-F05CF2BDD4DA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0CD9F-5C9C-41FD-A220-0E25C17B8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250" y="2438280"/>
            <a:ext cx="476920" cy="476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F3EEC-3882-4750-A96A-6184A1C8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2" y="1027068"/>
            <a:ext cx="5344796" cy="40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012A8668-2534-43B4-B42C-F05CF2BDD4DA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0CD9F-5C9C-41FD-A220-0E25C17B8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250" y="2438280"/>
            <a:ext cx="476920" cy="47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16235-0189-4956-932D-4F740BAB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24" y="1407026"/>
            <a:ext cx="6853084" cy="3352771"/>
          </a:xfrm>
          <a:prstGeom prst="rect">
            <a:avLst/>
          </a:prstGeom>
        </p:spPr>
      </p:pic>
      <p:sp>
        <p:nvSpPr>
          <p:cNvPr id="17" name="Google Shape;720;p48">
            <a:extLst>
              <a:ext uri="{FF2B5EF4-FFF2-40B4-BE49-F238E27FC236}">
                <a16:creationId xmlns:a16="http://schemas.microsoft.com/office/drawing/2014/main" id="{0AD9A944-7D82-4412-9455-40E65BFFFAD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5FCA6D-AB64-40F3-94AD-EB1070FDFB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4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DA92D-9579-417B-86AE-B9611887C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27" y="1209976"/>
            <a:ext cx="7118555" cy="37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6F245B-881D-4753-A9FA-052D3986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263" y="1020756"/>
            <a:ext cx="4892288" cy="40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4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C3810-28AE-41B8-85A2-5D67075D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263" y="982769"/>
            <a:ext cx="5083493" cy="40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E07B7-B7AC-4F04-959C-7B1F2E024611}"/>
              </a:ext>
            </a:extLst>
          </p:cNvPr>
          <p:cNvSpPr txBox="1"/>
          <p:nvPr/>
        </p:nvSpPr>
        <p:spPr>
          <a:xfrm>
            <a:off x="934064" y="1616047"/>
            <a:ext cx="709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curl -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fsSL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https://download.docker.com/linux/ubuntu/gpg | 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apt-key add -</a:t>
            </a:r>
          </a:p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add-apt-repository "deb [arch=amd64] https://download.docker.com/linux/ubuntu $(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lsb_release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-cs) stable"</a:t>
            </a:r>
          </a:p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apt update</a:t>
            </a:r>
          </a:p>
          <a:p>
            <a:pPr algn="just"/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apt-cache policy docker-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ce</a:t>
            </a:r>
            <a:endParaRPr lang="en-ID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de-DE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 usermod -aG docker ${USER}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05635A-66BF-4618-968E-5C3C72DE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63" y="1899168"/>
            <a:ext cx="7333187" cy="16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8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6D5F96B9-39A2-44D9-8DCB-99CC3D94E68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FBF053-DA52-4923-858B-52AC2846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348" y="2415378"/>
            <a:ext cx="522724" cy="52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79AB1F-CB25-410A-8212-E38B744F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84" y="1020756"/>
            <a:ext cx="6655929" cy="40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6D5F96B9-39A2-44D9-8DCB-99CC3D94E68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FBF053-DA52-4923-858B-52AC2846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348" y="2415378"/>
            <a:ext cx="522724" cy="52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74D06-670C-4440-A5E3-88D09034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44" y="1221031"/>
            <a:ext cx="6541457" cy="37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1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8E10E-B770-41E8-8496-CEB708CB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37" y="1458756"/>
            <a:ext cx="5255479" cy="28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31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DC80D8-B8D5-4BD2-9932-73A05880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80" y="1358530"/>
            <a:ext cx="6744929" cy="30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2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669E3-8851-4E21-9D56-4F8EED5A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1" y="1549617"/>
            <a:ext cx="6984737" cy="26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72204-62A1-4C1E-859D-2F60B65C5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01" y="1226251"/>
            <a:ext cx="5275597" cy="37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2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20E89-013A-4751-9B30-B6EBCA00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8" y="1412180"/>
            <a:ext cx="6984737" cy="31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5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828EE-6099-4154-B445-65D7ECCC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7" y="1462449"/>
            <a:ext cx="6676103" cy="30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52C16-7091-4B7D-B132-B2221005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40" y="1431087"/>
            <a:ext cx="7374047" cy="30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E363-C69A-4ADA-A475-6E30978C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" y="1231874"/>
            <a:ext cx="8681884" cy="26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8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2A579-29C4-4876-BD32-FEF13BB8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8" y="1398110"/>
            <a:ext cx="6934550" cy="27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7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37FF5-A64C-4228-B692-7C131910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31" y="1070464"/>
            <a:ext cx="5933819" cy="4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2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5040-04FA-4AC3-866E-3CA80FFB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53" y="1033258"/>
            <a:ext cx="6443893" cy="3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4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Jenkins Pipeline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993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65336-478A-4ACA-BD75-528163FD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09" y="1254077"/>
            <a:ext cx="7374194" cy="33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30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33289-4313-4D2C-A64A-0FB262A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652"/>
            <a:ext cx="9144000" cy="24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6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Jenkins Pipeline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95485-6F9D-4162-82CB-E5CC421E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054721"/>
            <a:ext cx="7717500" cy="37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3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ACBDC-4445-4068-A206-4E3A3A3B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14" y="1020756"/>
            <a:ext cx="5558172" cy="40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8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8AE82-342C-4ACC-86D6-371BD9F6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504854"/>
            <a:ext cx="7089058" cy="23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2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0E6F-5646-41EE-9329-7899C461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0" y="1142800"/>
            <a:ext cx="755437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0239B-B423-4639-A408-F63FABD7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1385722"/>
            <a:ext cx="640169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3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44045-2F8E-4A12-AF70-B2615BCF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0" y="1072995"/>
            <a:ext cx="744959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3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98699-B0E0-44D5-931D-DEDCDB97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6" y="1026725"/>
            <a:ext cx="7980187" cy="36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FCF2D-2A41-4024-9324-210BFFE6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8" y="1550140"/>
            <a:ext cx="7570839" cy="23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54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BD3F0-963E-4F9D-ABC0-AFE0E9DE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1261051"/>
            <a:ext cx="741352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2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AD54E-54CE-4913-B866-108F777E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" y="1483319"/>
            <a:ext cx="7796981" cy="26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895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F5DC1-43FB-4B25-877C-C630904B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" y="1007275"/>
            <a:ext cx="7885471" cy="3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0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3BA9-FB2E-458C-ABD3-1A0767AD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65" y="1003808"/>
            <a:ext cx="6819669" cy="38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C9DA4-46FC-4B89-A1C6-DA51534C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2" y="1176771"/>
            <a:ext cx="7600335" cy="3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83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(Credential)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76799-DA62-400D-921D-2905867F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03" y="1206046"/>
            <a:ext cx="6459794" cy="33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5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(Credential)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A9C42-4C31-42AE-8E5D-D7BBA6F8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6" y="1202249"/>
            <a:ext cx="7980187" cy="34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ID" dirty="0" err="1"/>
              <a:t>reate</a:t>
            </a:r>
            <a:r>
              <a:rPr lang="en-ID" dirty="0"/>
              <a:t> Docker Image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155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BC087-34C2-4552-A28C-8EE51991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09" y="1097237"/>
            <a:ext cx="7187381" cy="36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15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2055-6A9A-43A3-BA3B-22764285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0" y="1079385"/>
            <a:ext cx="7482462" cy="36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89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C4482-84F4-4EAA-BBEF-0A92D56E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079750"/>
            <a:ext cx="7717501" cy="37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42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(SSH)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2F3EF-2F16-4547-A7A2-8EA1453B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37" y="1020756"/>
            <a:ext cx="5823526" cy="41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60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92579-99DF-42AD-A545-29760CCC5D05}"/>
              </a:ext>
            </a:extLst>
          </p:cNvPr>
          <p:cNvSpPr txBox="1"/>
          <p:nvPr/>
        </p:nvSpPr>
        <p:spPr>
          <a:xfrm>
            <a:off x="1138322" y="2251745"/>
            <a:ext cx="686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3"/>
              </a:rPr>
              <a:t>https://github.com/igstbagusdharmaputra/backend-private-2/blob/main/Jenkinsfile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38539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11C5F-64C5-4E39-8DDE-6144EB28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1153264"/>
            <a:ext cx="7413523" cy="35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2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04819-07C7-4BAF-9E08-EF999DBF7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215500"/>
            <a:ext cx="7717500" cy="3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98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2248500" y="1597500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Terimakasih</a:t>
            </a:r>
            <a:endParaRPr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1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Docker Image</a:t>
            </a:r>
            <a:endParaRPr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subTitle" idx="4294967295"/>
          </p:nvPr>
        </p:nvSpPr>
        <p:spPr>
          <a:xfrm>
            <a:off x="1011747" y="1403798"/>
            <a:ext cx="2415389" cy="937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de-DE" sz="1200" b="1" dirty="0"/>
              <a:t>Build Image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build -t namaimage:tag .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images</a:t>
            </a:r>
            <a:endParaRPr sz="1200" dirty="0"/>
          </a:p>
        </p:txBody>
      </p:sp>
      <p:sp>
        <p:nvSpPr>
          <p:cNvPr id="786" name="Google Shape;786;p51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7600417" y="449765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8098142" y="402988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511;p66">
            <a:extLst>
              <a:ext uri="{FF2B5EF4-FFF2-40B4-BE49-F238E27FC236}">
                <a16:creationId xmlns:a16="http://schemas.microsoft.com/office/drawing/2014/main" id="{33ACC105-0E06-4249-B5A2-63A04EF581BF}"/>
              </a:ext>
            </a:extLst>
          </p:cNvPr>
          <p:cNvGrpSpPr/>
          <p:nvPr/>
        </p:nvGrpSpPr>
        <p:grpSpPr>
          <a:xfrm rot="16200000">
            <a:off x="-829247" y="2684422"/>
            <a:ext cx="3150355" cy="589109"/>
            <a:chOff x="3464346" y="2440127"/>
            <a:chExt cx="1645588" cy="307720"/>
          </a:xfrm>
        </p:grpSpPr>
        <p:cxnSp>
          <p:nvCxnSpPr>
            <p:cNvPr id="12" name="Google Shape;5512;p66">
              <a:extLst>
                <a:ext uri="{FF2B5EF4-FFF2-40B4-BE49-F238E27FC236}">
                  <a16:creationId xmlns:a16="http://schemas.microsoft.com/office/drawing/2014/main" id="{DFEC4AD1-F4C3-43CD-8DB7-4A96C44B90F8}"/>
                </a:ext>
              </a:extLst>
            </p:cNvPr>
            <p:cNvCxnSpPr>
              <a:cxnSpLocks/>
              <a:stCxn id="25" idx="6"/>
              <a:endCxn id="18" idx="2"/>
            </p:cNvCxnSpPr>
            <p:nvPr/>
          </p:nvCxnSpPr>
          <p:spPr>
            <a:xfrm rot="5400000" flipV="1">
              <a:off x="4272854" y="1941685"/>
              <a:ext cx="25" cy="1222842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5518;p66">
              <a:extLst>
                <a:ext uri="{FF2B5EF4-FFF2-40B4-BE49-F238E27FC236}">
                  <a16:creationId xmlns:a16="http://schemas.microsoft.com/office/drawing/2014/main" id="{C2349C6B-4FD0-4B7E-ADFC-99940BB62365}"/>
                </a:ext>
              </a:extLst>
            </p:cNvPr>
            <p:cNvGrpSpPr/>
            <p:nvPr/>
          </p:nvGrpSpPr>
          <p:grpSpPr>
            <a:xfrm>
              <a:off x="3464346" y="2440127"/>
              <a:ext cx="225853" cy="296654"/>
              <a:chOff x="3470321" y="1729275"/>
              <a:chExt cx="136500" cy="179291"/>
            </a:xfrm>
          </p:grpSpPr>
          <p:cxnSp>
            <p:nvCxnSpPr>
              <p:cNvPr id="23" name="Google Shape;5519;p66">
                <a:extLst>
                  <a:ext uri="{FF2B5EF4-FFF2-40B4-BE49-F238E27FC236}">
                    <a16:creationId xmlns:a16="http://schemas.microsoft.com/office/drawing/2014/main" id="{CB1F0C39-9D1C-40FB-A1B6-07D71EA72B63}"/>
                  </a:ext>
                </a:extLst>
              </p:cNvPr>
              <p:cNvCxnSpPr/>
              <p:nvPr/>
            </p:nvCxnSpPr>
            <p:spPr>
              <a:xfrm>
                <a:off x="3538462" y="1848266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5520;p66">
                <a:extLst>
                  <a:ext uri="{FF2B5EF4-FFF2-40B4-BE49-F238E27FC236}">
                    <a16:creationId xmlns:a16="http://schemas.microsoft.com/office/drawing/2014/main" id="{04710723-B253-4C7C-8A63-5F1C8036EA08}"/>
                  </a:ext>
                </a:extLst>
              </p:cNvPr>
              <p:cNvSpPr/>
              <p:nvPr/>
            </p:nvSpPr>
            <p:spPr>
              <a:xfrm>
                <a:off x="3470321" y="1729275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521;p66">
                <a:extLst>
                  <a:ext uri="{FF2B5EF4-FFF2-40B4-BE49-F238E27FC236}">
                    <a16:creationId xmlns:a16="http://schemas.microsoft.com/office/drawing/2014/main" id="{A5FC9953-A420-4921-AB88-3731A29D2AC6}"/>
                  </a:ext>
                </a:extLst>
              </p:cNvPr>
              <p:cNvSpPr/>
              <p:nvPr/>
            </p:nvSpPr>
            <p:spPr>
              <a:xfrm>
                <a:off x="3487743" y="1746699"/>
                <a:ext cx="101700" cy="1017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5522;p66">
              <a:extLst>
                <a:ext uri="{FF2B5EF4-FFF2-40B4-BE49-F238E27FC236}">
                  <a16:creationId xmlns:a16="http://schemas.microsoft.com/office/drawing/2014/main" id="{C1EC4084-1D45-401A-AEA8-A6D55404CB41}"/>
                </a:ext>
              </a:extLst>
            </p:cNvPr>
            <p:cNvGrpSpPr/>
            <p:nvPr/>
          </p:nvGrpSpPr>
          <p:grpSpPr>
            <a:xfrm>
              <a:off x="4274209" y="2440252"/>
              <a:ext cx="225647" cy="307595"/>
              <a:chOff x="4857043" y="2292578"/>
              <a:chExt cx="792300" cy="1080042"/>
            </a:xfrm>
          </p:grpSpPr>
          <p:cxnSp>
            <p:nvCxnSpPr>
              <p:cNvPr id="20" name="Google Shape;5523;p66">
                <a:extLst>
                  <a:ext uri="{FF2B5EF4-FFF2-40B4-BE49-F238E27FC236}">
                    <a16:creationId xmlns:a16="http://schemas.microsoft.com/office/drawing/2014/main" id="{3576E3B6-E1C6-4682-B2F5-4791D65DC8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243994" y="2983519"/>
                <a:ext cx="0" cy="389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5525;p66">
                <a:extLst>
                  <a:ext uri="{FF2B5EF4-FFF2-40B4-BE49-F238E27FC236}">
                    <a16:creationId xmlns:a16="http://schemas.microsoft.com/office/drawing/2014/main" id="{092A54EF-3F75-4A2B-8164-97CCE4AB38D2}"/>
                  </a:ext>
                </a:extLst>
              </p:cNvPr>
              <p:cNvSpPr/>
              <p:nvPr/>
            </p:nvSpPr>
            <p:spPr>
              <a:xfrm>
                <a:off x="4857043" y="2292578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524;p66">
                <a:extLst>
                  <a:ext uri="{FF2B5EF4-FFF2-40B4-BE49-F238E27FC236}">
                    <a16:creationId xmlns:a16="http://schemas.microsoft.com/office/drawing/2014/main" id="{0A687ADA-5D22-4273-8C74-62040B362C57}"/>
                  </a:ext>
                </a:extLst>
              </p:cNvPr>
              <p:cNvSpPr/>
              <p:nvPr/>
            </p:nvSpPr>
            <p:spPr>
              <a:xfrm>
                <a:off x="4958271" y="2393825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5526;p66">
              <a:extLst>
                <a:ext uri="{FF2B5EF4-FFF2-40B4-BE49-F238E27FC236}">
                  <a16:creationId xmlns:a16="http://schemas.microsoft.com/office/drawing/2014/main" id="{157F751E-E3AB-486E-BED2-F70B614FCF03}"/>
                </a:ext>
              </a:extLst>
            </p:cNvPr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17" name="Google Shape;5527;p66">
                <a:extLst>
                  <a:ext uri="{FF2B5EF4-FFF2-40B4-BE49-F238E27FC236}">
                    <a16:creationId xmlns:a16="http://schemas.microsoft.com/office/drawing/2014/main" id="{527351EC-4172-44C4-9D68-CCCE9FF01FB4}"/>
                  </a:ext>
                </a:extLst>
              </p:cNvPr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5514;p66">
                <a:extLst>
                  <a:ext uri="{FF2B5EF4-FFF2-40B4-BE49-F238E27FC236}">
                    <a16:creationId xmlns:a16="http://schemas.microsoft.com/office/drawing/2014/main" id="{F6A48681-D1F6-42D9-BB9E-FFBCD53B5819}"/>
                  </a:ext>
                </a:extLst>
              </p:cNvPr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528;p66">
                <a:extLst>
                  <a:ext uri="{FF2B5EF4-FFF2-40B4-BE49-F238E27FC236}">
                    <a16:creationId xmlns:a16="http://schemas.microsoft.com/office/drawing/2014/main" id="{CFAD3E24-C693-4DF3-B7B6-4EF2DC8EA7FF}"/>
                  </a:ext>
                </a:extLst>
              </p:cNvPr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" name="Google Shape;785;p51">
            <a:extLst>
              <a:ext uri="{FF2B5EF4-FFF2-40B4-BE49-F238E27FC236}">
                <a16:creationId xmlns:a16="http://schemas.microsoft.com/office/drawing/2014/main" id="{76C893DC-CD39-4CBD-9FC8-77EF9724506E}"/>
              </a:ext>
            </a:extLst>
          </p:cNvPr>
          <p:cNvSpPr txBox="1">
            <a:spLocks/>
          </p:cNvSpPr>
          <p:nvPr/>
        </p:nvSpPr>
        <p:spPr>
          <a:xfrm>
            <a:off x="1004048" y="2557389"/>
            <a:ext cx="2674998" cy="93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Create &amp; Start 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create --name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namacontainer -p portlocal:portaplikasi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namaimage:tag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start namacontainer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ps</a:t>
            </a:r>
          </a:p>
        </p:txBody>
      </p:sp>
      <p:sp>
        <p:nvSpPr>
          <p:cNvPr id="32" name="Google Shape;785;p51">
            <a:extLst>
              <a:ext uri="{FF2B5EF4-FFF2-40B4-BE49-F238E27FC236}">
                <a16:creationId xmlns:a16="http://schemas.microsoft.com/office/drawing/2014/main" id="{08B0664D-FAEE-4CA4-9A3A-C3546A281271}"/>
              </a:ext>
            </a:extLst>
          </p:cNvPr>
          <p:cNvSpPr txBox="1">
            <a:spLocks/>
          </p:cNvSpPr>
          <p:nvPr/>
        </p:nvSpPr>
        <p:spPr>
          <a:xfrm>
            <a:off x="1025225" y="4126949"/>
            <a:ext cx="2674998" cy="56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Push Image</a:t>
            </a:r>
            <a:endParaRPr lang="de-DE" sz="1200" dirty="0"/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push namaimage:tag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hly Marketing Report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666666"/>
      </a:lt2>
      <a:accent1>
        <a:srgbClr val="61EBC1"/>
      </a:accent1>
      <a:accent2>
        <a:srgbClr val="61EBC1"/>
      </a:accent2>
      <a:accent3>
        <a:srgbClr val="61EBC1"/>
      </a:accent3>
      <a:accent4>
        <a:srgbClr val="ABABAB"/>
      </a:accent4>
      <a:accent5>
        <a:srgbClr val="666666"/>
      </a:accent5>
      <a:accent6>
        <a:srgbClr val="22222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637</Words>
  <Application>Microsoft Office PowerPoint</Application>
  <PresentationFormat>On-screen Show (16:9)</PresentationFormat>
  <Paragraphs>158</Paragraphs>
  <Slides>87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Montserrat</vt:lpstr>
      <vt:lpstr>Consolas</vt:lpstr>
      <vt:lpstr>Roboto</vt:lpstr>
      <vt:lpstr>Poppins</vt:lpstr>
      <vt:lpstr>Montserrat SemiBold</vt:lpstr>
      <vt:lpstr>Abel</vt:lpstr>
      <vt:lpstr>Arial</vt:lpstr>
      <vt:lpstr>Montserrat ExtraBold</vt:lpstr>
      <vt:lpstr>Monthly Marketing Report by Slidesgo</vt:lpstr>
      <vt:lpstr>DUMBWAYS BOOTCAMP 3rd week</vt:lpstr>
      <vt:lpstr>CI/CD</vt:lpstr>
      <vt:lpstr>Install Docker</vt:lpstr>
      <vt:lpstr>Install Docker</vt:lpstr>
      <vt:lpstr>Install Docker</vt:lpstr>
      <vt:lpstr>Install Docker</vt:lpstr>
      <vt:lpstr>Install Docker</vt:lpstr>
      <vt:lpstr>Create Docker Image</vt:lpstr>
      <vt:lpstr>Create Docker Image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Multistage Image</vt:lpstr>
      <vt:lpstr>Create Docker Multistage Image Frontend</vt:lpstr>
      <vt:lpstr>Create Docker Multistage  Image Frontend</vt:lpstr>
      <vt:lpstr>Create Docker Image Backend</vt:lpstr>
      <vt:lpstr>Create Docker Image Backend</vt:lpstr>
      <vt:lpstr>Create Docker Image Backend</vt:lpstr>
      <vt:lpstr>Create Docker Image Backend</vt:lpstr>
      <vt:lpstr>Create Docker Mutlistage Image Backend</vt:lpstr>
      <vt:lpstr>Create Docker Mutlistage Image Backend</vt:lpstr>
      <vt:lpstr>Install Application</vt:lpstr>
      <vt:lpstr>Install Application</vt:lpstr>
      <vt:lpstr>Install Application</vt:lpstr>
      <vt:lpstr>Install Application Frontend</vt:lpstr>
      <vt:lpstr>Install Application Frontend</vt:lpstr>
      <vt:lpstr>Install Application Multistage Frontend</vt:lpstr>
      <vt:lpstr>Install Application Backend</vt:lpstr>
      <vt:lpstr>Install Application Backend</vt:lpstr>
      <vt:lpstr>Install Application Multistage Backend</vt:lpstr>
      <vt:lpstr>Install Jenkins</vt:lpstr>
      <vt:lpstr>Install Jenkins</vt:lpstr>
      <vt:lpstr>Install Jenkins</vt:lpstr>
      <vt:lpstr>Install Jenkins</vt:lpstr>
      <vt:lpstr>Install Jenkins</vt:lpstr>
      <vt:lpstr>Install Jenkins</vt:lpstr>
      <vt:lpstr>Install Jenkins</vt:lpstr>
      <vt:lpstr>Create Jenkins Job</vt:lpstr>
      <vt:lpstr>Create Jenkins Job</vt:lpstr>
      <vt:lpstr>Workflow Ci/Cd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Jenkins Pipeline</vt:lpstr>
      <vt:lpstr>Install Jenkins</vt:lpstr>
      <vt:lpstr>Install Jenkins</vt:lpstr>
      <vt:lpstr>Jenkins Pipeline</vt:lpstr>
      <vt:lpstr>Install Jenkins</vt:lpstr>
      <vt:lpstr>Install Plugin Jenkins</vt:lpstr>
      <vt:lpstr>Install Plugin Jenkins</vt:lpstr>
      <vt:lpstr>Install Plugin Jenkins</vt:lpstr>
      <vt:lpstr>Configure Plugin Jenkins</vt:lpstr>
      <vt:lpstr>Configure Plugin Jenkins</vt:lpstr>
      <vt:lpstr>Configure Plugin Jenkins</vt:lpstr>
      <vt:lpstr>Configure Plugin Jenkins</vt:lpstr>
      <vt:lpstr>Configure Webhook Github</vt:lpstr>
      <vt:lpstr>Configure Webhook Github</vt:lpstr>
      <vt:lpstr>Configure Webhook Github</vt:lpstr>
      <vt:lpstr>Create Job Jenkins (Credential)</vt:lpstr>
      <vt:lpstr>Create Job Jenkins (Credential)</vt:lpstr>
      <vt:lpstr>Create Job Jenkins</vt:lpstr>
      <vt:lpstr>Create Job Jenkins</vt:lpstr>
      <vt:lpstr>Create Job Jenkins</vt:lpstr>
      <vt:lpstr>Create Job Jenkins (SSH)</vt:lpstr>
      <vt:lpstr>Script Pipeline Jenkins</vt:lpstr>
      <vt:lpstr>Script Pipeline Jenkins</vt:lpstr>
      <vt:lpstr>Script Pipeline Jenkins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3rd week</dc:title>
  <cp:lastModifiedBy>ASUS</cp:lastModifiedBy>
  <cp:revision>18</cp:revision>
  <dcterms:modified xsi:type="dcterms:W3CDTF">2021-01-02T04:42:48Z</dcterms:modified>
</cp:coreProperties>
</file>