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61" r:id="rId4"/>
    <p:sldId id="262" r:id="rId5"/>
    <p:sldId id="263" r:id="rId6"/>
    <p:sldId id="264" r:id="rId7"/>
    <p:sldId id="282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80" r:id="rId16"/>
    <p:sldId id="271" r:id="rId17"/>
    <p:sldId id="276" r:id="rId18"/>
    <p:sldId id="278" r:id="rId19"/>
    <p:sldId id="283" r:id="rId20"/>
    <p:sldId id="284" r:id="rId21"/>
    <p:sldId id="277" r:id="rId22"/>
    <p:sldId id="281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7304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214D-F1FF-4ABE-AA05-F5EEA63EF6A2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74AEB-4394-43FE-A5C0-1579FCFF6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9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4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BA18-D35B-46E5-AF74-4CA796CD99DA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8520-D250-4F64-B2A3-95C4B9B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27" y="2028993"/>
            <a:ext cx="5703146" cy="3152579"/>
          </a:xfrm>
        </p:spPr>
      </p:pic>
      <p:sp>
        <p:nvSpPr>
          <p:cNvPr id="3" name="TextBox 2"/>
          <p:cNvSpPr txBox="1"/>
          <p:nvPr/>
        </p:nvSpPr>
        <p:spPr>
          <a:xfrm>
            <a:off x="1385453" y="1145310"/>
            <a:ext cx="87930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An introduction to Vanilla and Graph Neural Networks</a:t>
            </a:r>
            <a:r>
              <a:rPr lang="en-US" b="1" u="sng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(with metaphors)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*The art of learning the right questions-being a good journalist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3382" y="5495636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Citrix</a:t>
            </a:r>
          </a:p>
          <a:p>
            <a:r>
              <a:rPr lang="en-US" dirty="0" smtClean="0"/>
              <a:t>John </a:t>
            </a:r>
            <a:r>
              <a:rPr lang="en-US" dirty="0" smtClean="0"/>
              <a:t>Tzolas</a:t>
            </a:r>
          </a:p>
          <a:p>
            <a:r>
              <a:rPr lang="en-US" dirty="0" smtClean="0"/>
              <a:t>11/03/2021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38176" y="5326934"/>
            <a:ext cx="9657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Layers </a:t>
            </a:r>
            <a:r>
              <a:rPr lang="en-US" dirty="0"/>
              <a:t>of processing, each later layer is asking questions on the answers of previous layers </a:t>
            </a:r>
          </a:p>
          <a:p>
            <a:r>
              <a:rPr lang="en-US" dirty="0" smtClean="0"/>
              <a:t>- Structured </a:t>
            </a:r>
            <a:r>
              <a:rPr lang="en-US" dirty="0"/>
              <a:t>flow of information driven by the loss function.</a:t>
            </a:r>
          </a:p>
          <a:p>
            <a:r>
              <a:rPr lang="en-US" dirty="0" smtClean="0"/>
              <a:t>- The </a:t>
            </a:r>
            <a:r>
              <a:rPr lang="en-US" dirty="0"/>
              <a:t>final representation should lie in a space whereby the initial representations can be easily </a:t>
            </a:r>
            <a:r>
              <a:rPr lang="en-US" dirty="0" smtClean="0"/>
              <a:t>separated. This </a:t>
            </a:r>
            <a:r>
              <a:rPr lang="en-US" dirty="0"/>
              <a:t>leads to meaningful hidden representations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191386"/>
            <a:ext cx="10249785" cy="51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/>
          <a:lstStyle/>
          <a:p>
            <a:pPr algn="ctr"/>
            <a:r>
              <a:rPr lang="en-US" u="sng" dirty="0" smtClean="0"/>
              <a:t>Non </a:t>
            </a:r>
            <a:r>
              <a:rPr lang="en-US" u="sng" dirty="0" err="1" smtClean="0"/>
              <a:t>Linearities</a:t>
            </a:r>
            <a:r>
              <a:rPr lang="en-US" u="sng" dirty="0" smtClean="0"/>
              <a:t> added after the questions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simple non linearity is </a:t>
            </a:r>
            <a:r>
              <a:rPr lang="en-US" dirty="0" err="1" smtClean="0"/>
              <a:t>ReLU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Our original questions are of the form ‘How similar’? </a:t>
            </a:r>
          </a:p>
          <a:p>
            <a:pPr marL="0" indent="0">
              <a:buNone/>
            </a:pPr>
            <a:r>
              <a:rPr lang="en-US" sz="2200" i="1" dirty="0" smtClean="0"/>
              <a:t>( The non linearity adds some if logic in the above case)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i</a:t>
            </a:r>
            <a:r>
              <a:rPr lang="en-US" i="1" dirty="0" smtClean="0">
                <a:solidFill>
                  <a:srgbClr val="00B0F0"/>
                </a:solidFill>
              </a:rPr>
              <a:t>f how similar &lt; 0: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	</a:t>
            </a:r>
            <a:r>
              <a:rPr lang="en-US" i="1" dirty="0" smtClean="0">
                <a:solidFill>
                  <a:srgbClr val="00B0F0"/>
                </a:solidFill>
              </a:rPr>
              <a:t>return 0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	</a:t>
            </a:r>
            <a:r>
              <a:rPr lang="en-US" i="1" dirty="0" smtClean="0">
                <a:solidFill>
                  <a:srgbClr val="00B0F0"/>
                </a:solidFill>
              </a:rPr>
              <a:t>return </a:t>
            </a:r>
            <a:r>
              <a:rPr lang="en-US" i="1" dirty="0" err="1" smtClean="0">
                <a:solidFill>
                  <a:srgbClr val="00B0F0"/>
                </a:solidFill>
              </a:rPr>
              <a:t>how_similar</a:t>
            </a:r>
            <a:endParaRPr lang="en-US" i="1" dirty="0" smtClean="0">
              <a:solidFill>
                <a:srgbClr val="00B0F0"/>
              </a:solidFill>
            </a:endParaRPr>
          </a:p>
        </p:txBody>
      </p:sp>
      <p:pic>
        <p:nvPicPr>
          <p:cNvPr id="6148" name="Picture 4" descr="ReLU : Not a Differentiable Function: Why used in Gradient Based  Optimization? and Other Generalizations of ReLU. | by Kanchan Sarkar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31" y="1371637"/>
            <a:ext cx="2428137" cy="18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367" y="293024"/>
            <a:ext cx="9144000" cy="525684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Convolutional Neural Networks (CNNs)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419" y="818708"/>
            <a:ext cx="10728251" cy="5433236"/>
          </a:xfrm>
        </p:spPr>
        <p:txBody>
          <a:bodyPr/>
          <a:lstStyle/>
          <a:p>
            <a:pPr algn="l"/>
            <a:r>
              <a:rPr lang="en-US" sz="2000" dirty="0" smtClean="0"/>
              <a:t>The questions being asked by CNNs is how similar are parts of the input image to stencils/sketch templates. Deeper layers question on similarity with more elaborate shapes.</a:t>
            </a:r>
          </a:p>
          <a:p>
            <a:pPr algn="l"/>
            <a:endParaRPr lang="en-US" dirty="0"/>
          </a:p>
        </p:txBody>
      </p:sp>
      <p:pic>
        <p:nvPicPr>
          <p:cNvPr id="7170" name="Picture 2" descr="https://atcold.github.io/pytorch-Deep-Learning/images/week13/13-1/ConvN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42" y="1447435"/>
            <a:ext cx="5697058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atcold.github.io/pytorch-Deep-Learning/images/week13/13-1/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67" y="4250597"/>
            <a:ext cx="67818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ypes of Convolution Kernels : Simplified | by Prakhar Ganesh | Towards 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48" y="1840695"/>
            <a:ext cx="2889250" cy="19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597"/>
            <a:ext cx="9144000" cy="536315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Linear Algebra – Matrix-Matrix Multiplication</a:t>
            </a:r>
            <a:endParaRPr lang="en-US" sz="3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0605"/>
            <a:ext cx="9144000" cy="5486400"/>
          </a:xfrm>
        </p:spPr>
        <p:txBody>
          <a:bodyPr/>
          <a:lstStyle/>
          <a:p>
            <a:pPr algn="l"/>
            <a:r>
              <a:rPr lang="en-US" dirty="0" smtClean="0"/>
              <a:t>When we multiply 2 arrays A and B (          ) we are performing : 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Linear combination 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of the rows of B</a:t>
            </a:r>
          </a:p>
          <a:p>
            <a:pPr algn="l"/>
            <a:endParaRPr lang="en-US" dirty="0"/>
          </a:p>
          <a:p>
            <a:pPr marL="342900" indent="-342900" algn="l">
              <a:buFontTx/>
              <a:buChar char="-"/>
            </a:pPr>
            <a:endParaRPr lang="en-US" dirty="0" smtClean="0"/>
          </a:p>
          <a:p>
            <a:pPr algn="l"/>
            <a:endParaRPr lang="en-US" dirty="0" smtClean="0"/>
          </a:p>
          <a:p>
            <a:pPr marL="342900" indent="-342900" algn="l">
              <a:buFontTx/>
              <a:buChar char="-"/>
            </a:pP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Linear combination 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of the columns of A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https://latex.codecogs.com/gif.latex?A%5Ccdot%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7996"/>
            <a:ext cx="631778" cy="20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atrix by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688" y="4103741"/>
            <a:ext cx="6241312" cy="26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matrix by matrix from the 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2" y="1148316"/>
            <a:ext cx="5692331" cy="35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/>
              <a:t>Matrix </a:t>
            </a:r>
            <a:r>
              <a:rPr lang="en-US" sz="4000" u="sng" dirty="0" err="1" smtClean="0"/>
              <a:t>Matrix</a:t>
            </a:r>
            <a:r>
              <a:rPr lang="en-US" sz="4000" u="sng" dirty="0" smtClean="0"/>
              <a:t> Multiplication-Combining opinions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Interviewer </a:t>
            </a:r>
            <a:r>
              <a:rPr lang="en-US" dirty="0" smtClean="0">
                <a:solidFill>
                  <a:srgbClr val="00B0F0"/>
                </a:solidFill>
              </a:rPr>
              <a:t>Mary</a:t>
            </a:r>
            <a:r>
              <a:rPr lang="en-US" dirty="0" smtClean="0"/>
              <a:t> asks some questions :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M ∙ v = [AnswerMary1 AnswerMary2 </a:t>
            </a:r>
            <a:r>
              <a:rPr lang="en-US" dirty="0">
                <a:solidFill>
                  <a:srgbClr val="00B0F0"/>
                </a:solidFill>
              </a:rPr>
              <a:t>…. </a:t>
            </a:r>
            <a:r>
              <a:rPr lang="en-US" dirty="0" err="1" smtClean="0">
                <a:solidFill>
                  <a:srgbClr val="00B0F0"/>
                </a:solidFill>
              </a:rPr>
              <a:t>AnswerMaryN</a:t>
            </a:r>
            <a:r>
              <a:rPr lang="en-US" dirty="0">
                <a:solidFill>
                  <a:srgbClr val="00B0F0"/>
                </a:solidFill>
              </a:rPr>
              <a:t>] </a:t>
            </a:r>
          </a:p>
          <a:p>
            <a:pPr marL="0" indent="0">
              <a:buNone/>
            </a:pPr>
            <a:r>
              <a:rPr lang="en-US" dirty="0"/>
              <a:t>- Interviewer </a:t>
            </a:r>
            <a:r>
              <a:rPr lang="en-US" dirty="0" smtClean="0">
                <a:solidFill>
                  <a:srgbClr val="00B050"/>
                </a:solidFill>
              </a:rPr>
              <a:t>Rahul</a:t>
            </a:r>
            <a:r>
              <a:rPr lang="en-US" dirty="0" smtClean="0"/>
              <a:t> </a:t>
            </a:r>
            <a:r>
              <a:rPr lang="en-US" dirty="0"/>
              <a:t>asks some questions 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R </a:t>
            </a:r>
            <a:r>
              <a:rPr lang="en-US" dirty="0">
                <a:solidFill>
                  <a:srgbClr val="00B050"/>
                </a:solidFill>
              </a:rPr>
              <a:t>∙ v = [ </a:t>
            </a:r>
            <a:r>
              <a:rPr lang="en-US" dirty="0" smtClean="0">
                <a:solidFill>
                  <a:srgbClr val="00B050"/>
                </a:solidFill>
              </a:rPr>
              <a:t>AnswerRahul1 AnswerRahul2 </a:t>
            </a:r>
            <a:r>
              <a:rPr lang="en-US" dirty="0">
                <a:solidFill>
                  <a:srgbClr val="00B050"/>
                </a:solidFill>
              </a:rPr>
              <a:t>…. </a:t>
            </a:r>
            <a:r>
              <a:rPr lang="en-US" dirty="0" err="1" smtClean="0">
                <a:solidFill>
                  <a:srgbClr val="00B050"/>
                </a:solidFill>
              </a:rPr>
              <a:t>AnswerRahulN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How could we </a:t>
            </a:r>
            <a:r>
              <a:rPr lang="en-US" dirty="0" smtClean="0">
                <a:solidFill>
                  <a:srgbClr val="C00000"/>
                </a:solidFill>
              </a:rPr>
              <a:t>combine</a:t>
            </a:r>
            <a:r>
              <a:rPr lang="en-US" dirty="0" smtClean="0"/>
              <a:t> the answers to both of them (left multiply with [1 1 … 1] – linear combination of the rows) 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[1 1 …. 1] </a:t>
            </a:r>
            <a:r>
              <a:rPr lang="en-US" dirty="0" smtClean="0"/>
              <a:t>∙ [</a:t>
            </a:r>
            <a:r>
              <a:rPr lang="en-US" dirty="0" smtClean="0">
                <a:solidFill>
                  <a:srgbClr val="00B0F0"/>
                </a:solidFill>
              </a:rPr>
              <a:t>AnswerMary1 AnswerMary2 </a:t>
            </a:r>
            <a:r>
              <a:rPr lang="en-US" dirty="0">
                <a:solidFill>
                  <a:srgbClr val="00B0F0"/>
                </a:solidFill>
              </a:rPr>
              <a:t>…. </a:t>
            </a:r>
            <a:r>
              <a:rPr lang="en-US" dirty="0" err="1" smtClean="0">
                <a:solidFill>
                  <a:srgbClr val="00B0F0"/>
                </a:solidFill>
              </a:rPr>
              <a:t>AnswerMaryN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00B050"/>
                </a:solidFill>
              </a:rPr>
              <a:t>AnswerToRahul1 </a:t>
            </a:r>
            <a:r>
              <a:rPr lang="en-US" dirty="0">
                <a:solidFill>
                  <a:srgbClr val="00B050"/>
                </a:solidFill>
              </a:rPr>
              <a:t>AnswerToRahul2 …. </a:t>
            </a:r>
            <a:r>
              <a:rPr lang="en-US" dirty="0" err="1" smtClean="0">
                <a:solidFill>
                  <a:srgbClr val="00B050"/>
                </a:solidFill>
              </a:rPr>
              <a:t>AnswerToRahulN</a:t>
            </a:r>
            <a:r>
              <a:rPr lang="en-US" dirty="0" smtClean="0"/>
              <a:t>] =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Result = [ (</a:t>
            </a:r>
            <a:r>
              <a:rPr lang="en-US" sz="1800" dirty="0" smtClean="0">
                <a:solidFill>
                  <a:srgbClr val="00B0F0"/>
                </a:solidFill>
              </a:rPr>
              <a:t>AnswerMary1+AnswerRahul1) (AnswerMary2+AnswerRahul2) </a:t>
            </a:r>
            <a:r>
              <a:rPr lang="en-US" sz="1800" dirty="0">
                <a:solidFill>
                  <a:srgbClr val="00B0F0"/>
                </a:solidFill>
              </a:rPr>
              <a:t>…. </a:t>
            </a:r>
            <a:r>
              <a:rPr lang="en-US" sz="1800" dirty="0" smtClean="0">
                <a:solidFill>
                  <a:srgbClr val="00B0F0"/>
                </a:solidFill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</a:rPr>
              <a:t>AnswerMaryN+AnswerRahulN</a:t>
            </a:r>
            <a:r>
              <a:rPr lang="en-US" sz="1800" dirty="0" smtClean="0">
                <a:solidFill>
                  <a:srgbClr val="00B0F0"/>
                </a:solidFill>
              </a:rPr>
              <a:t>) ]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9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206"/>
            <a:ext cx="10515600" cy="1191623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Adjacency (A) and Degree (D) matrix of a Graph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96" y="1041991"/>
            <a:ext cx="10887407" cy="54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90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Convolutional Neural Networks (GCNs)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8316"/>
            <a:ext cx="6104860" cy="50286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i="1" dirty="0" smtClean="0">
                <a:solidFill>
                  <a:srgbClr val="00B0F0"/>
                </a:solidFill>
              </a:rPr>
              <a:t>Zachary Karate Club</a:t>
            </a:r>
            <a:endParaRPr lang="el-GR" sz="2400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i="1" dirty="0" smtClean="0"/>
              <a:t>During </a:t>
            </a:r>
            <a:r>
              <a:rPr lang="en-US" sz="2400" i="1" dirty="0"/>
              <a:t>the period from 1970-1972, Wayne W. Zachary observed the people belonging to a local karate club. </a:t>
            </a:r>
            <a:r>
              <a:rPr lang="en-US" sz="2400" i="1" dirty="0">
                <a:solidFill>
                  <a:srgbClr val="C00000"/>
                </a:solidFill>
              </a:rPr>
              <a:t>He represented these people as nodes in a graph and added an edge between a pair of people if they interacted with each other</a:t>
            </a:r>
            <a:r>
              <a:rPr lang="en-US" sz="2400" i="1" dirty="0"/>
              <a:t>. The result was the graph shown below</a:t>
            </a:r>
            <a:r>
              <a:rPr lang="en-US" sz="2400" i="1" dirty="0" smtClean="0"/>
              <a:t>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During the study, an interesting event happened. A </a:t>
            </a:r>
            <a:r>
              <a:rPr lang="en-US" sz="2400" i="1" dirty="0">
                <a:solidFill>
                  <a:srgbClr val="C00000"/>
                </a:solidFill>
              </a:rPr>
              <a:t>conflict</a:t>
            </a:r>
            <a:r>
              <a:rPr lang="en-US" sz="2400" i="1" dirty="0"/>
              <a:t> arose between the administrator “John A” and instructor “Mr. Hi” (pseudonyms), which led to the </a:t>
            </a:r>
            <a:r>
              <a:rPr lang="en-US" sz="2400" i="1" dirty="0">
                <a:solidFill>
                  <a:srgbClr val="C00000"/>
                </a:solidFill>
              </a:rPr>
              <a:t>split</a:t>
            </a:r>
            <a:r>
              <a:rPr lang="en-US" sz="2400" i="1" dirty="0"/>
              <a:t> of the club into two. Half of the members formed a new club around Mr. Hi; members from the other part found a new instructor or gave up karate</a:t>
            </a:r>
            <a:r>
              <a:rPr lang="en-US" sz="2400" i="1" dirty="0" smtClean="0"/>
              <a:t>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Can we use GNNs to predict what members will do?</a:t>
            </a:r>
            <a:endParaRPr lang="en-US" sz="2400" i="1" dirty="0">
              <a:solidFill>
                <a:srgbClr val="C00000"/>
              </a:solidFill>
            </a:endParaRPr>
          </a:p>
        </p:txBody>
      </p:sp>
      <p:pic>
        <p:nvPicPr>
          <p:cNvPr id="8" name="Picture 2" descr="https://dsgiitr.com/images/blogs/GCN/karate_club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858000" y="1148316"/>
            <a:ext cx="5156792" cy="502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141"/>
            <a:ext cx="9144000" cy="510362"/>
          </a:xfrm>
        </p:spPr>
        <p:txBody>
          <a:bodyPr>
            <a:normAutofit fontScale="90000"/>
          </a:bodyPr>
          <a:lstStyle/>
          <a:p>
            <a:r>
              <a:rPr lang="en-US" sz="4400" b="1" u="sng" dirty="0" smtClean="0"/>
              <a:t>Let’s think about the strategy 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82503"/>
            <a:ext cx="9144000" cy="562462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1 ) Let’s give each node a questionnaire to learn something from them</a:t>
            </a:r>
          </a:p>
          <a:p>
            <a:pPr algn="l"/>
            <a:r>
              <a:rPr lang="en-US" dirty="0" smtClean="0"/>
              <a:t>The questionnaire is the same across nodes.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Greek Proverb : </a:t>
            </a:r>
            <a:r>
              <a:rPr lang="en-US" i="1" dirty="0" smtClean="0">
                <a:solidFill>
                  <a:srgbClr val="C00000"/>
                </a:solidFill>
              </a:rPr>
              <a:t>‘Tell me your friends and I will tell you who you are.’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2) Once each node has answered, each node sends its opinions to its direct neighbors – </a:t>
            </a:r>
            <a:r>
              <a:rPr lang="en-US" dirty="0" smtClean="0">
                <a:solidFill>
                  <a:srgbClr val="00B0F0"/>
                </a:solidFill>
              </a:rPr>
              <a:t>Message Passing step</a:t>
            </a:r>
            <a:r>
              <a:rPr lang="en-US" dirty="0" smtClean="0"/>
              <a:t>.</a:t>
            </a:r>
            <a:endParaRPr lang="en-US" dirty="0"/>
          </a:p>
          <a:p>
            <a:pPr algn="l"/>
            <a:r>
              <a:rPr lang="en-US" dirty="0" smtClean="0"/>
              <a:t>3) Each node gathers and summarizes the information received from its neighbors – </a:t>
            </a:r>
            <a:r>
              <a:rPr lang="en-US" dirty="0" smtClean="0">
                <a:solidFill>
                  <a:srgbClr val="00B0F0"/>
                </a:solidFill>
              </a:rPr>
              <a:t>Aggregation</a:t>
            </a:r>
            <a:r>
              <a:rPr lang="en-US" dirty="0" smtClean="0"/>
              <a:t> step.</a:t>
            </a:r>
            <a:endParaRPr lang="en-US" dirty="0"/>
          </a:p>
          <a:p>
            <a:pPr algn="l"/>
            <a:r>
              <a:rPr lang="en-US" dirty="0" smtClean="0"/>
              <a:t>4) It uses this summarized/aggregated information along with its own beliefs to update its state – </a:t>
            </a:r>
            <a:r>
              <a:rPr lang="en-US" dirty="0" smtClean="0">
                <a:solidFill>
                  <a:srgbClr val="00B0F0"/>
                </a:solidFill>
              </a:rPr>
              <a:t>Update</a:t>
            </a:r>
            <a:r>
              <a:rPr lang="en-US" dirty="0" smtClean="0"/>
              <a:t> step.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*What does repetition of this process provide?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Building on previous answers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Propagating at distances greater than 1 (or radius n : n = number of times we repeat the steps)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3144"/>
            <a:ext cx="9144000" cy="52568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Propagation of information (n = 1 and n =2)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6" y="1394008"/>
            <a:ext cx="5220587" cy="4815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86540"/>
            <a:ext cx="9144000" cy="39712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74" y="1394008"/>
            <a:ext cx="5706140" cy="48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/>
            <a:r>
              <a:rPr lang="en-US" sz="3200" b="1" u="sng" dirty="0" smtClean="0"/>
              <a:t>Strategy Visualized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162050"/>
            <a:ext cx="8220075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7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510"/>
            <a:ext cx="9144000" cy="757492"/>
          </a:xfrm>
        </p:spPr>
        <p:txBody>
          <a:bodyPr>
            <a:noAutofit/>
          </a:bodyPr>
          <a:lstStyle/>
          <a:p>
            <a:r>
              <a:rPr lang="en-US" sz="4800" i="1" u="sng" dirty="0" smtClean="0"/>
              <a:t>Goals of the presentation</a:t>
            </a:r>
            <a:endParaRPr lang="en-US" sz="48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68126"/>
            <a:ext cx="9144000" cy="36415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 way to reason and think about neural networks in simple terms.</a:t>
            </a:r>
          </a:p>
          <a:p>
            <a:pPr algn="l"/>
            <a:endParaRPr lang="en-US" dirty="0" smtClean="0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Build metaphors that capture the operations performed by vanilla and graph neural networks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F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Concrete steps to code a GNN with </a:t>
            </a:r>
            <a:r>
              <a:rPr lang="en-US" dirty="0" err="1" smtClean="0">
                <a:solidFill>
                  <a:srgbClr val="00B0F0"/>
                </a:solidFill>
              </a:rPr>
              <a:t>pytorch</a:t>
            </a:r>
            <a:r>
              <a:rPr lang="en-US" dirty="0" smtClean="0">
                <a:solidFill>
                  <a:srgbClr val="00B0F0"/>
                </a:solidFill>
              </a:rPr>
              <a:t>. It is not HARD ! Anyone with a basic python background can follow 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Reminder: What we are shooting for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0151"/>
            <a:ext cx="10515600" cy="47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4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Convolution Neural Networks (GCNs)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5079"/>
            <a:ext cx="10515600" cy="56577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formula for the GCNs is the following 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1 ) Let’s give each node a questionnaire to learn something from them</a:t>
            </a:r>
          </a:p>
          <a:p>
            <a:r>
              <a:rPr lang="en-US" dirty="0"/>
              <a:t>The questionnaire is the same across nodes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 is the set of questions.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Greek </a:t>
            </a:r>
            <a:r>
              <a:rPr lang="en-US" dirty="0">
                <a:solidFill>
                  <a:srgbClr val="C00000"/>
                </a:solidFill>
              </a:rPr>
              <a:t>Proverb : </a:t>
            </a:r>
            <a:r>
              <a:rPr lang="en-US" i="1" dirty="0">
                <a:solidFill>
                  <a:srgbClr val="C00000"/>
                </a:solidFill>
              </a:rPr>
              <a:t>‘Tell me your friends and I will tell you who you are.’</a:t>
            </a:r>
          </a:p>
          <a:p>
            <a:endParaRPr lang="en-US" dirty="0"/>
          </a:p>
          <a:p>
            <a:r>
              <a:rPr lang="en-US" dirty="0"/>
              <a:t>2) Once each node has answered, each node sends its opinions to its direct neighbors – </a:t>
            </a:r>
            <a:r>
              <a:rPr lang="en-US" dirty="0">
                <a:solidFill>
                  <a:srgbClr val="00B0F0"/>
                </a:solidFill>
              </a:rPr>
              <a:t>Message Passing step</a:t>
            </a:r>
            <a:r>
              <a:rPr lang="en-US" dirty="0"/>
              <a:t>.</a:t>
            </a:r>
          </a:p>
          <a:p>
            <a:r>
              <a:rPr lang="en-US" dirty="0"/>
              <a:t>3) Each node gathers and summarizes the information received from its neighbors – </a:t>
            </a:r>
            <a:r>
              <a:rPr lang="en-US" dirty="0">
                <a:solidFill>
                  <a:srgbClr val="00B0F0"/>
                </a:solidFill>
              </a:rPr>
              <a:t>Aggregation</a:t>
            </a:r>
            <a:r>
              <a:rPr lang="en-US" dirty="0"/>
              <a:t> step.</a:t>
            </a:r>
          </a:p>
          <a:p>
            <a:r>
              <a:rPr lang="en-US" dirty="0"/>
              <a:t>4) It uses this summarized/aggregated information along with its own beliefs to update its state – </a:t>
            </a:r>
            <a:r>
              <a:rPr lang="en-US" dirty="0">
                <a:solidFill>
                  <a:srgbClr val="00B0F0"/>
                </a:solidFill>
              </a:rPr>
              <a:t>Update</a:t>
            </a:r>
            <a:r>
              <a:rPr lang="en-US" dirty="0"/>
              <a:t> step.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33CC"/>
                </a:solidFill>
              </a:rPr>
              <a:t>By multiplying with the adjacency matrix augmented by the identity matrix each row will be a combination of its own answers + the answers of its neighbors.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also multiply by the inverse of the inverse degree matrix because we want the mean opinions !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a node has 100 neighbors and another 2 the feature scales between them will not be the same if we do not take the mean.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20" name="Picture 4" descr="https://latex.codecogs.com/gif.latex?%5Ccolor%7BBlue%7D%20W%20%5Ccdot%20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18" y="2011252"/>
            <a:ext cx="1154963" cy="3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atex.codecogs.com/gif.latex?%7B%5Ccolor%7BRed%7D%20%5Chat%7BD%7D%5E%7B-1%7D%20%5Ccdot%7D%20%7B%5Ccolor%7BMagenta%7D%20%5Chat%7BA%7D%20%5Ccdot%7D%20%7B%5Ccolor%7BBlue%7D%20W%20%5Ccdot%20h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84" y="945079"/>
            <a:ext cx="2607695" cy="44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228"/>
            <a:ext cx="9144000" cy="546949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>Disadvantage of GCN – Introducing Attention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71870"/>
            <a:ext cx="9144000" cy="438593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sz="2000" dirty="0" smtClean="0"/>
              <a:t>During the aggregation of the information from the node neighbors, the same weight is given to all the neighbors.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To circumvent this issue, the nodes learn where to attend, to which nodes to pay more attention and take into account upon updating its own state.</a:t>
            </a:r>
          </a:p>
          <a:p>
            <a:pPr algn="l"/>
            <a:r>
              <a:rPr lang="en-US" dirty="0" smtClean="0"/>
              <a:t>This leads to GATs (Graph Attention Neural Networks)</a:t>
            </a:r>
          </a:p>
          <a:p>
            <a:pPr algn="l"/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1266" name="Picture 2" descr="Graph Attention networks (GATs)- A non-spectral approach to generalising  convolutions to the graph | by Saatviga Sudhaha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11302"/>
            <a:ext cx="9363075" cy="385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,925 Thank You Photos - Free &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552574"/>
            <a:ext cx="7620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6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1" y="748144"/>
            <a:ext cx="10183528" cy="27432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891" y="3491346"/>
            <a:ext cx="10183528" cy="3011054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“Forrest Gump” is a movie that contains </a:t>
            </a:r>
            <a:r>
              <a:rPr lang="en-US" dirty="0" smtClean="0">
                <a:solidFill>
                  <a:srgbClr val="C00000"/>
                </a:solidFill>
              </a:rPr>
              <a:t>a bit of comedy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a fare amount of romance and drama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a lot of magical realism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“Forrest Gump” = [ </a:t>
            </a:r>
            <a:r>
              <a:rPr lang="en-US" dirty="0" smtClean="0">
                <a:solidFill>
                  <a:srgbClr val="C00000"/>
                </a:solidFill>
              </a:rPr>
              <a:t>0.2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0.4 0.6 </a:t>
            </a:r>
            <a:r>
              <a:rPr lang="en-US" dirty="0" smtClean="0">
                <a:solidFill>
                  <a:srgbClr val="7030A0"/>
                </a:solidFill>
              </a:rPr>
              <a:t>0.9</a:t>
            </a:r>
            <a:r>
              <a:rPr lang="en-US" dirty="0" smtClean="0"/>
              <a:t> ]</a:t>
            </a:r>
          </a:p>
          <a:p>
            <a:pPr algn="l"/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The movie can be represented as a vector.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This is the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</a:t>
            </a:r>
            <a:r>
              <a:rPr lang="en-US" dirty="0" smtClean="0"/>
              <a:t> for the movie “Forrest Gump”, which is nothing more than a </a:t>
            </a:r>
            <a:r>
              <a:rPr lang="en-US" b="1" dirty="0" smtClean="0"/>
              <a:t>VECTOR whose values represent semantic features</a:t>
            </a:r>
          </a:p>
        </p:txBody>
      </p:sp>
    </p:spTree>
    <p:extLst>
      <p:ext uri="{BB962C8B-B14F-4D97-AF65-F5344CB8AC3E}">
        <p14:creationId xmlns:p14="http://schemas.microsoft.com/office/powerpoint/2010/main" val="33524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67749"/>
          </a:xfrm>
        </p:spPr>
        <p:txBody>
          <a:bodyPr>
            <a:normAutofit fontScale="90000"/>
          </a:bodyPr>
          <a:lstStyle/>
          <a:p>
            <a:r>
              <a:rPr lang="en-US" sz="2800" i="1" dirty="0" smtClean="0">
                <a:solidFill>
                  <a:srgbClr val="00B0F0"/>
                </a:solidFill>
              </a:rPr>
              <a:t>…suppose someone had not seen the movie</a:t>
            </a:r>
            <a:br>
              <a:rPr lang="en-US" sz="2800" i="1" dirty="0" smtClean="0">
                <a:solidFill>
                  <a:srgbClr val="00B0F0"/>
                </a:solidFill>
              </a:rPr>
            </a:br>
            <a:r>
              <a:rPr lang="en-US" sz="2800" i="1" dirty="0" smtClean="0">
                <a:solidFill>
                  <a:srgbClr val="00B0F0"/>
                </a:solidFill>
              </a:rPr>
              <a:t>but was provided with the embedding of the movie</a:t>
            </a:r>
            <a:endParaRPr lang="en-US" sz="2800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dirty="0" smtClean="0"/>
              <a:t>What should the person do if he wanted to ask : </a:t>
            </a: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HOW similar</a:t>
            </a:r>
            <a:r>
              <a:rPr lang="en-US" dirty="0" smtClean="0"/>
              <a:t> is “Forrest Gump” to </a:t>
            </a:r>
            <a:r>
              <a:rPr lang="en-US" u="sng" dirty="0" smtClean="0"/>
              <a:t>romantic and dramatic </a:t>
            </a:r>
            <a:r>
              <a:rPr lang="en-US" dirty="0" smtClean="0"/>
              <a:t>movies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	comedy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romance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drama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magical realism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Forrest Gump” = [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0.2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F0"/>
                </a:solidFill>
              </a:rPr>
              <a:t>0.4          </a:t>
            </a:r>
            <a:r>
              <a:rPr lang="en-US" dirty="0" smtClean="0">
                <a:solidFill>
                  <a:srgbClr val="92D050"/>
                </a:solidFill>
              </a:rPr>
              <a:t>0.6</a:t>
            </a:r>
            <a:r>
              <a:rPr lang="en-US" dirty="0" smtClean="0">
                <a:solidFill>
                  <a:srgbClr val="00B0F0"/>
                </a:solidFill>
              </a:rPr>
              <a:t>               </a:t>
            </a:r>
            <a:r>
              <a:rPr lang="en-US" dirty="0" smtClean="0">
                <a:solidFill>
                  <a:srgbClr val="7030A0"/>
                </a:solidFill>
              </a:rPr>
              <a:t>0.9</a:t>
            </a:r>
            <a:r>
              <a:rPr lang="en-US" dirty="0" smtClean="0"/>
              <a:t>           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possible QUESTION could be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https://latex.codecogs.com/gif.latex?%5Cbegin%7Bbmatrix%7D%200%26%201%26%201%26%200%5Cend%7Bbmatrix%7D%5Ccdot%20%5Cbegin%7Bbmatrix%7D%20%7B%5Ccolor%7BRed%7D%200.2%7D%20%5C%5C%5Ccolor%7BCyan%7D%200.4%20%5C%5C%5Ccolor%7BGreen%7D%200.6%20%5C%5C%5Ccolor%7BPurple%7D%200.9%20%5Cend%7Bbmatrix%7D%3D%200%20%5Ccdot%200.2%20&amp;plus;%201%20%5Ccdot%200.4%20&amp;plus;%201%20%5Ccdot%200.6%20&amp;plus;%200%20%5Ccdot%200.9%20%3D%201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51" y="5100349"/>
            <a:ext cx="8542297" cy="159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2512291"/>
            <a:ext cx="9848273" cy="10437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164"/>
            <a:ext cx="9144000" cy="5680363"/>
          </a:xfrm>
        </p:spPr>
        <p:txBody>
          <a:bodyPr/>
          <a:lstStyle/>
          <a:p>
            <a:pPr algn="l"/>
            <a:endParaRPr lang="en-US" dirty="0" smtClean="0"/>
          </a:p>
          <a:p>
            <a:r>
              <a:rPr lang="en-US" sz="3200" i="1" u="sng" dirty="0"/>
              <a:t>Dot Product = Question</a:t>
            </a:r>
            <a:endParaRPr lang="en-US" sz="3200" i="1" u="sng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- If the Dot Product is a question what is a matrix multiplication ? </a:t>
            </a:r>
            <a:endParaRPr lang="en-US" dirty="0"/>
          </a:p>
          <a:p>
            <a:pPr algn="l"/>
            <a:r>
              <a:rPr lang="en-US" dirty="0" smtClean="0"/>
              <a:t>- We can think of matrix multiplication with a  vector as asking many questions. </a:t>
            </a:r>
            <a:r>
              <a:rPr lang="en-US" b="1" i="1" dirty="0" smtClean="0"/>
              <a:t>The questions are laid in the rows of the matrix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r>
              <a:rPr lang="en-US" sz="3200" i="1" u="sng" dirty="0" smtClean="0"/>
              <a:t>Matrix Vector Multiplication = Questionnaire</a:t>
            </a:r>
            <a:endParaRPr lang="en-US" sz="3200" i="1" u="sng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AutoShape 2" descr="https://latex.codecogs.com/gif.latex?%5Cbegin%7Bbmatrix%7D%20Q11%26%20Q12%26%20...%26%20Q1N%5C%5C%20Q21%26%20Q22%26%20...%26%20Q2N%5C%5C%20...%26%20...%26%20...%26%20...%5C%5C%20QN1%26%20QN2%26%20...%26%20QNN%20%5Cend%7Bbmatrix%7D%5Ccdot%20%5Cbegin%7Bbmatrix%7D%20Feature1%20%5C%5CFeature2%20%5C%5C.....%20%5C%5CFeatureN%20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latex.codecogs.com/gif.latex?%5Cbegin%7Bbmatrix%7D%20Question1%5C%5C%20Question2%5C%5C%20.....%5C%5C%20QuestionN%20%5Cend%7Bbmatrix%7D%5Ccdot%20%5Cbegin%7Bbmatrix%7D%20Feature1%20%5C%5CFeature2%20%5C%5C.....%20%5C%5CFeatureN%20%5Cend%7Bbmatrix%7D%3D%5Cbegin%7Bbmatrix%7D%20Q11%26%20Q12%26%20...%26%20Q1N%5C%5C%20Q21%26%20Q22%26%20...%26%20Q2N%5C%5C%20...%26%20...%26%20...%26%20...%5C%5C%20QN1%26%20QN2%26%20...%26%20QNN%20%5Cend%7Bbmatrix%7D%5Ccdot%20%5Cbegin%7Bbmatrix%7D%20Feature1%20%5C%5CFeature2%20%5C%5C.....%20%5C%5CFeatureN%20%5Cend%7Bbmatrix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99" y="4472276"/>
            <a:ext cx="8745802" cy="13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Single Neuron asks a single Question</a:t>
            </a:r>
            <a:endParaRPr lang="en-US" u="sng" dirty="0"/>
          </a:p>
        </p:txBody>
      </p:sp>
      <p:pic>
        <p:nvPicPr>
          <p:cNvPr id="3074" name="Picture 2" descr="Illustration of a single neuron/perceptron in a standard ANN. Each... | 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28" y="1791855"/>
            <a:ext cx="7961744" cy="433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628"/>
            <a:ext cx="10515600" cy="99595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Gradient descent – How training happens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581"/>
            <a:ext cx="10515600" cy="50073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The gradient of the loss function is taken with respect to all parameters.</a:t>
            </a:r>
          </a:p>
          <a:p>
            <a:pPr>
              <a:buFontTx/>
              <a:buChar char="-"/>
            </a:pPr>
            <a:r>
              <a:rPr lang="en-US" sz="2000" dirty="0" smtClean="0"/>
              <a:t>The weights are updated by going towards the direction of the negative gradient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2290" name="Picture 2" descr="PyTorch Lecture 03: Gradient Descent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33" y="2052084"/>
            <a:ext cx="8856134" cy="450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536"/>
            <a:ext cx="9144000" cy="6622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Takeaways …..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9128"/>
            <a:ext cx="9144000" cy="202276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In the fixated example a single question was sufficient to separate the 2 classes of data because the data were linearly separable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There can be cases in which this is not the case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 descr="https://linux-blog.anracom.com/wp-content/uploads/2019/07/moon_Jupy_1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11" y="2262332"/>
            <a:ext cx="71056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Deep Neural Networks to the rescue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674"/>
            <a:ext cx="10515600" cy="493928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So we need to ask </a:t>
            </a:r>
            <a:r>
              <a:rPr lang="en-US" sz="2400" b="1" dirty="0"/>
              <a:t>more questions </a:t>
            </a:r>
            <a:r>
              <a:rPr lang="en-US" sz="2400" dirty="0"/>
              <a:t>whose answers map to other spaces (perhaps more high dimensional spaces) in which the data points will eventually be linearly </a:t>
            </a:r>
            <a:r>
              <a:rPr lang="en-US" sz="2400" dirty="0" smtClean="0"/>
              <a:t>separable. The final question can thus operate on a linearly separable space.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4" name="Picture 4" descr="Artificial neural network architecture (ANN i-h 1-h 2-h n-o)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444609"/>
            <a:ext cx="8096250" cy="39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1239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</vt:lpstr>
      <vt:lpstr>Goals of the presentation</vt:lpstr>
      <vt:lpstr>PowerPoint Presentation</vt:lpstr>
      <vt:lpstr>…suppose someone had not seen the movie but was provided with the embedding of the movie</vt:lpstr>
      <vt:lpstr>PowerPoint Presentation</vt:lpstr>
      <vt:lpstr>Single Neuron asks a single Question</vt:lpstr>
      <vt:lpstr>Gradient descent – How training happens</vt:lpstr>
      <vt:lpstr>Takeaways …..</vt:lpstr>
      <vt:lpstr>Deep Neural Networks to the rescue</vt:lpstr>
      <vt:lpstr>PowerPoint Presentation</vt:lpstr>
      <vt:lpstr>Non Linearities added after the questions </vt:lpstr>
      <vt:lpstr>Convolutional Neural Networks (CNNs)</vt:lpstr>
      <vt:lpstr>Linear Algebra – Matrix-Matrix Multiplication</vt:lpstr>
      <vt:lpstr>Matrix Matrix Multiplication-Combining opinions</vt:lpstr>
      <vt:lpstr>Adjacency (A) and Degree (D) matrix of a Graph</vt:lpstr>
      <vt:lpstr>Graph Convolutional Neural Networks (GCNs)</vt:lpstr>
      <vt:lpstr>Let’s think about the strategy !</vt:lpstr>
      <vt:lpstr>Propagation of information (n = 1 and n =2) </vt:lpstr>
      <vt:lpstr>Strategy Visualized </vt:lpstr>
      <vt:lpstr>Reminder: What we are shooting for</vt:lpstr>
      <vt:lpstr>Graph Convolution Neural Networks (GCNs)</vt:lpstr>
      <vt:lpstr>Disadvantage of GCN – Introducing Attention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 = Journalist</dc:title>
  <dc:creator>Ioannis Tzolas</dc:creator>
  <cp:lastModifiedBy>Ioannis Tzolas</cp:lastModifiedBy>
  <cp:revision>69</cp:revision>
  <dcterms:created xsi:type="dcterms:W3CDTF">2021-02-26T06:51:37Z</dcterms:created>
  <dcterms:modified xsi:type="dcterms:W3CDTF">2021-03-11T08:54:50Z</dcterms:modified>
</cp:coreProperties>
</file>