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399288" cy="43200638"/>
  <p:notesSz cx="14224000" cy="20104100"/>
  <p:defaultTextStyle>
    <a:defPPr>
      <a:defRPr lang="en-US"/>
    </a:defPPr>
    <a:lvl1pPr marL="0" algn="l" defTabSz="2013537" rtl="0" eaLnBrk="1" latinLnBrk="0" hangingPunct="1">
      <a:defRPr sz="3931" kern="1200">
        <a:solidFill>
          <a:schemeClr val="tx1"/>
        </a:solidFill>
        <a:latin typeface="+mn-lt"/>
        <a:ea typeface="+mn-ea"/>
        <a:cs typeface="+mn-cs"/>
      </a:defRPr>
    </a:lvl1pPr>
    <a:lvl2pPr marL="1006768" algn="l" defTabSz="2013537" rtl="0" eaLnBrk="1" latinLnBrk="0" hangingPunct="1">
      <a:defRPr sz="3931" kern="1200">
        <a:solidFill>
          <a:schemeClr val="tx1"/>
        </a:solidFill>
        <a:latin typeface="+mn-lt"/>
        <a:ea typeface="+mn-ea"/>
        <a:cs typeface="+mn-cs"/>
      </a:defRPr>
    </a:lvl2pPr>
    <a:lvl3pPr marL="2013537" algn="l" defTabSz="2013537" rtl="0" eaLnBrk="1" latinLnBrk="0" hangingPunct="1">
      <a:defRPr sz="3931" kern="1200">
        <a:solidFill>
          <a:schemeClr val="tx1"/>
        </a:solidFill>
        <a:latin typeface="+mn-lt"/>
        <a:ea typeface="+mn-ea"/>
        <a:cs typeface="+mn-cs"/>
      </a:defRPr>
    </a:lvl3pPr>
    <a:lvl4pPr marL="3020305" algn="l" defTabSz="2013537" rtl="0" eaLnBrk="1" latinLnBrk="0" hangingPunct="1">
      <a:defRPr sz="3931" kern="1200">
        <a:solidFill>
          <a:schemeClr val="tx1"/>
        </a:solidFill>
        <a:latin typeface="+mn-lt"/>
        <a:ea typeface="+mn-ea"/>
        <a:cs typeface="+mn-cs"/>
      </a:defRPr>
    </a:lvl4pPr>
    <a:lvl5pPr marL="4027073" algn="l" defTabSz="2013537" rtl="0" eaLnBrk="1" latinLnBrk="0" hangingPunct="1">
      <a:defRPr sz="3931" kern="1200">
        <a:solidFill>
          <a:schemeClr val="tx1"/>
        </a:solidFill>
        <a:latin typeface="+mn-lt"/>
        <a:ea typeface="+mn-ea"/>
        <a:cs typeface="+mn-cs"/>
      </a:defRPr>
    </a:lvl5pPr>
    <a:lvl6pPr marL="5033842" algn="l" defTabSz="2013537" rtl="0" eaLnBrk="1" latinLnBrk="0" hangingPunct="1">
      <a:defRPr sz="3931" kern="1200">
        <a:solidFill>
          <a:schemeClr val="tx1"/>
        </a:solidFill>
        <a:latin typeface="+mn-lt"/>
        <a:ea typeface="+mn-ea"/>
        <a:cs typeface="+mn-cs"/>
      </a:defRPr>
    </a:lvl6pPr>
    <a:lvl7pPr marL="6040611" algn="l" defTabSz="2013537" rtl="0" eaLnBrk="1" latinLnBrk="0" hangingPunct="1">
      <a:defRPr sz="3931" kern="1200">
        <a:solidFill>
          <a:schemeClr val="tx1"/>
        </a:solidFill>
        <a:latin typeface="+mn-lt"/>
        <a:ea typeface="+mn-ea"/>
        <a:cs typeface="+mn-cs"/>
      </a:defRPr>
    </a:lvl7pPr>
    <a:lvl8pPr marL="7047380" algn="l" defTabSz="2013537" rtl="0" eaLnBrk="1" latinLnBrk="0" hangingPunct="1">
      <a:defRPr sz="3931" kern="1200">
        <a:solidFill>
          <a:schemeClr val="tx1"/>
        </a:solidFill>
        <a:latin typeface="+mn-lt"/>
        <a:ea typeface="+mn-ea"/>
        <a:cs typeface="+mn-cs"/>
      </a:defRPr>
    </a:lvl8pPr>
    <a:lvl9pPr marL="8054148" algn="l" defTabSz="2013537" rtl="0" eaLnBrk="1" latinLnBrk="0" hangingPunct="1">
      <a:defRPr sz="393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9" userDrawn="1">
          <p15:clr>
            <a:srgbClr val="A4A3A4"/>
          </p15:clr>
        </p15:guide>
        <p15:guide id="2" pos="49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959" autoAdjust="0"/>
    <p:restoredTop sz="96086" autoAdjust="0"/>
  </p:normalViewPr>
  <p:slideViewPr>
    <p:cSldViewPr>
      <p:cViewPr varScale="1">
        <p:scale>
          <a:sx n="17" d="100"/>
          <a:sy n="17" d="100"/>
        </p:scale>
        <p:origin x="2988" y="108"/>
      </p:cViewPr>
      <p:guideLst>
        <p:guide orient="horz" pos="6189"/>
        <p:guide pos="49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429947" y="13392199"/>
            <a:ext cx="27539395" cy="27956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4859895" y="24192359"/>
            <a:ext cx="22679499" cy="27956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1619964" y="9936147"/>
            <a:ext cx="14093691" cy="27956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6685630" y="9936147"/>
            <a:ext cx="14093691" cy="27956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1/14/2025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1/14/2025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3580" y="12810"/>
            <a:ext cx="32371806" cy="43176076"/>
          </a:xfrm>
          <a:custGeom>
            <a:avLst/>
            <a:gdLst/>
            <a:ahLst/>
            <a:cxnLst/>
            <a:rect l="l" t="t" r="r" b="b"/>
            <a:pathLst>
              <a:path w="14211935" h="20092670">
                <a:moveTo>
                  <a:pt x="0" y="0"/>
                </a:moveTo>
                <a:lnTo>
                  <a:pt x="14211454" y="0"/>
                </a:lnTo>
                <a:lnTo>
                  <a:pt x="14211454" y="20092177"/>
                </a:lnTo>
                <a:lnTo>
                  <a:pt x="0" y="20092177"/>
                </a:lnTo>
                <a:lnTo>
                  <a:pt x="0" y="0"/>
                </a:lnTo>
                <a:close/>
              </a:path>
            </a:pathLst>
          </a:custGeom>
          <a:solidFill>
            <a:srgbClr val="010202"/>
          </a:solidFill>
        </p:spPr>
        <p:txBody>
          <a:bodyPr wrap="square" lIns="0" tIns="0" rIns="0" bIns="0" rtlCol="0"/>
          <a:lstStyle/>
          <a:p>
            <a:endParaRPr sz="3968"/>
          </a:p>
        </p:txBody>
      </p:sp>
      <p:sp>
        <p:nvSpPr>
          <p:cNvPr id="2" name="Holder 2"/>
          <p:cNvSpPr>
            <a:spLocks noGrp="1"/>
          </p:cNvSpPr>
          <p:nvPr>
            <p:ph type="title"/>
          </p:nvPr>
        </p:nvSpPr>
        <p:spPr>
          <a:xfrm>
            <a:off x="1619966" y="1728025"/>
            <a:ext cx="29159357" cy="27956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1619966" y="9936147"/>
            <a:ext cx="29159357" cy="27956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1015760" y="40176595"/>
            <a:ext cx="10367770" cy="60490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619965" y="40176595"/>
            <a:ext cx="7451836" cy="60490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1/14/2025</a:t>
            </a:fld>
            <a:endParaRPr lang="en-US"/>
          </a:p>
        </p:txBody>
      </p:sp>
      <p:sp>
        <p:nvSpPr>
          <p:cNvPr id="6" name="Holder 6"/>
          <p:cNvSpPr>
            <a:spLocks noGrp="1"/>
          </p:cNvSpPr>
          <p:nvPr>
            <p:ph type="sldNum" sz="quarter" idx="7"/>
          </p:nvPr>
        </p:nvSpPr>
        <p:spPr>
          <a:xfrm>
            <a:off x="23327488" y="40176595"/>
            <a:ext cx="7451836" cy="60490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pic>
        <p:nvPicPr>
          <p:cNvPr id="2050" name="Picture 2" descr="C:\Users\KID\Desktop\FIXx - Copy.jp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 y="1"/>
            <a:ext cx="32429727" cy="43188886"/>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Lst>
  <p:txStyles>
    <p:titleStyle>
      <a:lvl1pPr>
        <a:defRPr>
          <a:latin typeface="+mj-lt"/>
          <a:ea typeface="+mj-ea"/>
          <a:cs typeface="+mj-cs"/>
        </a:defRPr>
      </a:lvl1pPr>
    </p:titleStyle>
    <p:bodyStyle>
      <a:lvl1pPr marL="0">
        <a:defRPr>
          <a:latin typeface="+mn-lt"/>
          <a:ea typeface="+mn-ea"/>
          <a:cs typeface="+mn-cs"/>
        </a:defRPr>
      </a:lvl1pPr>
      <a:lvl2pPr marL="982339">
        <a:defRPr>
          <a:latin typeface="+mn-lt"/>
          <a:ea typeface="+mn-ea"/>
          <a:cs typeface="+mn-cs"/>
        </a:defRPr>
      </a:lvl2pPr>
      <a:lvl3pPr marL="1964678">
        <a:defRPr>
          <a:latin typeface="+mn-lt"/>
          <a:ea typeface="+mn-ea"/>
          <a:cs typeface="+mn-cs"/>
        </a:defRPr>
      </a:lvl3pPr>
      <a:lvl4pPr marL="2947017">
        <a:defRPr>
          <a:latin typeface="+mn-lt"/>
          <a:ea typeface="+mn-ea"/>
          <a:cs typeface="+mn-cs"/>
        </a:defRPr>
      </a:lvl4pPr>
      <a:lvl5pPr marL="3929355">
        <a:defRPr>
          <a:latin typeface="+mn-lt"/>
          <a:ea typeface="+mn-ea"/>
          <a:cs typeface="+mn-cs"/>
        </a:defRPr>
      </a:lvl5pPr>
      <a:lvl6pPr marL="4911695">
        <a:defRPr>
          <a:latin typeface="+mn-lt"/>
          <a:ea typeface="+mn-ea"/>
          <a:cs typeface="+mn-cs"/>
        </a:defRPr>
      </a:lvl6pPr>
      <a:lvl7pPr marL="5894033">
        <a:defRPr>
          <a:latin typeface="+mn-lt"/>
          <a:ea typeface="+mn-ea"/>
          <a:cs typeface="+mn-cs"/>
        </a:defRPr>
      </a:lvl7pPr>
      <a:lvl8pPr marL="6876373">
        <a:defRPr>
          <a:latin typeface="+mn-lt"/>
          <a:ea typeface="+mn-ea"/>
          <a:cs typeface="+mn-cs"/>
        </a:defRPr>
      </a:lvl8pPr>
      <a:lvl9pPr marL="7858712">
        <a:defRPr>
          <a:latin typeface="+mn-lt"/>
          <a:ea typeface="+mn-ea"/>
          <a:cs typeface="+mn-cs"/>
        </a:defRPr>
      </a:lvl9pPr>
    </p:bodyStyle>
    <p:otherStyle>
      <a:lvl1pPr marL="0">
        <a:defRPr>
          <a:latin typeface="+mn-lt"/>
          <a:ea typeface="+mn-ea"/>
          <a:cs typeface="+mn-cs"/>
        </a:defRPr>
      </a:lvl1pPr>
      <a:lvl2pPr marL="982339">
        <a:defRPr>
          <a:latin typeface="+mn-lt"/>
          <a:ea typeface="+mn-ea"/>
          <a:cs typeface="+mn-cs"/>
        </a:defRPr>
      </a:lvl2pPr>
      <a:lvl3pPr marL="1964678">
        <a:defRPr>
          <a:latin typeface="+mn-lt"/>
          <a:ea typeface="+mn-ea"/>
          <a:cs typeface="+mn-cs"/>
        </a:defRPr>
      </a:lvl3pPr>
      <a:lvl4pPr marL="2947017">
        <a:defRPr>
          <a:latin typeface="+mn-lt"/>
          <a:ea typeface="+mn-ea"/>
          <a:cs typeface="+mn-cs"/>
        </a:defRPr>
      </a:lvl4pPr>
      <a:lvl5pPr marL="3929355">
        <a:defRPr>
          <a:latin typeface="+mn-lt"/>
          <a:ea typeface="+mn-ea"/>
          <a:cs typeface="+mn-cs"/>
        </a:defRPr>
      </a:lvl5pPr>
      <a:lvl6pPr marL="4911695">
        <a:defRPr>
          <a:latin typeface="+mn-lt"/>
          <a:ea typeface="+mn-ea"/>
          <a:cs typeface="+mn-cs"/>
        </a:defRPr>
      </a:lvl6pPr>
      <a:lvl7pPr marL="5894033">
        <a:defRPr>
          <a:latin typeface="+mn-lt"/>
          <a:ea typeface="+mn-ea"/>
          <a:cs typeface="+mn-cs"/>
        </a:defRPr>
      </a:lvl7pPr>
      <a:lvl8pPr marL="6876373">
        <a:defRPr>
          <a:latin typeface="+mn-lt"/>
          <a:ea typeface="+mn-ea"/>
          <a:cs typeface="+mn-cs"/>
        </a:defRPr>
      </a:lvl8pPr>
      <a:lvl9pPr marL="7858712">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hyperlink" Target="mailto:juanantonio.arias.lopez@usc.es" TargetMode="External"/><Relationship Id="rId12" Type="http://schemas.openxmlformats.org/officeDocument/2006/relationships/image" Target="../media/image11.png"/><Relationship Id="rId17" Type="http://schemas.openxmlformats.org/officeDocument/2006/relationships/image" Target="../media/image16.jpeg"/><Relationship Id="rId2" Type="http://schemas.openxmlformats.org/officeDocument/2006/relationships/image" Target="../media/image2.png"/><Relationship Id="rId16"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5.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object 68">
            <a:extLst>
              <a:ext uri="{FF2B5EF4-FFF2-40B4-BE49-F238E27FC236}">
                <a16:creationId xmlns:a16="http://schemas.microsoft.com/office/drawing/2014/main" id="{D8934804-690E-E03F-7792-4C4A659F1793}"/>
              </a:ext>
            </a:extLst>
          </p:cNvPr>
          <p:cNvSpPr/>
          <p:nvPr/>
        </p:nvSpPr>
        <p:spPr>
          <a:xfrm>
            <a:off x="16746621" y="35938855"/>
            <a:ext cx="13911789" cy="4356051"/>
          </a:xfrm>
          <a:custGeom>
            <a:avLst/>
            <a:gdLst/>
            <a:ahLst/>
            <a:cxnLst/>
            <a:rect l="l" t="t" r="r" b="b"/>
            <a:pathLst>
              <a:path w="6465569" h="6169659">
                <a:moveTo>
                  <a:pt x="6394919" y="6169219"/>
                </a:moveTo>
                <a:lnTo>
                  <a:pt x="70518" y="6169219"/>
                </a:lnTo>
                <a:lnTo>
                  <a:pt x="43136" y="6163656"/>
                </a:lnTo>
                <a:lnTo>
                  <a:pt x="20713" y="6148510"/>
                </a:lnTo>
                <a:lnTo>
                  <a:pt x="5563" y="6126093"/>
                </a:lnTo>
                <a:lnTo>
                  <a:pt x="0" y="6098719"/>
                </a:lnTo>
                <a:lnTo>
                  <a:pt x="0" y="70499"/>
                </a:lnTo>
                <a:lnTo>
                  <a:pt x="5563" y="43126"/>
                </a:lnTo>
                <a:lnTo>
                  <a:pt x="20713" y="20709"/>
                </a:lnTo>
                <a:lnTo>
                  <a:pt x="43136" y="5562"/>
                </a:lnTo>
                <a:lnTo>
                  <a:pt x="70518" y="0"/>
                </a:lnTo>
                <a:lnTo>
                  <a:pt x="6394919" y="0"/>
                </a:lnTo>
                <a:lnTo>
                  <a:pt x="6422301" y="5562"/>
                </a:lnTo>
                <a:lnTo>
                  <a:pt x="6444724" y="20709"/>
                </a:lnTo>
                <a:lnTo>
                  <a:pt x="6459874" y="43126"/>
                </a:lnTo>
                <a:lnTo>
                  <a:pt x="6465437" y="70499"/>
                </a:lnTo>
                <a:lnTo>
                  <a:pt x="6465437" y="6098719"/>
                </a:lnTo>
                <a:lnTo>
                  <a:pt x="6459874" y="6126093"/>
                </a:lnTo>
                <a:lnTo>
                  <a:pt x="6444724" y="6148510"/>
                </a:lnTo>
                <a:lnTo>
                  <a:pt x="6422301" y="6163656"/>
                </a:lnTo>
                <a:lnTo>
                  <a:pt x="6394919" y="6169219"/>
                </a:lnTo>
                <a:close/>
              </a:path>
            </a:pathLst>
          </a:custGeom>
          <a:ln w="47777">
            <a:solidFill>
              <a:srgbClr val="FFFFFF"/>
            </a:solidFill>
          </a:ln>
        </p:spPr>
        <p:txBody>
          <a:bodyPr wrap="square" lIns="0" tIns="0" rIns="0" bIns="0" rtlCol="0"/>
          <a:lstStyle/>
          <a:p>
            <a:endParaRPr sz="3968"/>
          </a:p>
        </p:txBody>
      </p:sp>
      <p:sp>
        <p:nvSpPr>
          <p:cNvPr id="123" name="object 68">
            <a:extLst>
              <a:ext uri="{FF2B5EF4-FFF2-40B4-BE49-F238E27FC236}">
                <a16:creationId xmlns:a16="http://schemas.microsoft.com/office/drawing/2014/main" id="{A6696AFE-0BA3-8754-AD6A-4E5C18AE6BBB}"/>
              </a:ext>
            </a:extLst>
          </p:cNvPr>
          <p:cNvSpPr/>
          <p:nvPr/>
        </p:nvSpPr>
        <p:spPr>
          <a:xfrm>
            <a:off x="16769106" y="29753579"/>
            <a:ext cx="13889304" cy="4627754"/>
          </a:xfrm>
          <a:custGeom>
            <a:avLst/>
            <a:gdLst/>
            <a:ahLst/>
            <a:cxnLst/>
            <a:rect l="l" t="t" r="r" b="b"/>
            <a:pathLst>
              <a:path w="6465569" h="6169659">
                <a:moveTo>
                  <a:pt x="6394919" y="6169219"/>
                </a:moveTo>
                <a:lnTo>
                  <a:pt x="70518" y="6169219"/>
                </a:lnTo>
                <a:lnTo>
                  <a:pt x="43136" y="6163656"/>
                </a:lnTo>
                <a:lnTo>
                  <a:pt x="20713" y="6148510"/>
                </a:lnTo>
                <a:lnTo>
                  <a:pt x="5563" y="6126093"/>
                </a:lnTo>
                <a:lnTo>
                  <a:pt x="0" y="6098719"/>
                </a:lnTo>
                <a:lnTo>
                  <a:pt x="0" y="70499"/>
                </a:lnTo>
                <a:lnTo>
                  <a:pt x="5563" y="43126"/>
                </a:lnTo>
                <a:lnTo>
                  <a:pt x="20713" y="20709"/>
                </a:lnTo>
                <a:lnTo>
                  <a:pt x="43136" y="5562"/>
                </a:lnTo>
                <a:lnTo>
                  <a:pt x="70518" y="0"/>
                </a:lnTo>
                <a:lnTo>
                  <a:pt x="6394919" y="0"/>
                </a:lnTo>
                <a:lnTo>
                  <a:pt x="6422301" y="5562"/>
                </a:lnTo>
                <a:lnTo>
                  <a:pt x="6444724" y="20709"/>
                </a:lnTo>
                <a:lnTo>
                  <a:pt x="6459874" y="43126"/>
                </a:lnTo>
                <a:lnTo>
                  <a:pt x="6465437" y="70499"/>
                </a:lnTo>
                <a:lnTo>
                  <a:pt x="6465437" y="6098719"/>
                </a:lnTo>
                <a:lnTo>
                  <a:pt x="6459874" y="6126093"/>
                </a:lnTo>
                <a:lnTo>
                  <a:pt x="6444724" y="6148510"/>
                </a:lnTo>
                <a:lnTo>
                  <a:pt x="6422301" y="6163656"/>
                </a:lnTo>
                <a:lnTo>
                  <a:pt x="6394919" y="6169219"/>
                </a:lnTo>
                <a:close/>
              </a:path>
            </a:pathLst>
          </a:custGeom>
          <a:ln w="47777">
            <a:solidFill>
              <a:srgbClr val="FFFFFF"/>
            </a:solidFill>
          </a:ln>
        </p:spPr>
        <p:txBody>
          <a:bodyPr wrap="square" lIns="0" tIns="0" rIns="0" bIns="0" rtlCol="0"/>
          <a:lstStyle/>
          <a:p>
            <a:endParaRPr sz="3968"/>
          </a:p>
        </p:txBody>
      </p:sp>
      <p:sp>
        <p:nvSpPr>
          <p:cNvPr id="118" name="object 77">
            <a:extLst>
              <a:ext uri="{FF2B5EF4-FFF2-40B4-BE49-F238E27FC236}">
                <a16:creationId xmlns:a16="http://schemas.microsoft.com/office/drawing/2014/main" id="{B03F0CDF-ED03-A485-CE1B-4493984F1E69}"/>
              </a:ext>
            </a:extLst>
          </p:cNvPr>
          <p:cNvSpPr/>
          <p:nvPr/>
        </p:nvSpPr>
        <p:spPr>
          <a:xfrm>
            <a:off x="16733044" y="29707403"/>
            <a:ext cx="13872935" cy="4673930"/>
          </a:xfrm>
          <a:custGeom>
            <a:avLst/>
            <a:gdLst/>
            <a:ahLst/>
            <a:cxnLst/>
            <a:rect l="l" t="t" r="r" b="b"/>
            <a:pathLst>
              <a:path w="6457950" h="2665094">
                <a:moveTo>
                  <a:pt x="6387082" y="0"/>
                </a:moveTo>
                <a:lnTo>
                  <a:pt x="70523" y="0"/>
                </a:lnTo>
                <a:lnTo>
                  <a:pt x="48286" y="3609"/>
                </a:lnTo>
                <a:lnTo>
                  <a:pt x="28933" y="13649"/>
                </a:lnTo>
                <a:lnTo>
                  <a:pt x="13647" y="28934"/>
                </a:lnTo>
                <a:lnTo>
                  <a:pt x="3608" y="48281"/>
                </a:lnTo>
                <a:lnTo>
                  <a:pt x="0" y="70505"/>
                </a:lnTo>
                <a:lnTo>
                  <a:pt x="0" y="2594041"/>
                </a:lnTo>
                <a:lnTo>
                  <a:pt x="13647" y="2635606"/>
                </a:lnTo>
                <a:lnTo>
                  <a:pt x="48286" y="2660930"/>
                </a:lnTo>
                <a:lnTo>
                  <a:pt x="70523" y="2664540"/>
                </a:lnTo>
                <a:lnTo>
                  <a:pt x="6387082" y="2664540"/>
                </a:lnTo>
                <a:lnTo>
                  <a:pt x="6428625" y="2650891"/>
                </a:lnTo>
                <a:lnTo>
                  <a:pt x="6453938" y="2616261"/>
                </a:lnTo>
                <a:lnTo>
                  <a:pt x="6457546" y="2594041"/>
                </a:lnTo>
                <a:lnTo>
                  <a:pt x="6457546" y="70505"/>
                </a:lnTo>
                <a:lnTo>
                  <a:pt x="6443902" y="28934"/>
                </a:lnTo>
                <a:lnTo>
                  <a:pt x="6409290" y="3609"/>
                </a:lnTo>
                <a:lnTo>
                  <a:pt x="6387082" y="0"/>
                </a:lnTo>
                <a:close/>
              </a:path>
            </a:pathLst>
          </a:custGeom>
          <a:solidFill>
            <a:srgbClr val="FFFFFF">
              <a:alpha val="50000"/>
            </a:srgbClr>
          </a:solidFill>
        </p:spPr>
        <p:txBody>
          <a:bodyPr wrap="square" lIns="0" tIns="0" rIns="0" bIns="0" rtlCol="0"/>
          <a:lstStyle/>
          <a:p>
            <a:endParaRPr sz="3968" dirty="0"/>
          </a:p>
        </p:txBody>
      </p:sp>
      <p:sp>
        <p:nvSpPr>
          <p:cNvPr id="120" name="object 90">
            <a:extLst>
              <a:ext uri="{FF2B5EF4-FFF2-40B4-BE49-F238E27FC236}">
                <a16:creationId xmlns:a16="http://schemas.microsoft.com/office/drawing/2014/main" id="{7A3DF2BD-3D23-FDEB-A516-6A0AB0364322}"/>
              </a:ext>
            </a:extLst>
          </p:cNvPr>
          <p:cNvSpPr/>
          <p:nvPr/>
        </p:nvSpPr>
        <p:spPr>
          <a:xfrm>
            <a:off x="24441958" y="28863767"/>
            <a:ext cx="5677861" cy="1270952"/>
          </a:xfrm>
          <a:prstGeom prst="rect">
            <a:avLst/>
          </a:prstGeom>
          <a:blipFill>
            <a:blip r:embed="rId2" cstate="print"/>
            <a:stretch>
              <a:fillRect/>
            </a:stretch>
          </a:blipFill>
        </p:spPr>
        <p:txBody>
          <a:bodyPr wrap="square" lIns="0" tIns="0" rIns="0" bIns="0" rtlCol="0"/>
          <a:lstStyle/>
          <a:p>
            <a:endParaRPr sz="3968"/>
          </a:p>
        </p:txBody>
      </p:sp>
      <p:sp>
        <p:nvSpPr>
          <p:cNvPr id="75" name="object 75"/>
          <p:cNvSpPr/>
          <p:nvPr/>
        </p:nvSpPr>
        <p:spPr>
          <a:xfrm>
            <a:off x="16769492" y="5751222"/>
            <a:ext cx="13872198" cy="22845332"/>
          </a:xfrm>
          <a:custGeom>
            <a:avLst/>
            <a:gdLst/>
            <a:ahLst/>
            <a:cxnLst/>
            <a:rect l="l" t="t" r="r" b="b"/>
            <a:pathLst>
              <a:path w="6465569" h="3061335">
                <a:moveTo>
                  <a:pt x="6394892" y="0"/>
                </a:moveTo>
                <a:lnTo>
                  <a:pt x="70523" y="0"/>
                </a:lnTo>
                <a:lnTo>
                  <a:pt x="48309" y="3608"/>
                </a:lnTo>
                <a:lnTo>
                  <a:pt x="28959" y="13643"/>
                </a:lnTo>
                <a:lnTo>
                  <a:pt x="13664" y="28920"/>
                </a:lnTo>
                <a:lnTo>
                  <a:pt x="3614" y="48255"/>
                </a:lnTo>
                <a:lnTo>
                  <a:pt x="0" y="70463"/>
                </a:lnTo>
                <a:lnTo>
                  <a:pt x="0" y="2990407"/>
                </a:lnTo>
                <a:lnTo>
                  <a:pt x="13664" y="3031996"/>
                </a:lnTo>
                <a:lnTo>
                  <a:pt x="48309" y="3057321"/>
                </a:lnTo>
                <a:lnTo>
                  <a:pt x="70523" y="3060930"/>
                </a:lnTo>
                <a:lnTo>
                  <a:pt x="6394892" y="3060930"/>
                </a:lnTo>
                <a:lnTo>
                  <a:pt x="6436434" y="3047283"/>
                </a:lnTo>
                <a:lnTo>
                  <a:pt x="6461747" y="3012644"/>
                </a:lnTo>
                <a:lnTo>
                  <a:pt x="6465355" y="2990407"/>
                </a:lnTo>
                <a:lnTo>
                  <a:pt x="6465355" y="70463"/>
                </a:lnTo>
                <a:lnTo>
                  <a:pt x="6451712" y="28920"/>
                </a:lnTo>
                <a:lnTo>
                  <a:pt x="6417100" y="3608"/>
                </a:lnTo>
                <a:lnTo>
                  <a:pt x="6394892" y="0"/>
                </a:lnTo>
                <a:close/>
              </a:path>
            </a:pathLst>
          </a:custGeom>
          <a:solidFill>
            <a:srgbClr val="FFFFFF">
              <a:alpha val="50000"/>
            </a:srgbClr>
          </a:solidFill>
        </p:spPr>
        <p:txBody>
          <a:bodyPr wrap="square" lIns="0" tIns="0" rIns="0" bIns="0" rtlCol="0"/>
          <a:lstStyle/>
          <a:p>
            <a:endParaRPr sz="3968" dirty="0"/>
          </a:p>
        </p:txBody>
      </p:sp>
      <p:sp>
        <p:nvSpPr>
          <p:cNvPr id="73" name="object 73"/>
          <p:cNvSpPr/>
          <p:nvPr/>
        </p:nvSpPr>
        <p:spPr>
          <a:xfrm>
            <a:off x="1808285" y="27772519"/>
            <a:ext cx="13915222" cy="12498220"/>
          </a:xfrm>
          <a:custGeom>
            <a:avLst/>
            <a:gdLst/>
            <a:ahLst/>
            <a:cxnLst/>
            <a:rect l="l" t="t" r="r" b="b"/>
            <a:pathLst>
              <a:path w="6477634" h="4794884">
                <a:moveTo>
                  <a:pt x="6406563" y="0"/>
                </a:moveTo>
                <a:lnTo>
                  <a:pt x="70501" y="0"/>
                </a:lnTo>
                <a:lnTo>
                  <a:pt x="48279" y="3608"/>
                </a:lnTo>
                <a:lnTo>
                  <a:pt x="28934" y="13647"/>
                </a:lnTo>
                <a:lnTo>
                  <a:pt x="13649" y="28933"/>
                </a:lnTo>
                <a:lnTo>
                  <a:pt x="3609" y="48286"/>
                </a:lnTo>
                <a:lnTo>
                  <a:pt x="0" y="70523"/>
                </a:lnTo>
                <a:lnTo>
                  <a:pt x="0" y="4724155"/>
                </a:lnTo>
                <a:lnTo>
                  <a:pt x="13649" y="4765698"/>
                </a:lnTo>
                <a:lnTo>
                  <a:pt x="48279" y="4791010"/>
                </a:lnTo>
                <a:lnTo>
                  <a:pt x="70501" y="4794619"/>
                </a:lnTo>
                <a:lnTo>
                  <a:pt x="6406563" y="4794619"/>
                </a:lnTo>
                <a:lnTo>
                  <a:pt x="6448106" y="4780975"/>
                </a:lnTo>
                <a:lnTo>
                  <a:pt x="6473418" y="4746363"/>
                </a:lnTo>
                <a:lnTo>
                  <a:pt x="6477026" y="4724155"/>
                </a:lnTo>
                <a:lnTo>
                  <a:pt x="6477026" y="70523"/>
                </a:lnTo>
                <a:lnTo>
                  <a:pt x="6463383" y="28933"/>
                </a:lnTo>
                <a:lnTo>
                  <a:pt x="6428771" y="3608"/>
                </a:lnTo>
                <a:lnTo>
                  <a:pt x="6406563" y="0"/>
                </a:lnTo>
                <a:close/>
              </a:path>
            </a:pathLst>
          </a:custGeom>
          <a:solidFill>
            <a:srgbClr val="FFFFFF">
              <a:alpha val="50000"/>
            </a:srgbClr>
          </a:solidFill>
        </p:spPr>
        <p:txBody>
          <a:bodyPr wrap="square" lIns="0" tIns="0" rIns="0" bIns="0" rtlCol="0"/>
          <a:lstStyle/>
          <a:p>
            <a:endParaRPr sz="3968"/>
          </a:p>
        </p:txBody>
      </p:sp>
      <p:sp>
        <p:nvSpPr>
          <p:cNvPr id="69" name="object 69"/>
          <p:cNvSpPr/>
          <p:nvPr/>
        </p:nvSpPr>
        <p:spPr>
          <a:xfrm>
            <a:off x="16746951" y="35861177"/>
            <a:ext cx="13894760" cy="4345218"/>
          </a:xfrm>
          <a:custGeom>
            <a:avLst/>
            <a:gdLst/>
            <a:ahLst/>
            <a:cxnLst/>
            <a:rect l="l" t="t" r="r" b="b"/>
            <a:pathLst>
              <a:path w="6468109" h="2665094">
                <a:moveTo>
                  <a:pt x="6397574" y="0"/>
                </a:moveTo>
                <a:lnTo>
                  <a:pt x="70523" y="0"/>
                </a:lnTo>
                <a:lnTo>
                  <a:pt x="48286" y="3609"/>
                </a:lnTo>
                <a:lnTo>
                  <a:pt x="28933" y="13649"/>
                </a:lnTo>
                <a:lnTo>
                  <a:pt x="13647" y="28934"/>
                </a:lnTo>
                <a:lnTo>
                  <a:pt x="3608" y="48281"/>
                </a:lnTo>
                <a:lnTo>
                  <a:pt x="0" y="70505"/>
                </a:lnTo>
                <a:lnTo>
                  <a:pt x="0" y="2594041"/>
                </a:lnTo>
                <a:lnTo>
                  <a:pt x="13647" y="2635606"/>
                </a:lnTo>
                <a:lnTo>
                  <a:pt x="48286" y="2660930"/>
                </a:lnTo>
                <a:lnTo>
                  <a:pt x="70523" y="2664540"/>
                </a:lnTo>
                <a:lnTo>
                  <a:pt x="6397574" y="2664540"/>
                </a:lnTo>
                <a:lnTo>
                  <a:pt x="6439117" y="2650891"/>
                </a:lnTo>
                <a:lnTo>
                  <a:pt x="6464430" y="2616261"/>
                </a:lnTo>
                <a:lnTo>
                  <a:pt x="6468038" y="2594041"/>
                </a:lnTo>
                <a:lnTo>
                  <a:pt x="6468038" y="70505"/>
                </a:lnTo>
                <a:lnTo>
                  <a:pt x="6454394" y="28934"/>
                </a:lnTo>
                <a:lnTo>
                  <a:pt x="6419782" y="3609"/>
                </a:lnTo>
                <a:lnTo>
                  <a:pt x="6397574" y="0"/>
                </a:lnTo>
                <a:close/>
              </a:path>
            </a:pathLst>
          </a:custGeom>
          <a:solidFill>
            <a:srgbClr val="FFFFFF"/>
          </a:solidFill>
        </p:spPr>
        <p:txBody>
          <a:bodyPr wrap="square" lIns="0" tIns="0" rIns="0" bIns="0" rtlCol="0"/>
          <a:lstStyle/>
          <a:p>
            <a:endParaRPr sz="3968"/>
          </a:p>
        </p:txBody>
      </p:sp>
      <p:sp>
        <p:nvSpPr>
          <p:cNvPr id="72" name="object 72"/>
          <p:cNvSpPr/>
          <p:nvPr/>
        </p:nvSpPr>
        <p:spPr>
          <a:xfrm>
            <a:off x="1808285" y="5751092"/>
            <a:ext cx="13915222" cy="20954628"/>
          </a:xfrm>
          <a:custGeom>
            <a:avLst/>
            <a:gdLst/>
            <a:ahLst/>
            <a:cxnLst/>
            <a:rect l="l" t="t" r="r" b="b"/>
            <a:pathLst>
              <a:path w="6477634" h="3197860">
                <a:moveTo>
                  <a:pt x="6406563" y="0"/>
                </a:moveTo>
                <a:lnTo>
                  <a:pt x="70501" y="0"/>
                </a:lnTo>
                <a:lnTo>
                  <a:pt x="48279" y="3614"/>
                </a:lnTo>
                <a:lnTo>
                  <a:pt x="28934" y="13664"/>
                </a:lnTo>
                <a:lnTo>
                  <a:pt x="13649" y="28959"/>
                </a:lnTo>
                <a:lnTo>
                  <a:pt x="3609" y="48309"/>
                </a:lnTo>
                <a:lnTo>
                  <a:pt x="0" y="70523"/>
                </a:lnTo>
                <a:lnTo>
                  <a:pt x="0" y="3126922"/>
                </a:lnTo>
                <a:lnTo>
                  <a:pt x="13649" y="3168512"/>
                </a:lnTo>
                <a:lnTo>
                  <a:pt x="48279" y="3193837"/>
                </a:lnTo>
                <a:lnTo>
                  <a:pt x="70501" y="3197446"/>
                </a:lnTo>
                <a:lnTo>
                  <a:pt x="6406563" y="3197446"/>
                </a:lnTo>
                <a:lnTo>
                  <a:pt x="6448106" y="3183798"/>
                </a:lnTo>
                <a:lnTo>
                  <a:pt x="6473418" y="3149159"/>
                </a:lnTo>
                <a:lnTo>
                  <a:pt x="6477026" y="3126922"/>
                </a:lnTo>
                <a:lnTo>
                  <a:pt x="6477026" y="70523"/>
                </a:lnTo>
                <a:lnTo>
                  <a:pt x="6463383" y="28959"/>
                </a:lnTo>
                <a:lnTo>
                  <a:pt x="6428771" y="3614"/>
                </a:lnTo>
                <a:lnTo>
                  <a:pt x="6406563" y="0"/>
                </a:lnTo>
                <a:close/>
              </a:path>
            </a:pathLst>
          </a:custGeom>
          <a:solidFill>
            <a:srgbClr val="FFFFFF">
              <a:alpha val="50000"/>
            </a:srgbClr>
          </a:solidFill>
        </p:spPr>
        <p:txBody>
          <a:bodyPr wrap="square" lIns="0" tIns="0" rIns="0" bIns="0" rtlCol="0"/>
          <a:lstStyle/>
          <a:p>
            <a:endParaRPr sz="3968"/>
          </a:p>
        </p:txBody>
      </p:sp>
      <p:sp>
        <p:nvSpPr>
          <p:cNvPr id="77" name="object 77"/>
          <p:cNvSpPr/>
          <p:nvPr/>
        </p:nvSpPr>
        <p:spPr>
          <a:xfrm>
            <a:off x="16769106" y="35968461"/>
            <a:ext cx="14277256" cy="4697075"/>
          </a:xfrm>
          <a:custGeom>
            <a:avLst/>
            <a:gdLst/>
            <a:ahLst/>
            <a:cxnLst/>
            <a:rect l="l" t="t" r="r" b="b"/>
            <a:pathLst>
              <a:path w="6457950" h="2665094">
                <a:moveTo>
                  <a:pt x="6387082" y="0"/>
                </a:moveTo>
                <a:lnTo>
                  <a:pt x="70523" y="0"/>
                </a:lnTo>
                <a:lnTo>
                  <a:pt x="48286" y="3609"/>
                </a:lnTo>
                <a:lnTo>
                  <a:pt x="28933" y="13649"/>
                </a:lnTo>
                <a:lnTo>
                  <a:pt x="13647" y="28934"/>
                </a:lnTo>
                <a:lnTo>
                  <a:pt x="3608" y="48281"/>
                </a:lnTo>
                <a:lnTo>
                  <a:pt x="0" y="70505"/>
                </a:lnTo>
                <a:lnTo>
                  <a:pt x="0" y="2594041"/>
                </a:lnTo>
                <a:lnTo>
                  <a:pt x="13647" y="2635606"/>
                </a:lnTo>
                <a:lnTo>
                  <a:pt x="48286" y="2660930"/>
                </a:lnTo>
                <a:lnTo>
                  <a:pt x="70523" y="2664540"/>
                </a:lnTo>
                <a:lnTo>
                  <a:pt x="6387082" y="2664540"/>
                </a:lnTo>
                <a:lnTo>
                  <a:pt x="6428625" y="2650891"/>
                </a:lnTo>
                <a:lnTo>
                  <a:pt x="6453938" y="2616261"/>
                </a:lnTo>
                <a:lnTo>
                  <a:pt x="6457546" y="2594041"/>
                </a:lnTo>
                <a:lnTo>
                  <a:pt x="6457546" y="70505"/>
                </a:lnTo>
                <a:lnTo>
                  <a:pt x="6443902" y="28934"/>
                </a:lnTo>
                <a:lnTo>
                  <a:pt x="6409290" y="3609"/>
                </a:lnTo>
                <a:lnTo>
                  <a:pt x="6387082" y="0"/>
                </a:lnTo>
                <a:close/>
              </a:path>
            </a:pathLst>
          </a:custGeom>
          <a:solidFill>
            <a:srgbClr val="FFFFFF">
              <a:alpha val="50000"/>
            </a:srgbClr>
          </a:solidFill>
        </p:spPr>
        <p:txBody>
          <a:bodyPr wrap="square" lIns="0" tIns="0" rIns="0" bIns="0" rtlCol="0"/>
          <a:lstStyle/>
          <a:p>
            <a:endParaRPr sz="3968"/>
          </a:p>
        </p:txBody>
      </p:sp>
      <p:sp>
        <p:nvSpPr>
          <p:cNvPr id="2" name="object 2"/>
          <p:cNvSpPr txBox="1"/>
          <p:nvPr/>
        </p:nvSpPr>
        <p:spPr>
          <a:xfrm>
            <a:off x="2166005" y="6665119"/>
            <a:ext cx="13092668" cy="9136797"/>
          </a:xfrm>
          <a:prstGeom prst="rect">
            <a:avLst/>
          </a:prstGeom>
        </p:spPr>
        <p:txBody>
          <a:bodyPr vert="horz" wrap="square" lIns="0" tIns="0" rIns="0" bIns="0" rtlCol="0">
            <a:spAutoFit/>
          </a:bodyPr>
          <a:lstStyle/>
          <a:p>
            <a:pPr marR="10915" indent="324000" algn="just">
              <a:lnSpc>
                <a:spcPts val="4405"/>
              </a:lnSpc>
              <a:spcAft>
                <a:spcPts val="1200"/>
              </a:spcAft>
            </a:pPr>
            <a:r>
              <a:rPr lang="en-US" sz="3200" dirty="0">
                <a:solidFill>
                  <a:srgbClr val="231F20"/>
                </a:solidFill>
                <a:latin typeface="Franklin Gothic Medium" panose="020B0603020102020204" pitchFamily="34" charset="0"/>
                <a:cs typeface="Times New Roman" panose="02020603050405020304" pitchFamily="18" charset="0"/>
              </a:rPr>
              <a:t>Analysis of group comparisons in neuroimaging data such as Positron Emission Tomography (PET) usually relies on mass univariate statistical analysis, which considers pixels as independent units for pixel-to-pixel comparisons using T-tests and Bonferroni's corrections. This approach, implemented in widely used software like Statistical Parametric Mapping (SPM), incurs in considerable detection errors derived from multiple comparison procedures.</a:t>
            </a:r>
          </a:p>
          <a:p>
            <a:pPr marR="10915" indent="324000" algn="just">
              <a:lnSpc>
                <a:spcPts val="4405"/>
              </a:lnSpc>
              <a:spcAft>
                <a:spcPts val="1200"/>
              </a:spcAft>
            </a:pPr>
            <a:r>
              <a:rPr lang="en-US" sz="3200" dirty="0">
                <a:solidFill>
                  <a:srgbClr val="231F20"/>
                </a:solidFill>
                <a:latin typeface="Franklin Gothic Medium" panose="020B0603020102020204" pitchFamily="34" charset="0"/>
                <a:cs typeface="Times New Roman" panose="02020603050405020304" pitchFamily="18" charset="0"/>
              </a:rPr>
              <a:t>Functional Data Analysis (FDA) techniques have recently emerged as a potential alternative [1]. Following this line of inquiry, our previous work [2, 3] has shown that FDA methods, applying bivariate splines over Delaunay triangulations to calculate Simultaneous Confidence Corridors (SCC), outperform SPM in group comparisons of brain activity (Figure 1). While these group-level results are promising, individual patient diagnosis is clinically more relevant. Using simulated data (Figure 2), we now evaluate SCC versus SPM performance in single-subject analysis for Alzheimer's Disease diagnosis.</a:t>
            </a:r>
            <a:endParaRPr lang="es-ES" sz="1800" b="0" i="0" u="none" strike="noStrike" baseline="0" dirty="0">
              <a:latin typeface="Times New Roman" panose="02020603050405020304" pitchFamily="18" charset="0"/>
            </a:endParaRPr>
          </a:p>
        </p:txBody>
      </p:sp>
      <p:sp>
        <p:nvSpPr>
          <p:cNvPr id="5" name="object 5"/>
          <p:cNvSpPr txBox="1"/>
          <p:nvPr/>
        </p:nvSpPr>
        <p:spPr>
          <a:xfrm>
            <a:off x="17173427" y="6588919"/>
            <a:ext cx="13055837" cy="9135321"/>
          </a:xfrm>
          <a:prstGeom prst="rect">
            <a:avLst/>
          </a:prstGeom>
        </p:spPr>
        <p:txBody>
          <a:bodyPr vert="horz" wrap="square" lIns="0" tIns="0" rIns="0" bIns="0" rtlCol="0">
            <a:spAutoFit/>
          </a:bodyPr>
          <a:lstStyle/>
          <a:p>
            <a:pPr marR="10915" indent="324000" algn="just">
              <a:lnSpc>
                <a:spcPts val="4405"/>
              </a:lnSpc>
              <a:spcAft>
                <a:spcPts val="1200"/>
              </a:spcAft>
            </a:pPr>
            <a:r>
              <a:rPr lang="en-US" sz="3200" dirty="0">
                <a:solidFill>
                  <a:srgbClr val="231F20"/>
                </a:solidFill>
                <a:latin typeface="Franklin Gothic Medium" panose="020B0603020102020204" pitchFamily="34" charset="0"/>
                <a:cs typeface="Times New Roman" panose="02020603050405020304" pitchFamily="18" charset="0"/>
              </a:rPr>
              <a:t>To evaluate the performance of both methods in single-subject analysis, we assessed four efficiency metrics through boxplots: sensitivity, specificity, positive predictive value (PPV) and negative predictive value (NPV) (Figure 3). Each plot is divided into four sections representing the different brain regions assessed, with three columns per section showing results for different hypoactivity levels (10%, 40%, and 80%).</a:t>
            </a:r>
          </a:p>
          <a:p>
            <a:pPr marR="10915" indent="324000" algn="just">
              <a:lnSpc>
                <a:spcPts val="4405"/>
              </a:lnSpc>
              <a:spcAft>
                <a:spcPts val="1200"/>
              </a:spcAft>
            </a:pPr>
            <a:r>
              <a:rPr lang="en-US" sz="3200" dirty="0">
                <a:solidFill>
                  <a:srgbClr val="231F20"/>
                </a:solidFill>
                <a:latin typeface="Franklin Gothic Medium" panose="020B0603020102020204" pitchFamily="34" charset="0"/>
                <a:cs typeface="Times New Roman" panose="02020603050405020304" pitchFamily="18" charset="0"/>
              </a:rPr>
              <a:t>Results show that SCC consistently achieves higher </a:t>
            </a:r>
            <a:r>
              <a:rPr lang="en-US" sz="3200" u="sng" dirty="0">
                <a:solidFill>
                  <a:srgbClr val="231F20"/>
                </a:solidFill>
                <a:latin typeface="Franklin Gothic Medium" panose="020B0603020102020204" pitchFamily="34" charset="0"/>
                <a:cs typeface="Times New Roman" panose="02020603050405020304" pitchFamily="18" charset="0"/>
              </a:rPr>
              <a:t>sensitivity</a:t>
            </a:r>
            <a:r>
              <a:rPr lang="en-US" sz="3200" dirty="0">
                <a:solidFill>
                  <a:srgbClr val="231F20"/>
                </a:solidFill>
                <a:latin typeface="Franklin Gothic Medium" panose="020B0603020102020204" pitchFamily="34" charset="0"/>
                <a:cs typeface="Times New Roman" panose="02020603050405020304" pitchFamily="18" charset="0"/>
              </a:rPr>
              <a:t> values than SPM across all regions and hypoactivity levels (Figure 3a). For </a:t>
            </a:r>
            <a:r>
              <a:rPr lang="en-US" sz="3200" u="sng" dirty="0">
                <a:solidFill>
                  <a:srgbClr val="231F20"/>
                </a:solidFill>
                <a:latin typeface="Franklin Gothic Medium" panose="020B0603020102020204" pitchFamily="34" charset="0"/>
                <a:cs typeface="Times New Roman" panose="02020603050405020304" pitchFamily="18" charset="0"/>
              </a:rPr>
              <a:t>specificity</a:t>
            </a:r>
            <a:r>
              <a:rPr lang="en-US" sz="3200" dirty="0">
                <a:solidFill>
                  <a:srgbClr val="231F20"/>
                </a:solidFill>
                <a:latin typeface="Franklin Gothic Medium" panose="020B0603020102020204" pitchFamily="34" charset="0"/>
                <a:cs typeface="Times New Roman" panose="02020603050405020304" pitchFamily="18" charset="0"/>
              </a:rPr>
              <a:t>, SCC shows slightly lower but consistent values, while SPM presents more variable results with occasional cases of higher specificity in larger regions (Figure 3b). </a:t>
            </a:r>
            <a:r>
              <a:rPr lang="en-US" sz="3200" u="sng" dirty="0">
                <a:solidFill>
                  <a:srgbClr val="231F20"/>
                </a:solidFill>
                <a:latin typeface="Franklin Gothic Medium" panose="020B0603020102020204" pitchFamily="34" charset="0"/>
                <a:cs typeface="Times New Roman" panose="02020603050405020304" pitchFamily="18" charset="0"/>
              </a:rPr>
              <a:t>PPV</a:t>
            </a:r>
            <a:r>
              <a:rPr lang="en-US" sz="3200" dirty="0">
                <a:solidFill>
                  <a:srgbClr val="231F20"/>
                </a:solidFill>
                <a:latin typeface="Franklin Gothic Medium" panose="020B0603020102020204" pitchFamily="34" charset="0"/>
                <a:cs typeface="Times New Roman" panose="02020603050405020304" pitchFamily="18" charset="0"/>
              </a:rPr>
              <a:t> analysis shows SCC performing better in mild and moderate hypoactivity levels, while SPM shows higher efficiency in severe cases, particularly in larger regions like w271 and w214 (Figure 3c). Finally, matching its high sensitivity, SCC exhibits consistently higher </a:t>
            </a:r>
            <a:r>
              <a:rPr lang="en-US" sz="3200" u="sng" dirty="0">
                <a:solidFill>
                  <a:srgbClr val="231F20"/>
                </a:solidFill>
                <a:latin typeface="Franklin Gothic Medium" panose="020B0603020102020204" pitchFamily="34" charset="0"/>
                <a:cs typeface="Times New Roman" panose="02020603050405020304" pitchFamily="18" charset="0"/>
              </a:rPr>
              <a:t>NPV</a:t>
            </a:r>
            <a:r>
              <a:rPr lang="en-US" sz="3200" dirty="0">
                <a:solidFill>
                  <a:srgbClr val="231F20"/>
                </a:solidFill>
                <a:latin typeface="Franklin Gothic Medium" panose="020B0603020102020204" pitchFamily="34" charset="0"/>
                <a:cs typeface="Times New Roman" panose="02020603050405020304" pitchFamily="18" charset="0"/>
              </a:rPr>
              <a:t> levels than SPM across all conditions, though both methods maintain good performance in this metric (Figure 3d).</a:t>
            </a:r>
          </a:p>
        </p:txBody>
      </p:sp>
      <p:sp>
        <p:nvSpPr>
          <p:cNvPr id="8" name="object 8"/>
          <p:cNvSpPr txBox="1"/>
          <p:nvPr/>
        </p:nvSpPr>
        <p:spPr>
          <a:xfrm>
            <a:off x="17173427" y="36593670"/>
            <a:ext cx="13656617" cy="3980449"/>
          </a:xfrm>
          <a:prstGeom prst="rect">
            <a:avLst/>
          </a:prstGeom>
        </p:spPr>
        <p:txBody>
          <a:bodyPr vert="horz" wrap="square" lIns="0" tIns="0" rIns="0" bIns="0" rtlCol="0">
            <a:spAutoFit/>
          </a:bodyPr>
          <a:lstStyle/>
          <a:p>
            <a:pPr marL="370187" marR="10915" indent="-342900" algn="just">
              <a:lnSpc>
                <a:spcPts val="3600"/>
              </a:lnSpc>
              <a:spcAft>
                <a:spcPts val="1200"/>
              </a:spcAft>
              <a:buSzPct val="86111"/>
              <a:buFont typeface="Franklin Gothic Medium" panose="020B0603020102020204" pitchFamily="34" charset="0"/>
              <a:buChar char="–"/>
              <a:tabLst>
                <a:tab pos="350641" algn="l"/>
              </a:tabLst>
            </a:pPr>
            <a:r>
              <a:rPr lang="gl-ES" sz="2800" dirty="0" err="1">
                <a:effectLst/>
                <a:latin typeface="Times New Roman" panose="02020603050405020304" pitchFamily="18" charset="0"/>
                <a:ea typeface="Calibri" panose="020F0502020204030204" pitchFamily="34" charset="0"/>
                <a:cs typeface="Times New Roman" panose="02020603050405020304" pitchFamily="18" charset="0"/>
              </a:rPr>
              <a:t>Wang</a:t>
            </a:r>
            <a:r>
              <a:rPr lang="gl-ES" sz="2800" dirty="0">
                <a:effectLst/>
                <a:latin typeface="Times New Roman" panose="02020603050405020304" pitchFamily="18" charset="0"/>
                <a:ea typeface="Calibri" panose="020F0502020204030204" pitchFamily="34" charset="0"/>
                <a:cs typeface="Times New Roman" panose="02020603050405020304" pitchFamily="18" charset="0"/>
              </a:rPr>
              <a:t>, Y., </a:t>
            </a:r>
            <a:r>
              <a:rPr lang="gl-ES" sz="2800" dirty="0" err="1">
                <a:effectLst/>
                <a:latin typeface="Times New Roman" panose="02020603050405020304" pitchFamily="18" charset="0"/>
                <a:ea typeface="Calibri" panose="020F0502020204030204" pitchFamily="34" charset="0"/>
                <a:cs typeface="Times New Roman" panose="02020603050405020304" pitchFamily="18" charset="0"/>
              </a:rPr>
              <a:t>Wang</a:t>
            </a:r>
            <a:r>
              <a:rPr lang="gl-ES" sz="2800" dirty="0">
                <a:effectLst/>
                <a:latin typeface="Times New Roman" panose="02020603050405020304" pitchFamily="18" charset="0"/>
                <a:ea typeface="Calibri" panose="020F0502020204030204" pitchFamily="34" charset="0"/>
                <a:cs typeface="Times New Roman" panose="02020603050405020304" pitchFamily="18" charset="0"/>
              </a:rPr>
              <a:t>, G., </a:t>
            </a:r>
            <a:r>
              <a:rPr lang="gl-ES" sz="2800" dirty="0" err="1">
                <a:effectLst/>
                <a:latin typeface="Times New Roman" panose="02020603050405020304" pitchFamily="18" charset="0"/>
                <a:ea typeface="Calibri" panose="020F0502020204030204" pitchFamily="34" charset="0"/>
                <a:cs typeface="Times New Roman" panose="02020603050405020304" pitchFamily="18" charset="0"/>
              </a:rPr>
              <a:t>Wang</a:t>
            </a:r>
            <a:r>
              <a:rPr lang="gl-ES" sz="2800" dirty="0">
                <a:effectLst/>
                <a:latin typeface="Times New Roman" panose="02020603050405020304" pitchFamily="18" charset="0"/>
                <a:ea typeface="Calibri" panose="020F0502020204030204" pitchFamily="34" charset="0"/>
                <a:cs typeface="Times New Roman" panose="02020603050405020304" pitchFamily="18" charset="0"/>
              </a:rPr>
              <a:t>, L., &amp; </a:t>
            </a:r>
            <a:r>
              <a:rPr lang="gl-ES" sz="2800" dirty="0" err="1">
                <a:effectLst/>
                <a:latin typeface="Times New Roman" panose="02020603050405020304" pitchFamily="18" charset="0"/>
                <a:ea typeface="Calibri" panose="020F0502020204030204" pitchFamily="34" charset="0"/>
                <a:cs typeface="Times New Roman" panose="02020603050405020304" pitchFamily="18" charset="0"/>
              </a:rPr>
              <a:t>Ogden</a:t>
            </a:r>
            <a:r>
              <a:rPr lang="gl-ES" sz="2800" dirty="0">
                <a:effectLst/>
                <a:latin typeface="Times New Roman" panose="02020603050405020304" pitchFamily="18" charset="0"/>
                <a:ea typeface="Calibri" panose="020F0502020204030204" pitchFamily="34" charset="0"/>
                <a:cs typeface="Times New Roman" panose="02020603050405020304" pitchFamily="18" charset="0"/>
              </a:rPr>
              <a:t>, R. T. (2020). </a:t>
            </a:r>
            <a:r>
              <a:rPr lang="gl-ES" sz="2800" dirty="0" err="1">
                <a:effectLst/>
                <a:latin typeface="Times New Roman" panose="02020603050405020304" pitchFamily="18" charset="0"/>
                <a:ea typeface="Calibri" panose="020F0502020204030204" pitchFamily="34" charset="0"/>
                <a:cs typeface="Times New Roman" panose="02020603050405020304" pitchFamily="18" charset="0"/>
              </a:rPr>
              <a:t>Simultaneous</a:t>
            </a:r>
            <a:r>
              <a:rPr lang="gl-E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gl-ES" sz="2800" dirty="0" err="1">
                <a:effectLst/>
                <a:latin typeface="Times New Roman" panose="02020603050405020304" pitchFamily="18" charset="0"/>
                <a:ea typeface="Calibri" panose="020F0502020204030204" pitchFamily="34" charset="0"/>
                <a:cs typeface="Times New Roman" panose="02020603050405020304" pitchFamily="18" charset="0"/>
              </a:rPr>
              <a:t>confidence</a:t>
            </a:r>
            <a:r>
              <a:rPr lang="gl-E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gl-ES" sz="2800" dirty="0" err="1">
                <a:effectLst/>
                <a:latin typeface="Times New Roman" panose="02020603050405020304" pitchFamily="18" charset="0"/>
                <a:ea typeface="Calibri" panose="020F0502020204030204" pitchFamily="34" charset="0"/>
                <a:cs typeface="Times New Roman" panose="02020603050405020304" pitchFamily="18" charset="0"/>
              </a:rPr>
              <a:t>corridors</a:t>
            </a:r>
            <a:r>
              <a:rPr lang="gl-ES" sz="2800" dirty="0">
                <a:effectLst/>
                <a:latin typeface="Times New Roman" panose="02020603050405020304" pitchFamily="18" charset="0"/>
                <a:ea typeface="Calibri" panose="020F0502020204030204" pitchFamily="34" charset="0"/>
                <a:cs typeface="Times New Roman" panose="02020603050405020304" pitchFamily="18" charset="0"/>
              </a:rPr>
              <a:t> for mean </a:t>
            </a:r>
            <a:r>
              <a:rPr lang="gl-ES" sz="2800" dirty="0" err="1">
                <a:effectLst/>
                <a:latin typeface="Times New Roman" panose="02020603050405020304" pitchFamily="18" charset="0"/>
                <a:ea typeface="Calibri" panose="020F0502020204030204" pitchFamily="34" charset="0"/>
                <a:cs typeface="Times New Roman" panose="02020603050405020304" pitchFamily="18" charset="0"/>
              </a:rPr>
              <a:t>functions</a:t>
            </a:r>
            <a:r>
              <a:rPr lang="gl-E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gl-ES" sz="2800" dirty="0" err="1">
                <a:effectLst/>
                <a:latin typeface="Times New Roman" panose="02020603050405020304" pitchFamily="18" charset="0"/>
                <a:ea typeface="Calibri" panose="020F0502020204030204" pitchFamily="34" charset="0"/>
                <a:cs typeface="Times New Roman" panose="02020603050405020304" pitchFamily="18" charset="0"/>
              </a:rPr>
              <a:t>in</a:t>
            </a:r>
            <a:r>
              <a:rPr lang="gl-E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gl-ES" sz="2800" dirty="0" err="1">
                <a:effectLst/>
                <a:latin typeface="Times New Roman" panose="02020603050405020304" pitchFamily="18" charset="0"/>
                <a:ea typeface="Calibri" panose="020F0502020204030204" pitchFamily="34" charset="0"/>
                <a:cs typeface="Times New Roman" panose="02020603050405020304" pitchFamily="18" charset="0"/>
              </a:rPr>
              <a:t>functional</a:t>
            </a:r>
            <a:r>
              <a:rPr lang="gl-ES" sz="2800" dirty="0">
                <a:effectLst/>
                <a:latin typeface="Times New Roman" panose="02020603050405020304" pitchFamily="18" charset="0"/>
                <a:ea typeface="Calibri" panose="020F0502020204030204" pitchFamily="34" charset="0"/>
                <a:cs typeface="Times New Roman" panose="02020603050405020304" pitchFamily="18" charset="0"/>
              </a:rPr>
              <a:t> data </a:t>
            </a:r>
            <a:r>
              <a:rPr lang="gl-ES" sz="2800" dirty="0" err="1">
                <a:effectLst/>
                <a:latin typeface="Times New Roman" panose="02020603050405020304" pitchFamily="18" charset="0"/>
                <a:ea typeface="Calibri" panose="020F0502020204030204" pitchFamily="34" charset="0"/>
                <a:cs typeface="Times New Roman" panose="02020603050405020304" pitchFamily="18" charset="0"/>
              </a:rPr>
              <a:t>analysis</a:t>
            </a:r>
            <a:r>
              <a:rPr lang="gl-E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gl-ES" sz="28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gl-E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gl-ES" sz="2800" dirty="0" err="1">
                <a:effectLst/>
                <a:latin typeface="Times New Roman" panose="02020603050405020304" pitchFamily="18" charset="0"/>
                <a:ea typeface="Calibri" panose="020F0502020204030204" pitchFamily="34" charset="0"/>
                <a:cs typeface="Times New Roman" panose="02020603050405020304" pitchFamily="18" charset="0"/>
              </a:rPr>
              <a:t>imaging</a:t>
            </a:r>
            <a:r>
              <a:rPr lang="gl-ES" sz="2800" dirty="0">
                <a:effectLst/>
                <a:latin typeface="Times New Roman" panose="02020603050405020304" pitchFamily="18" charset="0"/>
                <a:ea typeface="Calibri" panose="020F0502020204030204" pitchFamily="34" charset="0"/>
                <a:cs typeface="Times New Roman" panose="02020603050405020304" pitchFamily="18" charset="0"/>
              </a:rPr>
              <a:t> data. </a:t>
            </a:r>
            <a:r>
              <a:rPr lang="gl-ES" sz="2800" i="1" dirty="0" err="1">
                <a:effectLst/>
                <a:latin typeface="Times New Roman" panose="02020603050405020304" pitchFamily="18" charset="0"/>
                <a:ea typeface="Calibri" panose="020F0502020204030204" pitchFamily="34" charset="0"/>
                <a:cs typeface="Times New Roman" panose="02020603050405020304" pitchFamily="18" charset="0"/>
              </a:rPr>
              <a:t>Biometrics</a:t>
            </a:r>
            <a:r>
              <a:rPr lang="gl-E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gl-ES" sz="2800" i="1" dirty="0">
                <a:effectLst/>
                <a:latin typeface="Times New Roman" panose="02020603050405020304" pitchFamily="18" charset="0"/>
                <a:ea typeface="Calibri" panose="020F0502020204030204" pitchFamily="34" charset="0"/>
                <a:cs typeface="Times New Roman" panose="02020603050405020304" pitchFamily="18" charset="0"/>
              </a:rPr>
              <a:t>76</a:t>
            </a:r>
            <a:r>
              <a:rPr lang="gl-ES" sz="2800" dirty="0">
                <a:effectLst/>
                <a:latin typeface="Times New Roman" panose="02020603050405020304" pitchFamily="18" charset="0"/>
                <a:ea typeface="Calibri" panose="020F0502020204030204" pitchFamily="34" charset="0"/>
                <a:cs typeface="Times New Roman" panose="02020603050405020304" pitchFamily="18" charset="0"/>
              </a:rPr>
              <a:t>(2), 427–437. </a:t>
            </a:r>
          </a:p>
          <a:p>
            <a:pPr marL="370187" marR="10915" indent="-342900" algn="just">
              <a:lnSpc>
                <a:spcPts val="3600"/>
              </a:lnSpc>
              <a:spcAft>
                <a:spcPts val="1200"/>
              </a:spcAft>
              <a:buSzPct val="86111"/>
              <a:buFont typeface="Franklin Gothic Medium" panose="020B0603020102020204" pitchFamily="34" charset="0"/>
              <a:buChar char="–"/>
              <a:tabLst>
                <a:tab pos="350641" algn="l"/>
              </a:tabLst>
            </a:pPr>
            <a:r>
              <a:rPr lang="gl-ES" sz="2800" dirty="0">
                <a:effectLst/>
                <a:latin typeface="Times New Roman" panose="02020603050405020304" pitchFamily="18" charset="0"/>
                <a:ea typeface="Calibri" panose="020F0502020204030204" pitchFamily="34" charset="0"/>
                <a:cs typeface="Times New Roman" panose="02020603050405020304" pitchFamily="18" charset="0"/>
              </a:rPr>
              <a:t>Arias-López, J. A., </a:t>
            </a:r>
            <a:r>
              <a:rPr lang="gl-ES" sz="2800" dirty="0" err="1">
                <a:effectLst/>
                <a:latin typeface="Times New Roman" panose="02020603050405020304" pitchFamily="18" charset="0"/>
                <a:ea typeface="Calibri" panose="020F0502020204030204" pitchFamily="34" charset="0"/>
                <a:cs typeface="Times New Roman" panose="02020603050405020304" pitchFamily="18" charset="0"/>
              </a:rPr>
              <a:t>Cadarso</a:t>
            </a:r>
            <a:r>
              <a:rPr lang="gl-ES" sz="2800" dirty="0">
                <a:effectLst/>
                <a:latin typeface="Times New Roman" panose="02020603050405020304" pitchFamily="18" charset="0"/>
                <a:ea typeface="Calibri" panose="020F0502020204030204" pitchFamily="34" charset="0"/>
                <a:cs typeface="Times New Roman" panose="02020603050405020304" pitchFamily="18" charset="0"/>
              </a:rPr>
              <a:t>-Suárez, C., &amp; Aguiar-Fernández, P. (2022). </a:t>
            </a:r>
            <a:r>
              <a:rPr lang="gl-ES" sz="2800" dirty="0" err="1">
                <a:effectLst/>
                <a:latin typeface="Times New Roman" panose="02020603050405020304" pitchFamily="18" charset="0"/>
                <a:ea typeface="Calibri" panose="020F0502020204030204" pitchFamily="34" charset="0"/>
                <a:cs typeface="Times New Roman" panose="02020603050405020304" pitchFamily="18" charset="0"/>
              </a:rPr>
              <a:t>Functional</a:t>
            </a:r>
            <a:r>
              <a:rPr lang="gl-ES" sz="2800" dirty="0">
                <a:effectLst/>
                <a:latin typeface="Times New Roman" panose="02020603050405020304" pitchFamily="18" charset="0"/>
                <a:ea typeface="Calibri" panose="020F0502020204030204" pitchFamily="34" charset="0"/>
                <a:cs typeface="Times New Roman" panose="02020603050405020304" pitchFamily="18" charset="0"/>
              </a:rPr>
              <a:t> Data </a:t>
            </a:r>
            <a:r>
              <a:rPr lang="gl-ES" sz="2800" dirty="0" err="1">
                <a:effectLst/>
                <a:latin typeface="Times New Roman" panose="02020603050405020304" pitchFamily="18" charset="0"/>
                <a:ea typeface="Calibri" panose="020F0502020204030204" pitchFamily="34" charset="0"/>
                <a:cs typeface="Times New Roman" panose="02020603050405020304" pitchFamily="18" charset="0"/>
              </a:rPr>
              <a:t>Analysis</a:t>
            </a:r>
            <a:r>
              <a:rPr lang="gl-ES" sz="2800" dirty="0">
                <a:effectLst/>
                <a:latin typeface="Times New Roman" panose="02020603050405020304" pitchFamily="18" charset="0"/>
                <a:ea typeface="Calibri" panose="020F0502020204030204" pitchFamily="34" charset="0"/>
                <a:cs typeface="Times New Roman" panose="02020603050405020304" pitchFamily="18" charset="0"/>
              </a:rPr>
              <a:t> for </a:t>
            </a:r>
            <a:r>
              <a:rPr lang="gl-ES" sz="2800" dirty="0" err="1">
                <a:effectLst/>
                <a:latin typeface="Times New Roman" panose="02020603050405020304" pitchFamily="18" charset="0"/>
                <a:ea typeface="Calibri" panose="020F0502020204030204" pitchFamily="34" charset="0"/>
                <a:cs typeface="Times New Roman" panose="02020603050405020304" pitchFamily="18" charset="0"/>
              </a:rPr>
              <a:t>Imaging</a:t>
            </a:r>
            <a:r>
              <a:rPr lang="gl-ES" sz="2800" dirty="0">
                <a:effectLst/>
                <a:latin typeface="Times New Roman" panose="02020603050405020304" pitchFamily="18" charset="0"/>
                <a:ea typeface="Calibri" panose="020F0502020204030204" pitchFamily="34" charset="0"/>
                <a:cs typeface="Times New Roman" panose="02020603050405020304" pitchFamily="18" charset="0"/>
              </a:rPr>
              <a:t> Mean </a:t>
            </a:r>
            <a:r>
              <a:rPr lang="gl-ES" sz="2800" dirty="0" err="1">
                <a:effectLst/>
                <a:latin typeface="Times New Roman" panose="02020603050405020304" pitchFamily="18" charset="0"/>
                <a:ea typeface="Calibri" panose="020F0502020204030204" pitchFamily="34" charset="0"/>
                <a:cs typeface="Times New Roman" panose="02020603050405020304" pitchFamily="18" charset="0"/>
              </a:rPr>
              <a:t>Function</a:t>
            </a:r>
            <a:r>
              <a:rPr lang="gl-E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gl-ES" sz="2800" dirty="0" err="1">
                <a:effectLst/>
                <a:latin typeface="Times New Roman" panose="02020603050405020304" pitchFamily="18" charset="0"/>
                <a:ea typeface="Calibri" panose="020F0502020204030204" pitchFamily="34" charset="0"/>
                <a:cs typeface="Times New Roman" panose="02020603050405020304" pitchFamily="18" charset="0"/>
              </a:rPr>
              <a:t>Estimation</a:t>
            </a:r>
            <a:r>
              <a:rPr lang="gl-E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gl-ES" sz="2800" dirty="0" err="1">
                <a:effectLst/>
                <a:latin typeface="Times New Roman" panose="02020603050405020304" pitchFamily="18" charset="0"/>
                <a:ea typeface="Calibri" panose="020F0502020204030204" pitchFamily="34" charset="0"/>
                <a:cs typeface="Times New Roman" panose="02020603050405020304" pitchFamily="18" charset="0"/>
              </a:rPr>
              <a:t>Computing</a:t>
            </a:r>
            <a:r>
              <a:rPr lang="gl-ES" sz="2800" dirty="0">
                <a:effectLst/>
                <a:latin typeface="Times New Roman" panose="02020603050405020304" pitchFamily="18" charset="0"/>
                <a:ea typeface="Calibri" panose="020F0502020204030204" pitchFamily="34" charset="0"/>
                <a:cs typeface="Times New Roman" panose="02020603050405020304" pitchFamily="18" charset="0"/>
              </a:rPr>
              <a:t> Times </a:t>
            </a:r>
            <a:r>
              <a:rPr lang="gl-ES" sz="28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gl-E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gl-ES" sz="2800" dirty="0" err="1">
                <a:effectLst/>
                <a:latin typeface="Times New Roman" panose="02020603050405020304" pitchFamily="18" charset="0"/>
                <a:ea typeface="Calibri" panose="020F0502020204030204" pitchFamily="34" charset="0"/>
                <a:cs typeface="Times New Roman" panose="02020603050405020304" pitchFamily="18" charset="0"/>
              </a:rPr>
              <a:t>Parameter</a:t>
            </a:r>
            <a:r>
              <a:rPr lang="gl-E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gl-ES" sz="2800" dirty="0" err="1">
                <a:effectLst/>
                <a:latin typeface="Times New Roman" panose="02020603050405020304" pitchFamily="18" charset="0"/>
                <a:ea typeface="Calibri" panose="020F0502020204030204" pitchFamily="34" charset="0"/>
                <a:cs typeface="Times New Roman" panose="02020603050405020304" pitchFamily="18" charset="0"/>
              </a:rPr>
              <a:t>Selection</a:t>
            </a:r>
            <a:r>
              <a:rPr lang="gl-E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gl-ES" sz="2800" i="1" dirty="0" err="1">
                <a:effectLst/>
                <a:latin typeface="Times New Roman" panose="02020603050405020304" pitchFamily="18" charset="0"/>
                <a:ea typeface="Calibri" panose="020F0502020204030204" pitchFamily="34" charset="0"/>
                <a:cs typeface="Times New Roman" panose="02020603050405020304" pitchFamily="18" charset="0"/>
              </a:rPr>
              <a:t>Computers</a:t>
            </a:r>
            <a:r>
              <a:rPr lang="gl-E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gl-ES" sz="2800" i="1" dirty="0">
                <a:effectLst/>
                <a:latin typeface="Times New Roman" panose="02020603050405020304" pitchFamily="18" charset="0"/>
                <a:ea typeface="Calibri" panose="020F0502020204030204" pitchFamily="34" charset="0"/>
                <a:cs typeface="Times New Roman" panose="02020603050405020304" pitchFamily="18" charset="0"/>
              </a:rPr>
              <a:t>11</a:t>
            </a:r>
            <a:r>
              <a:rPr lang="gl-ES" sz="2800" dirty="0">
                <a:effectLst/>
                <a:latin typeface="Times New Roman" panose="02020603050405020304" pitchFamily="18" charset="0"/>
                <a:ea typeface="Calibri" panose="020F0502020204030204" pitchFamily="34" charset="0"/>
                <a:cs typeface="Times New Roman" panose="02020603050405020304" pitchFamily="18" charset="0"/>
              </a:rPr>
              <a:t>(6), 91.</a:t>
            </a:r>
          </a:p>
          <a:p>
            <a:pPr marL="370187" marR="10915" indent="-342900" algn="just">
              <a:lnSpc>
                <a:spcPts val="3600"/>
              </a:lnSpc>
              <a:spcAft>
                <a:spcPts val="1200"/>
              </a:spcAft>
              <a:buSzPct val="86111"/>
              <a:buFont typeface="Franklin Gothic Medium" panose="020B0603020102020204" pitchFamily="34" charset="0"/>
              <a:buChar char="–"/>
              <a:tabLst>
                <a:tab pos="350641" algn="l"/>
              </a:tabLst>
            </a:pPr>
            <a:r>
              <a:rPr lang="en-US" sz="2800" dirty="0">
                <a:latin typeface="Times New Roman" panose="02020603050405020304" pitchFamily="18" charset="0"/>
                <a:ea typeface="Calibri" panose="020F0502020204030204" pitchFamily="34" charset="0"/>
                <a:cs typeface="Times New Roman" panose="02020603050405020304" pitchFamily="18" charset="0"/>
              </a:rPr>
              <a:t>Arias-López, J. A., </a:t>
            </a:r>
            <a:r>
              <a:rPr lang="en-US" sz="2800" dirty="0" err="1">
                <a:latin typeface="Times New Roman" panose="02020603050405020304" pitchFamily="18" charset="0"/>
                <a:ea typeface="Calibri" panose="020F0502020204030204" pitchFamily="34" charset="0"/>
                <a:cs typeface="Times New Roman" panose="02020603050405020304" pitchFamily="18" charset="0"/>
              </a:rPr>
              <a:t>Cadarso</a:t>
            </a:r>
            <a:r>
              <a:rPr lang="en-US" sz="2800" dirty="0">
                <a:latin typeface="Times New Roman" panose="02020603050405020304" pitchFamily="18" charset="0"/>
                <a:ea typeface="Calibri" panose="020F0502020204030204" pitchFamily="34" charset="0"/>
                <a:cs typeface="Times New Roman" panose="02020603050405020304" pitchFamily="18" charset="0"/>
              </a:rPr>
              <a:t>-Suárez, C., &amp; Aguiar-Fernández, P. (2022). </a:t>
            </a:r>
            <a:r>
              <a:rPr lang="en-US" sz="2800" i="1" dirty="0">
                <a:latin typeface="Times New Roman" panose="02020603050405020304" pitchFamily="18" charset="0"/>
                <a:ea typeface="Calibri" panose="020F0502020204030204" pitchFamily="34" charset="0"/>
                <a:cs typeface="Times New Roman" panose="02020603050405020304" pitchFamily="18" charset="0"/>
              </a:rPr>
              <a:t>Comparing Functional Data Analysis and Statistical Parametric Mapping with neuroimaging data </a:t>
            </a:r>
            <a:r>
              <a:rPr lang="en-US" sz="2800" dirty="0">
                <a:latin typeface="Times New Roman" panose="02020603050405020304" pitchFamily="18" charset="0"/>
                <a:ea typeface="Calibri" panose="020F0502020204030204" pitchFamily="34" charset="0"/>
                <a:cs typeface="Times New Roman" panose="02020603050405020304" pitchFamily="18" charset="0"/>
              </a:rPr>
              <a:t>[Poster presentation]. 31st International Biometric Conference, Riga, Latvia.</a:t>
            </a:r>
          </a:p>
        </p:txBody>
      </p:sp>
      <p:sp>
        <p:nvSpPr>
          <p:cNvPr id="62" name="object 62"/>
          <p:cNvSpPr txBox="1"/>
          <p:nvPr/>
        </p:nvSpPr>
        <p:spPr>
          <a:xfrm>
            <a:off x="4526479" y="475060"/>
            <a:ext cx="23346330" cy="1846659"/>
          </a:xfrm>
          <a:prstGeom prst="rect">
            <a:avLst/>
          </a:prstGeom>
        </p:spPr>
        <p:txBody>
          <a:bodyPr vert="horz" wrap="square" lIns="0" tIns="0" rIns="0" bIns="0" rtlCol="0">
            <a:spAutoFit/>
          </a:bodyPr>
          <a:lstStyle/>
          <a:p>
            <a:pPr marL="360000" marR="10915" indent="-360000" algn="ctr"/>
            <a:r>
              <a:rPr lang="en-US" sz="6000" dirty="0">
                <a:solidFill>
                  <a:srgbClr val="FFFFFF"/>
                </a:solidFill>
                <a:latin typeface="Franklin Gothic Demi Cond" pitchFamily="34" charset="0"/>
                <a:cs typeface="Calibri"/>
              </a:rPr>
              <a:t>Functional Data Analysis versus Statistical Parametric Mapping: Single-Subject PET Analysis for Alzheimer's Disease Diagnosis</a:t>
            </a:r>
          </a:p>
        </p:txBody>
      </p:sp>
      <p:sp>
        <p:nvSpPr>
          <p:cNvPr id="64" name="object 64"/>
          <p:cNvSpPr/>
          <p:nvPr/>
        </p:nvSpPr>
        <p:spPr>
          <a:xfrm>
            <a:off x="1808291" y="5751193"/>
            <a:ext cx="13915222" cy="20954527"/>
          </a:xfrm>
          <a:custGeom>
            <a:avLst/>
            <a:gdLst/>
            <a:ahLst/>
            <a:cxnLst/>
            <a:rect l="l" t="t" r="r" b="b"/>
            <a:pathLst>
              <a:path w="6477634" h="3197860">
                <a:moveTo>
                  <a:pt x="6406540" y="3197393"/>
                </a:moveTo>
                <a:lnTo>
                  <a:pt x="70496" y="3197393"/>
                </a:lnTo>
                <a:lnTo>
                  <a:pt x="43124" y="3191830"/>
                </a:lnTo>
                <a:lnTo>
                  <a:pt x="20708" y="3176683"/>
                </a:lnTo>
                <a:lnTo>
                  <a:pt x="5562" y="3154262"/>
                </a:lnTo>
                <a:lnTo>
                  <a:pt x="0" y="3126880"/>
                </a:lnTo>
                <a:lnTo>
                  <a:pt x="0" y="70492"/>
                </a:lnTo>
                <a:lnTo>
                  <a:pt x="5562" y="43122"/>
                </a:lnTo>
                <a:lnTo>
                  <a:pt x="20708" y="20707"/>
                </a:lnTo>
                <a:lnTo>
                  <a:pt x="43124" y="5562"/>
                </a:lnTo>
                <a:lnTo>
                  <a:pt x="70496" y="0"/>
                </a:lnTo>
                <a:lnTo>
                  <a:pt x="6406540" y="0"/>
                </a:lnTo>
                <a:lnTo>
                  <a:pt x="6433912" y="5562"/>
                </a:lnTo>
                <a:lnTo>
                  <a:pt x="6456328" y="20707"/>
                </a:lnTo>
                <a:lnTo>
                  <a:pt x="6471473" y="43122"/>
                </a:lnTo>
                <a:lnTo>
                  <a:pt x="6477036" y="70492"/>
                </a:lnTo>
                <a:lnTo>
                  <a:pt x="6477036" y="3126880"/>
                </a:lnTo>
                <a:lnTo>
                  <a:pt x="6471473" y="3154262"/>
                </a:lnTo>
                <a:lnTo>
                  <a:pt x="6456328" y="3176683"/>
                </a:lnTo>
                <a:lnTo>
                  <a:pt x="6433912" y="3191830"/>
                </a:lnTo>
                <a:lnTo>
                  <a:pt x="6406540" y="3197393"/>
                </a:lnTo>
                <a:close/>
              </a:path>
            </a:pathLst>
          </a:custGeom>
          <a:ln w="47740">
            <a:solidFill>
              <a:srgbClr val="FFFFFF"/>
            </a:solidFill>
          </a:ln>
        </p:spPr>
        <p:txBody>
          <a:bodyPr wrap="square" lIns="0" tIns="0" rIns="0" bIns="0" rtlCol="0"/>
          <a:lstStyle/>
          <a:p>
            <a:endParaRPr sz="3968"/>
          </a:p>
        </p:txBody>
      </p:sp>
      <p:sp>
        <p:nvSpPr>
          <p:cNvPr id="65" name="object 65"/>
          <p:cNvSpPr/>
          <p:nvPr/>
        </p:nvSpPr>
        <p:spPr>
          <a:xfrm>
            <a:off x="1808285" y="27772519"/>
            <a:ext cx="13915222" cy="12494570"/>
          </a:xfrm>
          <a:custGeom>
            <a:avLst/>
            <a:gdLst/>
            <a:ahLst/>
            <a:cxnLst/>
            <a:rect l="l" t="t" r="r" b="b"/>
            <a:pathLst>
              <a:path w="6477634" h="4794884">
                <a:moveTo>
                  <a:pt x="6406521" y="4794636"/>
                </a:moveTo>
                <a:lnTo>
                  <a:pt x="70502" y="4794636"/>
                </a:lnTo>
                <a:lnTo>
                  <a:pt x="43127" y="4789071"/>
                </a:lnTo>
                <a:lnTo>
                  <a:pt x="20710" y="4773922"/>
                </a:lnTo>
                <a:lnTo>
                  <a:pt x="5563" y="4751502"/>
                </a:lnTo>
                <a:lnTo>
                  <a:pt x="0" y="4724127"/>
                </a:lnTo>
                <a:lnTo>
                  <a:pt x="0" y="70509"/>
                </a:lnTo>
                <a:lnTo>
                  <a:pt x="5563" y="43134"/>
                </a:lnTo>
                <a:lnTo>
                  <a:pt x="20710" y="20714"/>
                </a:lnTo>
                <a:lnTo>
                  <a:pt x="43127" y="5564"/>
                </a:lnTo>
                <a:lnTo>
                  <a:pt x="70502" y="0"/>
                </a:lnTo>
                <a:lnTo>
                  <a:pt x="6406521" y="0"/>
                </a:lnTo>
                <a:lnTo>
                  <a:pt x="6433903" y="5564"/>
                </a:lnTo>
                <a:lnTo>
                  <a:pt x="6456322" y="20714"/>
                </a:lnTo>
                <a:lnTo>
                  <a:pt x="6471469" y="43134"/>
                </a:lnTo>
                <a:lnTo>
                  <a:pt x="6477031" y="70509"/>
                </a:lnTo>
                <a:lnTo>
                  <a:pt x="6477031" y="4724127"/>
                </a:lnTo>
                <a:lnTo>
                  <a:pt x="6471469" y="4751502"/>
                </a:lnTo>
                <a:lnTo>
                  <a:pt x="6456322" y="4773922"/>
                </a:lnTo>
                <a:lnTo>
                  <a:pt x="6433903" y="4789071"/>
                </a:lnTo>
                <a:lnTo>
                  <a:pt x="6406521" y="4794636"/>
                </a:lnTo>
                <a:close/>
              </a:path>
            </a:pathLst>
          </a:custGeom>
          <a:ln w="47659">
            <a:solidFill>
              <a:srgbClr val="FFFFFF"/>
            </a:solidFill>
          </a:ln>
        </p:spPr>
        <p:txBody>
          <a:bodyPr wrap="square" lIns="0" tIns="0" rIns="0" bIns="0" rtlCol="0"/>
          <a:lstStyle/>
          <a:p>
            <a:endParaRPr sz="3968"/>
          </a:p>
        </p:txBody>
      </p:sp>
      <p:sp>
        <p:nvSpPr>
          <p:cNvPr id="67" name="object 67"/>
          <p:cNvSpPr/>
          <p:nvPr/>
        </p:nvSpPr>
        <p:spPr>
          <a:xfrm>
            <a:off x="16752631" y="5751116"/>
            <a:ext cx="13889304" cy="22791751"/>
          </a:xfrm>
          <a:custGeom>
            <a:avLst/>
            <a:gdLst/>
            <a:ahLst/>
            <a:cxnLst/>
            <a:rect l="l" t="t" r="r" b="b"/>
            <a:pathLst>
              <a:path w="6465569" h="3061335">
                <a:moveTo>
                  <a:pt x="6394838" y="3060944"/>
                </a:moveTo>
                <a:lnTo>
                  <a:pt x="70493" y="3060944"/>
                </a:lnTo>
                <a:lnTo>
                  <a:pt x="43123" y="3055381"/>
                </a:lnTo>
                <a:lnTo>
                  <a:pt x="20708" y="3040235"/>
                </a:lnTo>
                <a:lnTo>
                  <a:pt x="5562" y="3017820"/>
                </a:lnTo>
                <a:lnTo>
                  <a:pt x="0" y="2990450"/>
                </a:lnTo>
                <a:lnTo>
                  <a:pt x="0" y="70494"/>
                </a:lnTo>
                <a:lnTo>
                  <a:pt x="5562" y="43124"/>
                </a:lnTo>
                <a:lnTo>
                  <a:pt x="20708" y="20709"/>
                </a:lnTo>
                <a:lnTo>
                  <a:pt x="43123" y="5562"/>
                </a:lnTo>
                <a:lnTo>
                  <a:pt x="70493" y="0"/>
                </a:lnTo>
                <a:lnTo>
                  <a:pt x="6394838" y="0"/>
                </a:lnTo>
                <a:lnTo>
                  <a:pt x="6422219" y="5562"/>
                </a:lnTo>
                <a:lnTo>
                  <a:pt x="6444640" y="20709"/>
                </a:lnTo>
                <a:lnTo>
                  <a:pt x="6459788" y="43124"/>
                </a:lnTo>
                <a:lnTo>
                  <a:pt x="6465351" y="70494"/>
                </a:lnTo>
                <a:lnTo>
                  <a:pt x="6465351" y="2990450"/>
                </a:lnTo>
                <a:lnTo>
                  <a:pt x="6459788" y="3017820"/>
                </a:lnTo>
                <a:lnTo>
                  <a:pt x="6444640" y="3040235"/>
                </a:lnTo>
                <a:lnTo>
                  <a:pt x="6422219" y="3055381"/>
                </a:lnTo>
                <a:lnTo>
                  <a:pt x="6394838" y="3060944"/>
                </a:lnTo>
                <a:close/>
              </a:path>
            </a:pathLst>
          </a:custGeom>
          <a:ln w="47709">
            <a:solidFill>
              <a:srgbClr val="FFFFFF"/>
            </a:solidFill>
          </a:ln>
        </p:spPr>
        <p:txBody>
          <a:bodyPr wrap="square" lIns="0" tIns="0" rIns="0" bIns="0" rtlCol="0"/>
          <a:lstStyle/>
          <a:p>
            <a:endParaRPr sz="3968"/>
          </a:p>
        </p:txBody>
      </p:sp>
      <p:sp>
        <p:nvSpPr>
          <p:cNvPr id="78" name="object 78"/>
          <p:cNvSpPr/>
          <p:nvPr/>
        </p:nvSpPr>
        <p:spPr>
          <a:xfrm>
            <a:off x="2230786" y="5400537"/>
            <a:ext cx="5818776" cy="954037"/>
          </a:xfrm>
          <a:prstGeom prst="rect">
            <a:avLst/>
          </a:prstGeom>
          <a:blipFill>
            <a:blip r:embed="rId3" cstate="print"/>
            <a:stretch>
              <a:fillRect/>
            </a:stretch>
          </a:blipFill>
        </p:spPr>
        <p:txBody>
          <a:bodyPr wrap="square" lIns="0" tIns="0" rIns="0" bIns="0" rtlCol="0"/>
          <a:lstStyle/>
          <a:p>
            <a:endParaRPr sz="3968"/>
          </a:p>
        </p:txBody>
      </p:sp>
      <p:sp>
        <p:nvSpPr>
          <p:cNvPr id="79" name="object 79"/>
          <p:cNvSpPr/>
          <p:nvPr/>
        </p:nvSpPr>
        <p:spPr>
          <a:xfrm>
            <a:off x="1576367" y="4820976"/>
            <a:ext cx="1801780" cy="1801714"/>
          </a:xfrm>
          <a:prstGeom prst="rect">
            <a:avLst/>
          </a:prstGeom>
          <a:blipFill>
            <a:blip r:embed="rId4" cstate="print"/>
            <a:stretch>
              <a:fillRect/>
            </a:stretch>
          </a:blipFill>
        </p:spPr>
        <p:txBody>
          <a:bodyPr wrap="square" lIns="0" tIns="0" rIns="0" bIns="0" rtlCol="0"/>
          <a:lstStyle/>
          <a:p>
            <a:endParaRPr sz="3968"/>
          </a:p>
        </p:txBody>
      </p:sp>
      <p:sp>
        <p:nvSpPr>
          <p:cNvPr id="80" name="object 80"/>
          <p:cNvSpPr/>
          <p:nvPr/>
        </p:nvSpPr>
        <p:spPr>
          <a:xfrm>
            <a:off x="2230785" y="27391519"/>
            <a:ext cx="7187059" cy="955538"/>
          </a:xfrm>
          <a:prstGeom prst="rect">
            <a:avLst/>
          </a:prstGeom>
          <a:blipFill>
            <a:blip r:embed="rId5" cstate="print"/>
            <a:stretch>
              <a:fillRect/>
            </a:stretch>
          </a:blipFill>
        </p:spPr>
        <p:txBody>
          <a:bodyPr wrap="square" lIns="0" tIns="0" rIns="0" bIns="0" rtlCol="0"/>
          <a:lstStyle/>
          <a:p>
            <a:endParaRPr sz="3968"/>
          </a:p>
        </p:txBody>
      </p:sp>
      <p:sp>
        <p:nvSpPr>
          <p:cNvPr id="81" name="object 81"/>
          <p:cNvSpPr/>
          <p:nvPr/>
        </p:nvSpPr>
        <p:spPr>
          <a:xfrm>
            <a:off x="1576367" y="26858119"/>
            <a:ext cx="1801780" cy="1801714"/>
          </a:xfrm>
          <a:prstGeom prst="rect">
            <a:avLst/>
          </a:prstGeom>
          <a:blipFill>
            <a:blip r:embed="rId4" cstate="print"/>
            <a:stretch>
              <a:fillRect/>
            </a:stretch>
          </a:blipFill>
        </p:spPr>
        <p:txBody>
          <a:bodyPr wrap="square" lIns="0" tIns="0" rIns="0" bIns="0" rtlCol="0"/>
          <a:lstStyle/>
          <a:p>
            <a:endParaRPr sz="3968"/>
          </a:p>
        </p:txBody>
      </p:sp>
      <p:sp>
        <p:nvSpPr>
          <p:cNvPr id="84" name="object 84"/>
          <p:cNvSpPr/>
          <p:nvPr/>
        </p:nvSpPr>
        <p:spPr>
          <a:xfrm>
            <a:off x="25724644" y="5140600"/>
            <a:ext cx="4395368" cy="1295919"/>
          </a:xfrm>
          <a:prstGeom prst="rect">
            <a:avLst/>
          </a:prstGeom>
          <a:blipFill>
            <a:blip r:embed="rId2" cstate="print"/>
            <a:stretch>
              <a:fillRect/>
            </a:stretch>
          </a:blipFill>
        </p:spPr>
        <p:txBody>
          <a:bodyPr wrap="square" lIns="0" tIns="0" rIns="0" bIns="0" rtlCol="0"/>
          <a:lstStyle/>
          <a:p>
            <a:endParaRPr sz="3968"/>
          </a:p>
        </p:txBody>
      </p:sp>
      <p:sp>
        <p:nvSpPr>
          <p:cNvPr id="85" name="object 85"/>
          <p:cNvSpPr/>
          <p:nvPr/>
        </p:nvSpPr>
        <p:spPr>
          <a:xfrm>
            <a:off x="28972705" y="4760119"/>
            <a:ext cx="1801730" cy="1801714"/>
          </a:xfrm>
          <a:prstGeom prst="rect">
            <a:avLst/>
          </a:prstGeom>
          <a:blipFill>
            <a:blip r:embed="rId6" cstate="print"/>
            <a:stretch>
              <a:fillRect/>
            </a:stretch>
          </a:blipFill>
        </p:spPr>
        <p:txBody>
          <a:bodyPr wrap="square" lIns="0" tIns="0" rIns="0" bIns="0" rtlCol="0"/>
          <a:lstStyle/>
          <a:p>
            <a:endParaRPr sz="3968"/>
          </a:p>
        </p:txBody>
      </p:sp>
      <p:sp>
        <p:nvSpPr>
          <p:cNvPr id="90" name="object 90"/>
          <p:cNvSpPr/>
          <p:nvPr/>
        </p:nvSpPr>
        <p:spPr>
          <a:xfrm>
            <a:off x="24441958" y="35074702"/>
            <a:ext cx="5677861" cy="1384617"/>
          </a:xfrm>
          <a:prstGeom prst="rect">
            <a:avLst/>
          </a:prstGeom>
          <a:blipFill>
            <a:blip r:embed="rId2" cstate="print"/>
            <a:stretch>
              <a:fillRect/>
            </a:stretch>
          </a:blipFill>
        </p:spPr>
        <p:txBody>
          <a:bodyPr wrap="square" lIns="0" tIns="0" rIns="0" bIns="0" rtlCol="0"/>
          <a:lstStyle/>
          <a:p>
            <a:endParaRPr sz="3968"/>
          </a:p>
        </p:txBody>
      </p:sp>
      <p:sp>
        <p:nvSpPr>
          <p:cNvPr id="91" name="object 91"/>
          <p:cNvSpPr/>
          <p:nvPr/>
        </p:nvSpPr>
        <p:spPr>
          <a:xfrm>
            <a:off x="28972705" y="28458319"/>
            <a:ext cx="1801730" cy="1801714"/>
          </a:xfrm>
          <a:prstGeom prst="rect">
            <a:avLst/>
          </a:prstGeom>
          <a:blipFill>
            <a:blip r:embed="rId6" cstate="print"/>
            <a:stretch>
              <a:fillRect/>
            </a:stretch>
          </a:blipFill>
        </p:spPr>
        <p:txBody>
          <a:bodyPr wrap="square" lIns="0" tIns="0" rIns="0" bIns="0" rtlCol="0"/>
          <a:lstStyle/>
          <a:p>
            <a:endParaRPr sz="3968"/>
          </a:p>
        </p:txBody>
      </p:sp>
      <p:sp>
        <p:nvSpPr>
          <p:cNvPr id="92" name="object 92"/>
          <p:cNvSpPr txBox="1"/>
          <p:nvPr/>
        </p:nvSpPr>
        <p:spPr>
          <a:xfrm>
            <a:off x="2163314" y="27086719"/>
            <a:ext cx="8168929" cy="1211550"/>
          </a:xfrm>
          <a:prstGeom prst="rect">
            <a:avLst/>
          </a:prstGeom>
        </p:spPr>
        <p:txBody>
          <a:bodyPr vert="horz" wrap="square" lIns="0" tIns="0" rIns="0" bIns="0" rtlCol="0">
            <a:spAutoFit/>
          </a:bodyPr>
          <a:lstStyle/>
          <a:p>
            <a:pPr marL="27287">
              <a:tabLst>
                <a:tab pos="1511710" algn="l"/>
              </a:tabLst>
            </a:pPr>
            <a:r>
              <a:rPr sz="7873" b="1" spc="32" dirty="0">
                <a:solidFill>
                  <a:srgbClr val="FFFFFF"/>
                </a:solidFill>
                <a:latin typeface="Arial"/>
                <a:cs typeface="Arial"/>
              </a:rPr>
              <a:t>2	</a:t>
            </a:r>
            <a:r>
              <a:rPr lang="es-ES" sz="3936" b="1" spc="21" dirty="0">
                <a:solidFill>
                  <a:srgbClr val="FFFFFF"/>
                </a:solidFill>
                <a:latin typeface="Arial"/>
                <a:cs typeface="Arial"/>
              </a:rPr>
              <a:t>METHODS AND DATA</a:t>
            </a:r>
            <a:endParaRPr sz="3936" dirty="0">
              <a:latin typeface="Arial"/>
              <a:cs typeface="Arial"/>
            </a:endParaRPr>
          </a:p>
        </p:txBody>
      </p:sp>
      <p:sp>
        <p:nvSpPr>
          <p:cNvPr id="95" name="object 95"/>
          <p:cNvSpPr txBox="1"/>
          <p:nvPr/>
        </p:nvSpPr>
        <p:spPr>
          <a:xfrm>
            <a:off x="19476238" y="4988719"/>
            <a:ext cx="11277607" cy="1211550"/>
          </a:xfrm>
          <a:prstGeom prst="rect">
            <a:avLst/>
          </a:prstGeom>
        </p:spPr>
        <p:txBody>
          <a:bodyPr vert="horz" wrap="square" lIns="0" tIns="0" rIns="0" bIns="0" rtlCol="0">
            <a:spAutoFit/>
          </a:bodyPr>
          <a:lstStyle/>
          <a:p>
            <a:pPr marL="27287">
              <a:tabLst>
                <a:tab pos="3906162" algn="l"/>
              </a:tabLst>
            </a:pPr>
            <a:r>
              <a:rPr lang="es-ES" sz="4000" b="1" spc="32" dirty="0">
                <a:solidFill>
                  <a:srgbClr val="FFFFFF"/>
                </a:solidFill>
                <a:latin typeface="Arial"/>
                <a:cs typeface="Arial"/>
              </a:rPr>
              <a:t>		                    RESULTS</a:t>
            </a:r>
            <a:r>
              <a:rPr lang="es-ES" sz="7873" b="1" spc="32" dirty="0">
                <a:solidFill>
                  <a:srgbClr val="FFFFFF"/>
                </a:solidFill>
                <a:latin typeface="Arial"/>
                <a:cs typeface="Arial"/>
              </a:rPr>
              <a:t>   3</a:t>
            </a:r>
            <a:endParaRPr sz="7873" dirty="0">
              <a:latin typeface="Arial"/>
              <a:cs typeface="Arial"/>
            </a:endParaRPr>
          </a:p>
        </p:txBody>
      </p:sp>
      <p:sp>
        <p:nvSpPr>
          <p:cNvPr id="99" name="object 99"/>
          <p:cNvSpPr txBox="1"/>
          <p:nvPr/>
        </p:nvSpPr>
        <p:spPr>
          <a:xfrm>
            <a:off x="2139783" y="5074479"/>
            <a:ext cx="5677861" cy="1211550"/>
          </a:xfrm>
          <a:prstGeom prst="rect">
            <a:avLst/>
          </a:prstGeom>
        </p:spPr>
        <p:txBody>
          <a:bodyPr vert="horz" wrap="square" lIns="0" tIns="0" rIns="0" bIns="0" rtlCol="0">
            <a:spAutoFit/>
          </a:bodyPr>
          <a:lstStyle/>
          <a:p>
            <a:pPr marL="27287">
              <a:tabLst>
                <a:tab pos="1534905" algn="l"/>
              </a:tabLst>
            </a:pPr>
            <a:r>
              <a:rPr sz="7873" b="1" spc="32" dirty="0">
                <a:solidFill>
                  <a:srgbClr val="FFFFFF"/>
                </a:solidFill>
                <a:latin typeface="Arial"/>
                <a:cs typeface="Arial"/>
              </a:rPr>
              <a:t>1</a:t>
            </a:r>
            <a:r>
              <a:rPr lang="es-ES" sz="7873" b="1" spc="32" dirty="0">
                <a:solidFill>
                  <a:srgbClr val="FFFFFF"/>
                </a:solidFill>
                <a:latin typeface="Arial"/>
                <a:cs typeface="Arial"/>
              </a:rPr>
              <a:t>   </a:t>
            </a:r>
            <a:r>
              <a:rPr lang="gl-ES" sz="3936" b="1" spc="21" dirty="0">
                <a:solidFill>
                  <a:srgbClr val="FFFFFF"/>
                </a:solidFill>
                <a:latin typeface="Arial"/>
                <a:cs typeface="Arial"/>
              </a:rPr>
              <a:t>INTRODUCTION</a:t>
            </a:r>
            <a:endParaRPr sz="3936" dirty="0">
              <a:latin typeface="Arial"/>
              <a:cs typeface="Arial"/>
            </a:endParaRPr>
          </a:p>
        </p:txBody>
      </p:sp>
      <p:sp>
        <p:nvSpPr>
          <p:cNvPr id="109" name="Rectangle 108"/>
          <p:cNvSpPr/>
          <p:nvPr/>
        </p:nvSpPr>
        <p:spPr>
          <a:xfrm>
            <a:off x="1587405" y="41031063"/>
            <a:ext cx="15275558" cy="2563587"/>
          </a:xfrm>
          <a:prstGeom prst="rect">
            <a:avLst/>
          </a:prstGeom>
        </p:spPr>
        <p:txBody>
          <a:bodyPr>
            <a:spAutoFit/>
          </a:bodyPr>
          <a:lstStyle/>
          <a:p>
            <a:pPr marL="27287"/>
            <a:r>
              <a:rPr lang="en-US" sz="2000" b="1" spc="300" dirty="0">
                <a:solidFill>
                  <a:srgbClr val="FFFFFF"/>
                </a:solidFill>
                <a:latin typeface="Franklin Gothic Medium" panose="020B0603020102020204" pitchFamily="34" charset="0"/>
                <a:cs typeface="Arial"/>
              </a:rPr>
              <a:t>* CORRESPONDING AUTHOR:</a:t>
            </a:r>
          </a:p>
          <a:p>
            <a:pPr marL="27287"/>
            <a:endParaRPr lang="en-US" sz="600" b="1" dirty="0">
              <a:solidFill>
                <a:srgbClr val="FFFFFF"/>
              </a:solidFill>
              <a:latin typeface="Franklin Gothic Medium" panose="020B0603020102020204" pitchFamily="34" charset="0"/>
              <a:cs typeface="Arial"/>
            </a:endParaRPr>
          </a:p>
          <a:p>
            <a:pPr marL="27287"/>
            <a:r>
              <a:rPr lang="en-US" sz="2000" b="1" i="1" u="sng" spc="43" dirty="0">
                <a:solidFill>
                  <a:srgbClr val="FFFF00"/>
                </a:solidFill>
                <a:latin typeface="Arial"/>
                <a:cs typeface="Arial"/>
                <a:hlinkClick r:id="rId7">
                  <a:extLst>
                    <a:ext uri="{A12FA001-AC4F-418D-AE19-62706E023703}">
                      <ahyp:hlinkClr xmlns:ahyp="http://schemas.microsoft.com/office/drawing/2018/hyperlinkcolor" val="tx"/>
                    </a:ext>
                  </a:extLst>
                </a:hlinkClick>
              </a:rPr>
              <a:t>juanantonio.arias.lopez@usc.es</a:t>
            </a:r>
            <a:endParaRPr lang="en-US" sz="2000" b="1" i="1" u="sng" spc="43" dirty="0">
              <a:solidFill>
                <a:srgbClr val="FFFF00"/>
              </a:solidFill>
              <a:latin typeface="Arial"/>
              <a:cs typeface="Arial"/>
            </a:endParaRPr>
          </a:p>
          <a:p>
            <a:pPr marL="27287"/>
            <a:r>
              <a:rPr lang="en-US" sz="2000" b="1" i="1" u="sng" spc="43" dirty="0" err="1">
                <a:solidFill>
                  <a:srgbClr val="FFFF00"/>
                </a:solidFill>
                <a:latin typeface="Arial"/>
                <a:cs typeface="Arial"/>
              </a:rPr>
              <a:t>juan-arias.xyz</a:t>
            </a:r>
            <a:endParaRPr lang="en-US" sz="2000" b="1" i="1" u="sng" spc="43" dirty="0">
              <a:solidFill>
                <a:srgbClr val="FFFF00"/>
              </a:solidFill>
              <a:latin typeface="Arial"/>
              <a:cs typeface="Arial"/>
            </a:endParaRPr>
          </a:p>
          <a:p>
            <a:pPr marL="27287"/>
            <a:endParaRPr lang="en-US" sz="1800" b="1" i="1" u="sng" spc="43" dirty="0">
              <a:solidFill>
                <a:srgbClr val="FFFF00"/>
              </a:solidFill>
              <a:latin typeface="Arial"/>
              <a:cs typeface="Arial"/>
            </a:endParaRPr>
          </a:p>
          <a:p>
            <a:pPr marL="27287"/>
            <a:r>
              <a:rPr lang="es-ES" sz="2400" b="1" spc="43" dirty="0">
                <a:solidFill>
                  <a:schemeClr val="bg1"/>
                </a:solidFill>
                <a:latin typeface="Arial"/>
                <a:cs typeface="Arial"/>
              </a:rPr>
              <a:t>Actividad financiada por el </a:t>
            </a:r>
            <a:r>
              <a:rPr lang="es-ES" sz="2400" b="1" u="sng" spc="43" dirty="0">
                <a:solidFill>
                  <a:schemeClr val="bg1"/>
                </a:solidFill>
                <a:latin typeface="Arial"/>
                <a:cs typeface="Arial"/>
              </a:rPr>
              <a:t>proyecto ED431C 2024/07</a:t>
            </a:r>
            <a:endParaRPr lang="en-US" sz="2400" b="1" u="sng" spc="43" dirty="0">
              <a:solidFill>
                <a:schemeClr val="bg1"/>
              </a:solidFill>
              <a:latin typeface="Arial"/>
              <a:cs typeface="Arial"/>
            </a:endParaRPr>
          </a:p>
          <a:p>
            <a:pPr marL="27287">
              <a:lnSpc>
                <a:spcPct val="150000"/>
              </a:lnSpc>
            </a:pPr>
            <a:endParaRPr lang="en-US" sz="4000" b="1" i="1" u="sng" spc="43" dirty="0">
              <a:solidFill>
                <a:srgbClr val="FFFF00"/>
              </a:solidFill>
              <a:latin typeface="Arial"/>
              <a:cs typeface="Arial"/>
            </a:endParaRPr>
          </a:p>
        </p:txBody>
      </p:sp>
      <p:sp>
        <p:nvSpPr>
          <p:cNvPr id="110" name="Rectangle 109"/>
          <p:cNvSpPr/>
          <p:nvPr/>
        </p:nvSpPr>
        <p:spPr>
          <a:xfrm>
            <a:off x="17266444" y="41173865"/>
            <a:ext cx="14935200" cy="1555682"/>
          </a:xfrm>
          <a:prstGeom prst="rect">
            <a:avLst/>
          </a:prstGeom>
        </p:spPr>
        <p:txBody>
          <a:bodyPr wrap="square">
            <a:spAutoFit/>
          </a:bodyPr>
          <a:lstStyle/>
          <a:p>
            <a:pPr algn="r">
              <a:lnSpc>
                <a:spcPct val="150000"/>
              </a:lnSpc>
            </a:pPr>
            <a:r>
              <a:rPr lang="en-US" sz="1300" spc="43" baseline="30000" dirty="0">
                <a:solidFill>
                  <a:srgbClr val="FFFFFF"/>
                </a:solidFill>
                <a:latin typeface="Arial"/>
                <a:cs typeface="Arial"/>
              </a:rPr>
              <a:t>1 </a:t>
            </a:r>
            <a:r>
              <a:rPr lang="en-US" sz="1300" spc="43" dirty="0">
                <a:solidFill>
                  <a:srgbClr val="FFFFFF"/>
                </a:solidFill>
                <a:latin typeface="Arial"/>
                <a:cs typeface="Arial"/>
              </a:rPr>
              <a:t>Biomedical Data Science Unit, Department of Statistics, Mathematical Analysis, and Operational Research, </a:t>
            </a:r>
            <a:r>
              <a:rPr lang="en-US" sz="1300" spc="43" dirty="0" err="1">
                <a:solidFill>
                  <a:srgbClr val="FFFFFF"/>
                </a:solidFill>
                <a:latin typeface="Arial"/>
                <a:cs typeface="Arial"/>
              </a:rPr>
              <a:t>Universidade</a:t>
            </a:r>
            <a:r>
              <a:rPr lang="en-US" sz="1300" spc="43" dirty="0">
                <a:solidFill>
                  <a:srgbClr val="FFFFFF"/>
                </a:solidFill>
                <a:latin typeface="Arial"/>
                <a:cs typeface="Arial"/>
              </a:rPr>
              <a:t> de Santiago de Compostela</a:t>
            </a:r>
          </a:p>
          <a:p>
            <a:pPr algn="r">
              <a:lnSpc>
                <a:spcPct val="150000"/>
              </a:lnSpc>
            </a:pPr>
            <a:r>
              <a:rPr lang="en-US" sz="1300" spc="43" baseline="30000" dirty="0">
                <a:solidFill>
                  <a:srgbClr val="FFFFFF"/>
                </a:solidFill>
                <a:latin typeface="Arial"/>
                <a:cs typeface="Arial"/>
              </a:rPr>
              <a:t>2</a:t>
            </a:r>
            <a:r>
              <a:rPr lang="en-US" sz="1300" spc="43" dirty="0">
                <a:solidFill>
                  <a:srgbClr val="FFFFFF"/>
                </a:solidFill>
                <a:latin typeface="Arial"/>
                <a:cs typeface="Arial"/>
              </a:rPr>
              <a:t> CITMAga, 15782 Santiago de Compostela</a:t>
            </a:r>
          </a:p>
          <a:p>
            <a:pPr algn="r">
              <a:lnSpc>
                <a:spcPct val="150000"/>
              </a:lnSpc>
            </a:pPr>
            <a:r>
              <a:rPr lang="en-US" sz="1300" spc="43" baseline="30000" dirty="0">
                <a:solidFill>
                  <a:srgbClr val="FFFFFF"/>
                </a:solidFill>
                <a:latin typeface="Arial"/>
                <a:cs typeface="Arial"/>
              </a:rPr>
              <a:t>3</a:t>
            </a:r>
            <a:r>
              <a:rPr lang="en-US" sz="1300" spc="43" dirty="0">
                <a:solidFill>
                  <a:srgbClr val="FFFFFF"/>
                </a:solidFill>
                <a:latin typeface="Arial"/>
                <a:cs typeface="Arial"/>
              </a:rPr>
              <a:t> Nuclear Medicine Department and Molecular Imaging Group, University Clinical Hospital and Health Research Institute of Santiago de Compostela (IDIS)</a:t>
            </a:r>
          </a:p>
          <a:p>
            <a:pPr algn="r">
              <a:lnSpc>
                <a:spcPct val="150000"/>
              </a:lnSpc>
            </a:pPr>
            <a:r>
              <a:rPr lang="en-US" sz="1300" spc="43" baseline="30000" dirty="0">
                <a:solidFill>
                  <a:srgbClr val="FFFFFF"/>
                </a:solidFill>
                <a:latin typeface="Arial"/>
                <a:cs typeface="Arial"/>
              </a:rPr>
              <a:t>4</a:t>
            </a:r>
            <a:r>
              <a:rPr lang="en-US" sz="1300" spc="43" dirty="0">
                <a:solidFill>
                  <a:srgbClr val="FFFFFF"/>
                </a:solidFill>
                <a:latin typeface="Arial"/>
                <a:cs typeface="Arial"/>
              </a:rPr>
              <a:t> Molecular Imaging Group, Department of Psychiatry, Radiology and Public Health, Faculty of Medicine, </a:t>
            </a:r>
            <a:r>
              <a:rPr lang="en-US" sz="1300" spc="43" dirty="0" err="1">
                <a:solidFill>
                  <a:srgbClr val="FFFFFF"/>
                </a:solidFill>
                <a:latin typeface="Arial"/>
                <a:cs typeface="Arial"/>
              </a:rPr>
              <a:t>Universidade</a:t>
            </a:r>
            <a:r>
              <a:rPr lang="en-US" sz="1300" spc="43" dirty="0">
                <a:solidFill>
                  <a:srgbClr val="FFFFFF"/>
                </a:solidFill>
                <a:latin typeface="Arial"/>
                <a:cs typeface="Arial"/>
              </a:rPr>
              <a:t> de Santiago de Compostela</a:t>
            </a:r>
          </a:p>
          <a:p>
            <a:pPr algn="r">
              <a:lnSpc>
                <a:spcPct val="150000"/>
              </a:lnSpc>
            </a:pPr>
            <a:r>
              <a:rPr lang="en-US" sz="1300" spc="43" baseline="30000" dirty="0">
                <a:solidFill>
                  <a:srgbClr val="FFFFFF"/>
                </a:solidFill>
                <a:latin typeface="Arial"/>
                <a:cs typeface="Arial"/>
              </a:rPr>
              <a:t>5</a:t>
            </a:r>
            <a:r>
              <a:rPr lang="en-US" sz="1300" spc="43" dirty="0">
                <a:solidFill>
                  <a:srgbClr val="FFFFFF"/>
                </a:solidFill>
                <a:latin typeface="Arial"/>
                <a:cs typeface="Arial"/>
              </a:rPr>
              <a:t> Department of Psychology, College of Human and Health Sciences, Swansea University, Swansea, UK</a:t>
            </a:r>
          </a:p>
        </p:txBody>
      </p:sp>
      <p:sp>
        <p:nvSpPr>
          <p:cNvPr id="108" name="object 62">
            <a:extLst>
              <a:ext uri="{FF2B5EF4-FFF2-40B4-BE49-F238E27FC236}">
                <a16:creationId xmlns:a16="http://schemas.microsoft.com/office/drawing/2014/main" id="{EF5B6262-46EA-93AF-7B8E-182895C19531}"/>
              </a:ext>
            </a:extLst>
          </p:cNvPr>
          <p:cNvSpPr txBox="1"/>
          <p:nvPr/>
        </p:nvSpPr>
        <p:spPr>
          <a:xfrm>
            <a:off x="4617244" y="2665019"/>
            <a:ext cx="23164800" cy="729367"/>
          </a:xfrm>
          <a:prstGeom prst="rect">
            <a:avLst/>
          </a:prstGeom>
        </p:spPr>
        <p:txBody>
          <a:bodyPr vert="horz" wrap="square" lIns="0" tIns="0" rIns="0" bIns="0" rtlCol="0">
            <a:spAutoFit/>
          </a:bodyPr>
          <a:lstStyle/>
          <a:p>
            <a:pPr marL="1612673" marR="10915" indent="-1586750" algn="ctr">
              <a:lnSpc>
                <a:spcPct val="150000"/>
              </a:lnSpc>
            </a:pPr>
            <a:r>
              <a:rPr lang="es-ES" sz="3600" dirty="0">
                <a:solidFill>
                  <a:srgbClr val="FFFFFF"/>
                </a:solidFill>
                <a:latin typeface="Franklin Gothic Demi Cond" pitchFamily="34" charset="0"/>
                <a:cs typeface="Calibri"/>
              </a:rPr>
              <a:t>Juan A. Arias-López *</a:t>
            </a:r>
            <a:r>
              <a:rPr lang="es-ES" sz="3600" baseline="30000" dirty="0">
                <a:solidFill>
                  <a:srgbClr val="FFFFFF"/>
                </a:solidFill>
                <a:latin typeface="Franklin Gothic Demi Cond" pitchFamily="34" charset="0"/>
                <a:cs typeface="Calibri"/>
              </a:rPr>
              <a:t>1,2</a:t>
            </a:r>
            <a:r>
              <a:rPr lang="es-ES" sz="3600" dirty="0">
                <a:solidFill>
                  <a:srgbClr val="FFFFFF"/>
                </a:solidFill>
                <a:latin typeface="Franklin Gothic Demi Cond" pitchFamily="34" charset="0"/>
                <a:cs typeface="Calibri"/>
              </a:rPr>
              <a:t>, Carmen Cadarso-Suárez </a:t>
            </a:r>
            <a:r>
              <a:rPr lang="es-ES" sz="3600" baseline="30000" dirty="0">
                <a:solidFill>
                  <a:srgbClr val="FFFFFF"/>
                </a:solidFill>
                <a:latin typeface="Franklin Gothic Demi Cond" pitchFamily="34" charset="0"/>
                <a:cs typeface="Calibri"/>
              </a:rPr>
              <a:t>1,2</a:t>
            </a:r>
            <a:r>
              <a:rPr lang="es-ES" sz="3600" dirty="0">
                <a:solidFill>
                  <a:srgbClr val="FFFFFF"/>
                </a:solidFill>
                <a:latin typeface="Franklin Gothic Demi Cond" pitchFamily="34" charset="0"/>
                <a:cs typeface="Calibri"/>
              </a:rPr>
              <a:t>, Pablo Aguiar-Fernández </a:t>
            </a:r>
            <a:r>
              <a:rPr lang="es-ES" sz="3600" baseline="30000" dirty="0">
                <a:solidFill>
                  <a:srgbClr val="FFFFFF"/>
                </a:solidFill>
                <a:latin typeface="Franklin Gothic Demi Cond" pitchFamily="34" charset="0"/>
                <a:cs typeface="Calibri"/>
              </a:rPr>
              <a:t>3,4</a:t>
            </a:r>
            <a:r>
              <a:rPr lang="es-ES" sz="3600" dirty="0">
                <a:solidFill>
                  <a:srgbClr val="FFFFFF"/>
                </a:solidFill>
                <a:latin typeface="Franklin Gothic Demi Cond" pitchFamily="34" charset="0"/>
                <a:cs typeface="Calibri"/>
              </a:rPr>
              <a:t>, Andrew H. Kemp </a:t>
            </a:r>
            <a:r>
              <a:rPr lang="es-ES" sz="3600" baseline="30000" dirty="0">
                <a:solidFill>
                  <a:srgbClr val="FFFFFF"/>
                </a:solidFill>
                <a:latin typeface="Franklin Gothic Demi Cond" pitchFamily="34" charset="0"/>
                <a:cs typeface="Calibri"/>
              </a:rPr>
              <a:t>5</a:t>
            </a:r>
          </a:p>
        </p:txBody>
      </p:sp>
      <p:sp>
        <p:nvSpPr>
          <p:cNvPr id="124" name="object 91">
            <a:extLst>
              <a:ext uri="{FF2B5EF4-FFF2-40B4-BE49-F238E27FC236}">
                <a16:creationId xmlns:a16="http://schemas.microsoft.com/office/drawing/2014/main" id="{BDDCEDBA-C9F0-032C-C898-9E1C0BB6648C}"/>
              </a:ext>
            </a:extLst>
          </p:cNvPr>
          <p:cNvSpPr/>
          <p:nvPr/>
        </p:nvSpPr>
        <p:spPr>
          <a:xfrm>
            <a:off x="29003063" y="34733805"/>
            <a:ext cx="1801730" cy="1801714"/>
          </a:xfrm>
          <a:prstGeom prst="rect">
            <a:avLst/>
          </a:prstGeom>
          <a:blipFill>
            <a:blip r:embed="rId6" cstate="print"/>
            <a:stretch>
              <a:fillRect/>
            </a:stretch>
          </a:blipFill>
        </p:spPr>
        <p:txBody>
          <a:bodyPr wrap="square" lIns="0" tIns="0" rIns="0" bIns="0" rtlCol="0"/>
          <a:lstStyle/>
          <a:p>
            <a:pPr>
              <a:lnSpc>
                <a:spcPct val="150000"/>
              </a:lnSpc>
            </a:pPr>
            <a:r>
              <a:rPr lang="es-ES" sz="7200" b="1" spc="32" dirty="0">
                <a:solidFill>
                  <a:srgbClr val="FFFFFF"/>
                </a:solidFill>
                <a:latin typeface="Arial"/>
                <a:cs typeface="Arial"/>
              </a:rPr>
              <a:t>    </a:t>
            </a:r>
            <a:endParaRPr sz="3968" dirty="0"/>
          </a:p>
        </p:txBody>
      </p:sp>
      <p:sp>
        <p:nvSpPr>
          <p:cNvPr id="119" name="object 8">
            <a:extLst>
              <a:ext uri="{FF2B5EF4-FFF2-40B4-BE49-F238E27FC236}">
                <a16:creationId xmlns:a16="http://schemas.microsoft.com/office/drawing/2014/main" id="{55AFA793-EFF7-EAEA-752D-F6CA7AF598E4}"/>
              </a:ext>
            </a:extLst>
          </p:cNvPr>
          <p:cNvSpPr txBox="1"/>
          <p:nvPr/>
        </p:nvSpPr>
        <p:spPr>
          <a:xfrm>
            <a:off x="17173427" y="30239342"/>
            <a:ext cx="13055837" cy="4467377"/>
          </a:xfrm>
          <a:prstGeom prst="rect">
            <a:avLst/>
          </a:prstGeom>
        </p:spPr>
        <p:txBody>
          <a:bodyPr vert="horz" wrap="square" lIns="0" tIns="0" rIns="0" bIns="0" rtlCol="0">
            <a:spAutoFit/>
          </a:bodyPr>
          <a:lstStyle/>
          <a:p>
            <a:pPr marR="10915" indent="324000" algn="just">
              <a:lnSpc>
                <a:spcPts val="4405"/>
              </a:lnSpc>
              <a:spcAft>
                <a:spcPts val="1200"/>
              </a:spcAft>
            </a:pPr>
            <a:r>
              <a:rPr lang="en-US" sz="3200" dirty="0">
                <a:solidFill>
                  <a:srgbClr val="231F20"/>
                </a:solidFill>
                <a:latin typeface="Franklin Gothic Medium" panose="020B0603020102020204" pitchFamily="34" charset="0"/>
                <a:cs typeface="Times New Roman" panose="02020603050405020304" pitchFamily="18" charset="0"/>
              </a:rPr>
              <a:t>These results confirm previous findings [3] on the advantages of SCC over established methods like SPM for individual patient diagnosis, especially in detecting small-extent damage and low hypoactivity levels - making it valuable for early diagnosis, the current clinical challenge. While SPM shows comparable performance with extensive and severe hypoactivity patterns, these cases are less relevant for early intervention. These findings suggest both the potential for improving neuroimaging analysis tools and broader applications to other neurological conditions.</a:t>
            </a:r>
          </a:p>
        </p:txBody>
      </p:sp>
      <p:sp>
        <p:nvSpPr>
          <p:cNvPr id="121" name="object 98">
            <a:extLst>
              <a:ext uri="{FF2B5EF4-FFF2-40B4-BE49-F238E27FC236}">
                <a16:creationId xmlns:a16="http://schemas.microsoft.com/office/drawing/2014/main" id="{FAF4C0FD-4A4A-B15B-0F6E-6B696D039F69}"/>
              </a:ext>
            </a:extLst>
          </p:cNvPr>
          <p:cNvSpPr txBox="1"/>
          <p:nvPr/>
        </p:nvSpPr>
        <p:spPr>
          <a:xfrm>
            <a:off x="25123171" y="28694569"/>
            <a:ext cx="5677861" cy="1211550"/>
          </a:xfrm>
          <a:prstGeom prst="rect">
            <a:avLst/>
          </a:prstGeom>
        </p:spPr>
        <p:txBody>
          <a:bodyPr vert="horz" wrap="square" lIns="0" tIns="0" rIns="0" bIns="0" rtlCol="0">
            <a:spAutoFit/>
          </a:bodyPr>
          <a:lstStyle/>
          <a:p>
            <a:pPr marL="27287">
              <a:tabLst>
                <a:tab pos="3914346" algn="l"/>
              </a:tabLst>
            </a:pPr>
            <a:r>
              <a:rPr lang="es-ES" sz="3936" b="1" dirty="0">
                <a:solidFill>
                  <a:srgbClr val="FFFFFF"/>
                </a:solidFill>
                <a:latin typeface="Arial"/>
                <a:cs typeface="Arial"/>
              </a:rPr>
              <a:t>CONCLUSIONS</a:t>
            </a:r>
            <a:r>
              <a:rPr sz="3936" b="1" dirty="0">
                <a:solidFill>
                  <a:srgbClr val="FFFFFF"/>
                </a:solidFill>
                <a:latin typeface="Arial"/>
                <a:cs typeface="Arial"/>
              </a:rPr>
              <a:t>	</a:t>
            </a:r>
            <a:r>
              <a:rPr lang="es-ES" sz="3936" b="1" dirty="0">
                <a:solidFill>
                  <a:srgbClr val="FFFFFF"/>
                </a:solidFill>
                <a:latin typeface="Arial"/>
                <a:cs typeface="Arial"/>
              </a:rPr>
              <a:t>    </a:t>
            </a:r>
            <a:r>
              <a:rPr lang="es-ES" sz="7873" b="1" spc="32" dirty="0">
                <a:solidFill>
                  <a:srgbClr val="FFFFFF"/>
                </a:solidFill>
                <a:latin typeface="Arial"/>
                <a:cs typeface="Arial"/>
              </a:rPr>
              <a:t>4</a:t>
            </a:r>
            <a:endParaRPr sz="7873" dirty="0">
              <a:latin typeface="Arial"/>
              <a:cs typeface="Arial"/>
            </a:endParaRPr>
          </a:p>
        </p:txBody>
      </p:sp>
      <p:sp>
        <p:nvSpPr>
          <p:cNvPr id="129" name="object 98">
            <a:extLst>
              <a:ext uri="{FF2B5EF4-FFF2-40B4-BE49-F238E27FC236}">
                <a16:creationId xmlns:a16="http://schemas.microsoft.com/office/drawing/2014/main" id="{D1A9E4B5-4D39-6AE2-33AE-56030418A108}"/>
              </a:ext>
            </a:extLst>
          </p:cNvPr>
          <p:cNvSpPr txBox="1"/>
          <p:nvPr/>
        </p:nvSpPr>
        <p:spPr>
          <a:xfrm>
            <a:off x="25152183" y="35019169"/>
            <a:ext cx="5677861" cy="1211550"/>
          </a:xfrm>
          <a:prstGeom prst="rect">
            <a:avLst/>
          </a:prstGeom>
        </p:spPr>
        <p:txBody>
          <a:bodyPr vert="horz" wrap="square" lIns="0" tIns="0" rIns="0" bIns="0" rtlCol="0">
            <a:spAutoFit/>
          </a:bodyPr>
          <a:lstStyle/>
          <a:p>
            <a:pPr marL="27287">
              <a:tabLst>
                <a:tab pos="3914346" algn="l"/>
              </a:tabLst>
            </a:pPr>
            <a:r>
              <a:rPr lang="es-ES" sz="3936" b="1" dirty="0">
                <a:solidFill>
                  <a:srgbClr val="FFFFFF"/>
                </a:solidFill>
                <a:latin typeface="Arial"/>
                <a:cs typeface="Arial"/>
              </a:rPr>
              <a:t>  REFERENCES</a:t>
            </a:r>
            <a:r>
              <a:rPr sz="3936" b="1" dirty="0">
                <a:solidFill>
                  <a:srgbClr val="FFFFFF"/>
                </a:solidFill>
                <a:latin typeface="Arial"/>
                <a:cs typeface="Arial"/>
              </a:rPr>
              <a:t>	</a:t>
            </a:r>
            <a:r>
              <a:rPr lang="es-ES" sz="3936" b="1" dirty="0">
                <a:solidFill>
                  <a:srgbClr val="FFFFFF"/>
                </a:solidFill>
                <a:latin typeface="Arial"/>
                <a:cs typeface="Arial"/>
              </a:rPr>
              <a:t>    </a:t>
            </a:r>
            <a:r>
              <a:rPr lang="es-ES" sz="7873" b="1" spc="32" dirty="0">
                <a:solidFill>
                  <a:srgbClr val="FFFFFF"/>
                </a:solidFill>
                <a:latin typeface="Arial"/>
                <a:cs typeface="Arial"/>
              </a:rPr>
              <a:t>5</a:t>
            </a:r>
            <a:endParaRPr sz="7873" dirty="0">
              <a:latin typeface="Arial"/>
              <a:cs typeface="Arial"/>
            </a:endParaRPr>
          </a:p>
        </p:txBody>
      </p:sp>
      <p:pic>
        <p:nvPicPr>
          <p:cNvPr id="133" name="Imaxe 132">
            <a:extLst>
              <a:ext uri="{FF2B5EF4-FFF2-40B4-BE49-F238E27FC236}">
                <a16:creationId xmlns:a16="http://schemas.microsoft.com/office/drawing/2014/main" id="{2F64DB8B-27C5-C162-C9E4-BB568B0C22A9}"/>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r="756"/>
          <a:stretch/>
        </p:blipFill>
        <p:spPr>
          <a:xfrm>
            <a:off x="9417844" y="3942375"/>
            <a:ext cx="2278661" cy="142734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36" name="Elipse 135">
            <a:extLst>
              <a:ext uri="{FF2B5EF4-FFF2-40B4-BE49-F238E27FC236}">
                <a16:creationId xmlns:a16="http://schemas.microsoft.com/office/drawing/2014/main" id="{407991DC-6FC2-E0DA-3D07-B679B811280A}"/>
              </a:ext>
            </a:extLst>
          </p:cNvPr>
          <p:cNvSpPr/>
          <p:nvPr/>
        </p:nvSpPr>
        <p:spPr>
          <a:xfrm>
            <a:off x="12694444" y="41261676"/>
            <a:ext cx="7086600" cy="1950009"/>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gl-ES"/>
          </a:p>
        </p:txBody>
      </p:sp>
      <p:pic>
        <p:nvPicPr>
          <p:cNvPr id="135" name="Imaxe 134">
            <a:extLst>
              <a:ext uri="{FF2B5EF4-FFF2-40B4-BE49-F238E27FC236}">
                <a16:creationId xmlns:a16="http://schemas.microsoft.com/office/drawing/2014/main" id="{6D1123AA-50B2-B6D3-EA79-43BCD6876675}"/>
              </a:ext>
            </a:extLst>
          </p:cNvPr>
          <p:cNvPicPr>
            <a:picLocks noChangeAspect="1"/>
          </p:cNvPicPr>
          <p:nvPr/>
        </p:nvPicPr>
        <p:blipFill>
          <a:blip r:embed="rId9"/>
          <a:stretch>
            <a:fillRect/>
          </a:stretch>
        </p:blipFill>
        <p:spPr>
          <a:xfrm>
            <a:off x="13160096" y="41590111"/>
            <a:ext cx="6163748" cy="1379392"/>
          </a:xfrm>
          <a:prstGeom prst="rect">
            <a:avLst/>
          </a:prstGeom>
        </p:spPr>
      </p:pic>
      <p:sp>
        <p:nvSpPr>
          <p:cNvPr id="139" name="Rectángulo 138">
            <a:extLst>
              <a:ext uri="{FF2B5EF4-FFF2-40B4-BE49-F238E27FC236}">
                <a16:creationId xmlns:a16="http://schemas.microsoft.com/office/drawing/2014/main" id="{4AC7C65D-6D2D-7E11-C696-CE202E96AA9A}"/>
              </a:ext>
            </a:extLst>
          </p:cNvPr>
          <p:cNvSpPr/>
          <p:nvPr/>
        </p:nvSpPr>
        <p:spPr>
          <a:xfrm>
            <a:off x="14142244" y="43025782"/>
            <a:ext cx="4267200" cy="162715"/>
          </a:xfrm>
          <a:prstGeom prst="rect">
            <a:avLst/>
          </a:prstGeom>
          <a:solidFill>
            <a:srgbClr val="005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l-ES"/>
          </a:p>
        </p:txBody>
      </p:sp>
      <p:cxnSp>
        <p:nvCxnSpPr>
          <p:cNvPr id="141" name="Conector recto 140">
            <a:extLst>
              <a:ext uri="{FF2B5EF4-FFF2-40B4-BE49-F238E27FC236}">
                <a16:creationId xmlns:a16="http://schemas.microsoft.com/office/drawing/2014/main" id="{042749B7-121A-E28B-34DC-B9D3764D27D2}"/>
              </a:ext>
            </a:extLst>
          </p:cNvPr>
          <p:cNvCxnSpPr>
            <a:cxnSpLocks/>
          </p:cNvCxnSpPr>
          <p:nvPr/>
        </p:nvCxnSpPr>
        <p:spPr>
          <a:xfrm>
            <a:off x="14142244" y="43012519"/>
            <a:ext cx="426720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object 2">
            <a:extLst>
              <a:ext uri="{FF2B5EF4-FFF2-40B4-BE49-F238E27FC236}">
                <a16:creationId xmlns:a16="http://schemas.microsoft.com/office/drawing/2014/main" id="{1C7422A8-1D71-CFEC-900C-2084A1F4BEDA}"/>
              </a:ext>
            </a:extLst>
          </p:cNvPr>
          <p:cNvSpPr txBox="1"/>
          <p:nvPr/>
        </p:nvSpPr>
        <p:spPr>
          <a:xfrm>
            <a:off x="2212271" y="28610719"/>
            <a:ext cx="13092668" cy="5031634"/>
          </a:xfrm>
          <a:prstGeom prst="rect">
            <a:avLst/>
          </a:prstGeom>
        </p:spPr>
        <p:txBody>
          <a:bodyPr vert="horz" wrap="square" lIns="0" tIns="0" rIns="0" bIns="0" rtlCol="0">
            <a:spAutoFit/>
          </a:bodyPr>
          <a:lstStyle/>
          <a:p>
            <a:pPr marR="10915" indent="324000" algn="just">
              <a:lnSpc>
                <a:spcPts val="4405"/>
              </a:lnSpc>
              <a:spcAft>
                <a:spcPts val="1200"/>
              </a:spcAft>
            </a:pPr>
            <a:r>
              <a:rPr lang="en-US" sz="3200" dirty="0">
                <a:solidFill>
                  <a:srgbClr val="231F20"/>
                </a:solidFill>
                <a:latin typeface="Franklin Gothic Medium" panose="020B0603020102020204" pitchFamily="34" charset="0"/>
                <a:cs typeface="Times New Roman" panose="02020603050405020304" pitchFamily="18" charset="0"/>
              </a:rPr>
              <a:t>In this project we evaluate this performance in single-subject diagnosis, comparing individual PET scans against a control group. The analysis uses simulated data (Figure 2) with known patterns of neural activity reduction across four brain regions (w32, w214, w271, and </a:t>
            </a:r>
            <a:r>
              <a:rPr lang="en-US" sz="3200" dirty="0" err="1">
                <a:solidFill>
                  <a:srgbClr val="231F20"/>
                </a:solidFill>
                <a:latin typeface="Franklin Gothic Medium" panose="020B0603020102020204" pitchFamily="34" charset="0"/>
                <a:cs typeface="Times New Roman" panose="02020603050405020304" pitchFamily="18" charset="0"/>
              </a:rPr>
              <a:t>wroiAD</a:t>
            </a:r>
            <a:r>
              <a:rPr lang="en-US" sz="3200" dirty="0">
                <a:solidFill>
                  <a:srgbClr val="231F20"/>
                </a:solidFill>
                <a:latin typeface="Franklin Gothic Medium" panose="020B0603020102020204" pitchFamily="34" charset="0"/>
                <a:cs typeface="Times New Roman" panose="02020603050405020304" pitchFamily="18" charset="0"/>
              </a:rPr>
              <a:t>) with increasing levels of simulated damage. Three levels of hypoactivity (10%, 40%, and 80%) were simulated for each region, resulting in 12 different analytical setups. The dataset comprises 325 PET scans: 25 controls and 300 patients (25 patients per setup). We compare SCC results with those obtained using classical SPM procedures under equal conditions.</a:t>
            </a:r>
            <a:endParaRPr lang="en-US" sz="3200" dirty="0">
              <a:latin typeface="Franklin Gothic Medium" panose="020B0603020102020204" pitchFamily="34" charset="0"/>
              <a:cs typeface="Times New Roman" panose="02020603050405020304" pitchFamily="18" charset="0"/>
            </a:endParaRPr>
          </a:p>
        </p:txBody>
      </p:sp>
      <p:pic>
        <p:nvPicPr>
          <p:cNvPr id="25" name="Imagen 24" descr="Patrón de fondo&#10;&#10;Descripción generada automáticamente">
            <a:extLst>
              <a:ext uri="{FF2B5EF4-FFF2-40B4-BE49-F238E27FC236}">
                <a16:creationId xmlns:a16="http://schemas.microsoft.com/office/drawing/2014/main" id="{39843D94-26F9-3FFD-01BB-65632EB8D11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36044" y="15866037"/>
            <a:ext cx="11963400" cy="8401282"/>
          </a:xfrm>
          <a:prstGeom prst="rect">
            <a:avLst/>
          </a:prstGeom>
        </p:spPr>
      </p:pic>
      <p:sp>
        <p:nvSpPr>
          <p:cNvPr id="26" name="TextBox 17">
            <a:extLst>
              <a:ext uri="{FF2B5EF4-FFF2-40B4-BE49-F238E27FC236}">
                <a16:creationId xmlns:a16="http://schemas.microsoft.com/office/drawing/2014/main" id="{B232FD0B-B442-69D4-C85D-50827CDD7B4A}"/>
              </a:ext>
            </a:extLst>
          </p:cNvPr>
          <p:cNvSpPr txBox="1"/>
          <p:nvPr/>
        </p:nvSpPr>
        <p:spPr>
          <a:xfrm>
            <a:off x="2255044" y="24382750"/>
            <a:ext cx="13206859" cy="2246769"/>
          </a:xfrm>
          <a:prstGeom prst="rect">
            <a:avLst/>
          </a:prstGeom>
          <a:noFill/>
        </p:spPr>
        <p:txBody>
          <a:bodyPr wrap="square" rtlCol="0">
            <a:spAutoFit/>
          </a:bodyPr>
          <a:lstStyle/>
          <a:p>
            <a:pPr algn="just"/>
            <a:r>
              <a:rPr lang="es-ES" sz="2800" dirty="0">
                <a:solidFill>
                  <a:srgbClr val="231F20"/>
                </a:solidFill>
                <a:latin typeface="Franklin Gothic Medium" panose="020B0603020102020204" pitchFamily="34" charset="0"/>
                <a:cs typeface="Times New Roman" panose="02020603050405020304" pitchFamily="18" charset="0"/>
              </a:rPr>
              <a:t>Figure 1:</a:t>
            </a:r>
            <a:r>
              <a:rPr lang="es-ES" sz="2800" dirty="0">
                <a:solidFill>
                  <a:srgbClr val="231F20"/>
                </a:solidFill>
                <a:latin typeface="Franklin Gothic Book" panose="020B0503020102020204" pitchFamily="34" charset="0"/>
                <a:cs typeface="Times New Roman" panose="02020603050405020304" pitchFamily="18" charset="0"/>
              </a:rPr>
              <a:t> </a:t>
            </a:r>
            <a:r>
              <a:rPr lang="en-US" sz="2800" dirty="0">
                <a:solidFill>
                  <a:srgbClr val="231F20"/>
                </a:solidFill>
                <a:latin typeface="Franklin Gothic Book" panose="020B0503020102020204" pitchFamily="34" charset="0"/>
                <a:cs typeface="Times New Roman" panose="02020603050405020304" pitchFamily="18" charset="0"/>
              </a:rPr>
              <a:t>Comparison of SCC (top) and SPM (bottom) methods in detecting brain activity differences between groups using simulated data (example shown in Figure 2), at three significance levels (α = 0.1, 0.05, 0.01). </a:t>
            </a:r>
            <a:r>
              <a:rPr lang="en-US" sz="2800" b="1" dirty="0">
                <a:solidFill>
                  <a:schemeClr val="tx2"/>
                </a:solidFill>
                <a:latin typeface="Franklin Gothic Book" panose="020B0503020102020204" pitchFamily="34" charset="0"/>
                <a:cs typeface="Times New Roman" panose="02020603050405020304" pitchFamily="18" charset="0"/>
              </a:rPr>
              <a:t>Blue</a:t>
            </a:r>
            <a:r>
              <a:rPr lang="en-US" sz="2800" dirty="0">
                <a:solidFill>
                  <a:srgbClr val="231F20"/>
                </a:solidFill>
                <a:latin typeface="Franklin Gothic Book" panose="020B0503020102020204" pitchFamily="34" charset="0"/>
                <a:cs typeface="Times New Roman" panose="02020603050405020304" pitchFamily="18" charset="0"/>
              </a:rPr>
              <a:t> regions indicate hypoactivity and </a:t>
            </a:r>
            <a:r>
              <a:rPr lang="en-US" sz="2800" b="1" dirty="0">
                <a:solidFill>
                  <a:schemeClr val="accent6"/>
                </a:solidFill>
                <a:latin typeface="Franklin Gothic Book" panose="020B0503020102020204" pitchFamily="34" charset="0"/>
                <a:cs typeface="Times New Roman" panose="02020603050405020304" pitchFamily="18" charset="0"/>
              </a:rPr>
              <a:t>orange</a:t>
            </a:r>
            <a:r>
              <a:rPr lang="en-US" sz="2800" dirty="0">
                <a:solidFill>
                  <a:srgbClr val="231F20"/>
                </a:solidFill>
                <a:latin typeface="Franklin Gothic Book" panose="020B0503020102020204" pitchFamily="34" charset="0"/>
                <a:cs typeface="Times New Roman" panose="02020603050405020304" pitchFamily="18" charset="0"/>
              </a:rPr>
              <a:t> regions indicate hyperactivity. Our previous work demonstrated SCC's superior performance through both visual assessment and quantitative performance metrics.</a:t>
            </a:r>
            <a:endParaRPr lang="gl-ES" sz="2800" dirty="0">
              <a:solidFill>
                <a:srgbClr val="231F20"/>
              </a:solidFill>
              <a:latin typeface="Franklin Gothic Book" panose="020B0503020102020204" pitchFamily="34" charset="0"/>
              <a:cs typeface="Times New Roman" panose="02020603050405020304" pitchFamily="18" charset="0"/>
            </a:endParaRPr>
          </a:p>
        </p:txBody>
      </p:sp>
      <p:pic>
        <p:nvPicPr>
          <p:cNvPr id="28" name="Imagen 27" descr="Una foto de un grupo de personas posando para una foto&#10;&#10;Descripción generada automáticamente con confianza media">
            <a:extLst>
              <a:ext uri="{FF2B5EF4-FFF2-40B4-BE49-F238E27FC236}">
                <a16:creationId xmlns:a16="http://schemas.microsoft.com/office/drawing/2014/main" id="{2073B7DD-F50D-02A6-D800-6E533019F578}"/>
              </a:ext>
            </a:extLst>
          </p:cNvPr>
          <p:cNvPicPr>
            <a:picLocks noChangeAspect="1"/>
          </p:cNvPicPr>
          <p:nvPr/>
        </p:nvPicPr>
        <p:blipFill>
          <a:blip r:embed="rId11">
            <a:extLst>
              <a:ext uri="{28A0092B-C50C-407E-A947-70E740481C1C}">
                <a14:useLocalDpi xmlns:a14="http://schemas.microsoft.com/office/drawing/2010/main" val="0"/>
              </a:ext>
            </a:extLst>
          </a:blip>
          <a:srcRect l="1887" t="2288" r="925" b="5483"/>
          <a:stretch/>
        </p:blipFill>
        <p:spPr>
          <a:xfrm>
            <a:off x="4007644" y="33868519"/>
            <a:ext cx="9622068" cy="5330174"/>
          </a:xfrm>
          <a:prstGeom prst="rect">
            <a:avLst/>
          </a:prstGeom>
          <a:ln>
            <a:noFill/>
          </a:ln>
          <a:effectLst>
            <a:outerShdw blurRad="292100" dist="139700" dir="2700000" algn="tl" rotWithShape="0">
              <a:srgbClr val="333333">
                <a:alpha val="65000"/>
              </a:srgbClr>
            </a:outerShdw>
          </a:effectLst>
        </p:spPr>
      </p:pic>
      <p:sp>
        <p:nvSpPr>
          <p:cNvPr id="31" name="TextBox 17">
            <a:extLst>
              <a:ext uri="{FF2B5EF4-FFF2-40B4-BE49-F238E27FC236}">
                <a16:creationId xmlns:a16="http://schemas.microsoft.com/office/drawing/2014/main" id="{E9CF7A3A-BE16-3069-1D85-27948522F29F}"/>
              </a:ext>
            </a:extLst>
          </p:cNvPr>
          <p:cNvSpPr txBox="1"/>
          <p:nvPr/>
        </p:nvSpPr>
        <p:spPr>
          <a:xfrm>
            <a:off x="1797844" y="39354919"/>
            <a:ext cx="13915222" cy="954107"/>
          </a:xfrm>
          <a:prstGeom prst="rect">
            <a:avLst/>
          </a:prstGeom>
          <a:noFill/>
        </p:spPr>
        <p:txBody>
          <a:bodyPr wrap="square" rtlCol="0">
            <a:spAutoFit/>
          </a:bodyPr>
          <a:lstStyle/>
          <a:p>
            <a:pPr algn="just"/>
            <a:r>
              <a:rPr lang="es-ES" sz="2800" dirty="0">
                <a:solidFill>
                  <a:srgbClr val="231F20"/>
                </a:solidFill>
                <a:latin typeface="Franklin Gothic Medium" panose="020B0603020102020204" pitchFamily="34" charset="0"/>
                <a:cs typeface="Times New Roman" panose="02020603050405020304" pitchFamily="18" charset="0"/>
              </a:rPr>
              <a:t>Figure 2:</a:t>
            </a:r>
            <a:r>
              <a:rPr lang="es-ES" sz="2800" dirty="0">
                <a:solidFill>
                  <a:srgbClr val="231F20"/>
                </a:solidFill>
                <a:latin typeface="Franklin Gothic Book" panose="020B0503020102020204" pitchFamily="34" charset="0"/>
                <a:cs typeface="Times New Roman" panose="02020603050405020304" pitchFamily="18" charset="0"/>
              </a:rPr>
              <a:t> </a:t>
            </a:r>
            <a:r>
              <a:rPr lang="en-US" sz="2800" dirty="0">
                <a:solidFill>
                  <a:srgbClr val="231F20"/>
                </a:solidFill>
                <a:latin typeface="Franklin Gothic Book" panose="020B0503020102020204" pitchFamily="34" charset="0"/>
                <a:cs typeface="Times New Roman" panose="02020603050405020304" pitchFamily="18" charset="0"/>
              </a:rPr>
              <a:t>Examples of simulated brain regions (ROIs) with increasing spatial distribution of damage used for evaluation of both methods. Color intensity indicates levels of hypoactivity.</a:t>
            </a:r>
            <a:endParaRPr lang="gl-ES" sz="2800" dirty="0">
              <a:solidFill>
                <a:srgbClr val="231F20"/>
              </a:solidFill>
              <a:latin typeface="Franklin Gothic Book" panose="020B0503020102020204" pitchFamily="34" charset="0"/>
              <a:cs typeface="Times New Roman" panose="02020603050405020304" pitchFamily="18" charset="0"/>
            </a:endParaRPr>
          </a:p>
        </p:txBody>
      </p:sp>
      <p:grpSp>
        <p:nvGrpSpPr>
          <p:cNvPr id="16" name="Grupo 15">
            <a:extLst>
              <a:ext uri="{FF2B5EF4-FFF2-40B4-BE49-F238E27FC236}">
                <a16:creationId xmlns:a16="http://schemas.microsoft.com/office/drawing/2014/main" id="{9A57FB47-C8D0-349A-C8DB-D76317E759F8}"/>
              </a:ext>
            </a:extLst>
          </p:cNvPr>
          <p:cNvGrpSpPr/>
          <p:nvPr/>
        </p:nvGrpSpPr>
        <p:grpSpPr>
          <a:xfrm>
            <a:off x="16733045" y="15809119"/>
            <a:ext cx="13908645" cy="11201400"/>
            <a:chOff x="16733045" y="16113919"/>
            <a:chExt cx="14859000" cy="11555070"/>
          </a:xfrm>
        </p:grpSpPr>
        <p:pic>
          <p:nvPicPr>
            <p:cNvPr id="4" name="Imagen 3" descr="Gráfico, Gráfico de cajas y bigotes&#10;&#10;Descripción generada automáticamente">
              <a:extLst>
                <a:ext uri="{FF2B5EF4-FFF2-40B4-BE49-F238E27FC236}">
                  <a16:creationId xmlns:a16="http://schemas.microsoft.com/office/drawing/2014/main" id="{9ABDB5C9-C742-678E-4994-D87E3F8DF552}"/>
                </a:ext>
              </a:extLst>
            </p:cNvPr>
            <p:cNvPicPr>
              <a:picLocks noChangeAspect="1"/>
            </p:cNvPicPr>
            <p:nvPr/>
          </p:nvPicPr>
          <p:blipFill>
            <a:blip r:embed="rId12">
              <a:extLst>
                <a:ext uri="{28A0092B-C50C-407E-A947-70E740481C1C}">
                  <a14:useLocalDpi xmlns:a14="http://schemas.microsoft.com/office/drawing/2010/main" val="0"/>
                </a:ext>
              </a:extLst>
            </a:blip>
            <a:srcRect r="11357"/>
            <a:stretch/>
          </p:blipFill>
          <p:spPr>
            <a:xfrm>
              <a:off x="16733045" y="16113919"/>
              <a:ext cx="7391400" cy="5687667"/>
            </a:xfrm>
            <a:prstGeom prst="rect">
              <a:avLst/>
            </a:prstGeom>
          </p:spPr>
        </p:pic>
        <p:pic>
          <p:nvPicPr>
            <p:cNvPr id="7" name="Imagen 6" descr="Gráfico, Gráfico de cajas y bigotes&#10;&#10;Descripción generada automáticamente">
              <a:extLst>
                <a:ext uri="{FF2B5EF4-FFF2-40B4-BE49-F238E27FC236}">
                  <a16:creationId xmlns:a16="http://schemas.microsoft.com/office/drawing/2014/main" id="{D9A0BFE3-9904-169A-12B6-45DE2EE7362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441959" y="16113919"/>
              <a:ext cx="7150086" cy="5687667"/>
            </a:xfrm>
            <a:prstGeom prst="rect">
              <a:avLst/>
            </a:prstGeom>
          </p:spPr>
        </p:pic>
        <p:pic>
          <p:nvPicPr>
            <p:cNvPr id="10" name="Imagen 9" descr="Mapa de colores&#10;&#10;Descripción generada automáticamente con confianza baja">
              <a:extLst>
                <a:ext uri="{FF2B5EF4-FFF2-40B4-BE49-F238E27FC236}">
                  <a16:creationId xmlns:a16="http://schemas.microsoft.com/office/drawing/2014/main" id="{5B54A803-9F32-49D9-F90F-AFBA8BF8B094}"/>
                </a:ext>
              </a:extLst>
            </p:cNvPr>
            <p:cNvPicPr>
              <a:picLocks noChangeAspect="1"/>
            </p:cNvPicPr>
            <p:nvPr/>
          </p:nvPicPr>
          <p:blipFill>
            <a:blip r:embed="rId14">
              <a:extLst>
                <a:ext uri="{28A0092B-C50C-407E-A947-70E740481C1C}">
                  <a14:useLocalDpi xmlns:a14="http://schemas.microsoft.com/office/drawing/2010/main" val="0"/>
                </a:ext>
              </a:extLst>
            </a:blip>
            <a:srcRect r="11231"/>
            <a:stretch/>
          </p:blipFill>
          <p:spPr>
            <a:xfrm>
              <a:off x="16746621" y="21981320"/>
              <a:ext cx="7695337" cy="5687668"/>
            </a:xfrm>
            <a:prstGeom prst="rect">
              <a:avLst/>
            </a:prstGeom>
          </p:spPr>
        </p:pic>
        <p:pic>
          <p:nvPicPr>
            <p:cNvPr id="13" name="Imagen 12" descr="Gráfico de cajas y bigotes&#10;&#10;Descripción generada automáticamente con confianza media">
              <a:extLst>
                <a:ext uri="{FF2B5EF4-FFF2-40B4-BE49-F238E27FC236}">
                  <a16:creationId xmlns:a16="http://schemas.microsoft.com/office/drawing/2014/main" id="{51F56DDD-401B-CF98-F1C8-D3E2783C122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4734044" y="21981321"/>
              <a:ext cx="6858001" cy="5687668"/>
            </a:xfrm>
            <a:prstGeom prst="rect">
              <a:avLst/>
            </a:prstGeom>
          </p:spPr>
        </p:pic>
      </p:grpSp>
      <p:sp>
        <p:nvSpPr>
          <p:cNvPr id="17" name="TextBox 17">
            <a:extLst>
              <a:ext uri="{FF2B5EF4-FFF2-40B4-BE49-F238E27FC236}">
                <a16:creationId xmlns:a16="http://schemas.microsoft.com/office/drawing/2014/main" id="{58A04454-685C-4FB8-B74C-642A1AAEB0EA}"/>
              </a:ext>
            </a:extLst>
          </p:cNvPr>
          <p:cNvSpPr txBox="1"/>
          <p:nvPr/>
        </p:nvSpPr>
        <p:spPr>
          <a:xfrm>
            <a:off x="16809244" y="27225724"/>
            <a:ext cx="13915222" cy="1384995"/>
          </a:xfrm>
          <a:prstGeom prst="rect">
            <a:avLst/>
          </a:prstGeom>
          <a:noFill/>
        </p:spPr>
        <p:txBody>
          <a:bodyPr wrap="square" rtlCol="0">
            <a:spAutoFit/>
          </a:bodyPr>
          <a:lstStyle/>
          <a:p>
            <a:pPr algn="just"/>
            <a:r>
              <a:rPr lang="es-ES" sz="2800" dirty="0">
                <a:solidFill>
                  <a:srgbClr val="231F20"/>
                </a:solidFill>
                <a:latin typeface="Franklin Gothic Medium" panose="020B0603020102020204" pitchFamily="34" charset="0"/>
                <a:cs typeface="Times New Roman" panose="02020603050405020304" pitchFamily="18" charset="0"/>
              </a:rPr>
              <a:t>Figure 3:</a:t>
            </a:r>
            <a:r>
              <a:rPr lang="es-ES" sz="2800" dirty="0">
                <a:solidFill>
                  <a:srgbClr val="231F20"/>
                </a:solidFill>
                <a:latin typeface="Franklin Gothic Book" panose="020B0503020102020204" pitchFamily="34" charset="0"/>
                <a:cs typeface="Times New Roman" panose="02020603050405020304" pitchFamily="18" charset="0"/>
              </a:rPr>
              <a:t> P</a:t>
            </a:r>
            <a:r>
              <a:rPr lang="en-US" sz="2800" dirty="0">
                <a:solidFill>
                  <a:srgbClr val="231F20"/>
                </a:solidFill>
                <a:latin typeface="Franklin Gothic Book" panose="020B0503020102020204" pitchFamily="34" charset="0"/>
                <a:cs typeface="Times New Roman" panose="02020603050405020304" pitchFamily="18" charset="0"/>
              </a:rPr>
              <a:t>erformance comparison between SCC (red) and SPM (blue) methods showing sensitivity (a), specificity (b), positive predictive value (c), and negative predictive value (d) across different brain regions and hypoactivity levels (10%, 40%, 80%).</a:t>
            </a:r>
            <a:endParaRPr lang="gl-ES" sz="2800" dirty="0">
              <a:solidFill>
                <a:srgbClr val="231F20"/>
              </a:solidFill>
              <a:latin typeface="Franklin Gothic Book" panose="020B0503020102020204" pitchFamily="34" charset="0"/>
              <a:cs typeface="Times New Roman" panose="02020603050405020304" pitchFamily="18" charset="0"/>
            </a:endParaRPr>
          </a:p>
        </p:txBody>
      </p:sp>
      <p:pic>
        <p:nvPicPr>
          <p:cNvPr id="19" name="Imagen 18">
            <a:extLst>
              <a:ext uri="{FF2B5EF4-FFF2-40B4-BE49-F238E27FC236}">
                <a16:creationId xmlns:a16="http://schemas.microsoft.com/office/drawing/2014/main" id="{C31DF0C6-A9C1-0CB2-6A49-57BCAF4E47D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3075444" y="4302919"/>
            <a:ext cx="5715000" cy="7048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1" name="Imagen 20" descr="Imagen que contiene dibujo, plato&#10;&#10;Descripción generada automáticamente">
            <a:extLst>
              <a:ext uri="{FF2B5EF4-FFF2-40B4-BE49-F238E27FC236}">
                <a16:creationId xmlns:a16="http://schemas.microsoft.com/office/drawing/2014/main" id="{B90CB769-F0AC-564C-3B1E-3840A65B9711}"/>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9805750" y="3949348"/>
            <a:ext cx="2947094" cy="149657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2" name="Rectángulo 21">
            <a:extLst>
              <a:ext uri="{FF2B5EF4-FFF2-40B4-BE49-F238E27FC236}">
                <a16:creationId xmlns:a16="http://schemas.microsoft.com/office/drawing/2014/main" id="{49D71EF8-2D2E-2E53-C4E1-D9AF4B4708E9}"/>
              </a:ext>
            </a:extLst>
          </p:cNvPr>
          <p:cNvSpPr/>
          <p:nvPr/>
        </p:nvSpPr>
        <p:spPr>
          <a:xfrm>
            <a:off x="16811395" y="15732919"/>
            <a:ext cx="607449" cy="461665"/>
          </a:xfrm>
          <a:prstGeom prst="rect">
            <a:avLst/>
          </a:prstGeom>
          <a:noFill/>
        </p:spPr>
        <p:txBody>
          <a:bodyPr wrap="square" lIns="91440" tIns="45720" rIns="91440" bIns="45720">
            <a:spAutoFit/>
          </a:bodyPr>
          <a:lstStyle/>
          <a:p>
            <a:pPr algn="ctr"/>
            <a:r>
              <a:rPr lang="es-ES"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a:t>
            </a:r>
            <a:endParaRPr lang="es-ES" sz="2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23" name="Rectángulo 22">
            <a:extLst>
              <a:ext uri="{FF2B5EF4-FFF2-40B4-BE49-F238E27FC236}">
                <a16:creationId xmlns:a16="http://schemas.microsoft.com/office/drawing/2014/main" id="{CCE2857C-4BE7-7E80-F160-2DE83AB5C08B}"/>
              </a:ext>
            </a:extLst>
          </p:cNvPr>
          <p:cNvSpPr/>
          <p:nvPr/>
        </p:nvSpPr>
        <p:spPr>
          <a:xfrm>
            <a:off x="23974195" y="15712770"/>
            <a:ext cx="607449" cy="461665"/>
          </a:xfrm>
          <a:prstGeom prst="rect">
            <a:avLst/>
          </a:prstGeom>
          <a:noFill/>
        </p:spPr>
        <p:txBody>
          <a:bodyPr wrap="square" lIns="91440" tIns="45720" rIns="91440" bIns="45720">
            <a:spAutoFit/>
          </a:bodyPr>
          <a:lstStyle/>
          <a:p>
            <a:pPr algn="ctr"/>
            <a:r>
              <a:rPr lang="es-ES"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a:t>
            </a:r>
            <a:endParaRPr lang="es-ES" sz="2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24" name="Rectángulo 23">
            <a:extLst>
              <a:ext uri="{FF2B5EF4-FFF2-40B4-BE49-F238E27FC236}">
                <a16:creationId xmlns:a16="http://schemas.microsoft.com/office/drawing/2014/main" id="{7C1E7DEE-02F9-4E3E-6AB2-1C02451217B2}"/>
              </a:ext>
            </a:extLst>
          </p:cNvPr>
          <p:cNvSpPr/>
          <p:nvPr/>
        </p:nvSpPr>
        <p:spPr>
          <a:xfrm>
            <a:off x="16752386" y="21297044"/>
            <a:ext cx="607449" cy="461665"/>
          </a:xfrm>
          <a:prstGeom prst="rect">
            <a:avLst/>
          </a:prstGeom>
          <a:noFill/>
        </p:spPr>
        <p:txBody>
          <a:bodyPr wrap="square" lIns="91440" tIns="45720" rIns="91440" bIns="45720">
            <a:spAutoFit/>
          </a:bodyPr>
          <a:lstStyle/>
          <a:p>
            <a:pPr algn="ctr"/>
            <a:r>
              <a:rPr lang="es-ES"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a:t>
            </a:r>
            <a:endParaRPr lang="es-ES" sz="2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27" name="Rectángulo 26">
            <a:extLst>
              <a:ext uri="{FF2B5EF4-FFF2-40B4-BE49-F238E27FC236}">
                <a16:creationId xmlns:a16="http://schemas.microsoft.com/office/drawing/2014/main" id="{FFC12C3A-0015-855F-3B03-BD700A444C75}"/>
              </a:ext>
            </a:extLst>
          </p:cNvPr>
          <p:cNvSpPr/>
          <p:nvPr/>
        </p:nvSpPr>
        <p:spPr>
          <a:xfrm>
            <a:off x="24001735" y="21332938"/>
            <a:ext cx="607449" cy="461665"/>
          </a:xfrm>
          <a:prstGeom prst="rect">
            <a:avLst/>
          </a:prstGeom>
          <a:noFill/>
        </p:spPr>
        <p:txBody>
          <a:bodyPr wrap="square" lIns="91440" tIns="45720" rIns="91440" bIns="45720">
            <a:spAutoFit/>
          </a:bodyPr>
          <a:lstStyle/>
          <a:p>
            <a:pPr algn="ctr"/>
            <a:r>
              <a:rPr lang="es-ES"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a:t>
            </a:r>
            <a:endParaRPr lang="es-ES" sz="2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TM03090430[[fn=Con bandas]]</Template>
  <TotalTime>770</TotalTime>
  <Words>1013</Words>
  <Application>Microsoft Office PowerPoint</Application>
  <PresentationFormat>Personalizado</PresentationFormat>
  <Paragraphs>35</Paragraphs>
  <Slides>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vt:i4>
      </vt:variant>
    </vt:vector>
  </HeadingPairs>
  <TitlesOfParts>
    <vt:vector size="8" baseType="lpstr">
      <vt:lpstr>Arial</vt:lpstr>
      <vt:lpstr>Calibri</vt:lpstr>
      <vt:lpstr>Franklin Gothic Book</vt:lpstr>
      <vt:lpstr>Franklin Gothic Demi Cond</vt:lpstr>
      <vt:lpstr>Franklin Gothic Medium</vt:lpstr>
      <vt:lpstr>Times New Roman</vt:lpstr>
      <vt:lpstr>Office Theme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FIX.cdr</dc:title>
  <dc:creator>KID</dc:creator>
  <cp:lastModifiedBy>Arias López Juan Antonio</cp:lastModifiedBy>
  <cp:revision>24</cp:revision>
  <dcterms:created xsi:type="dcterms:W3CDTF">2015-07-04T02:05:36Z</dcterms:created>
  <dcterms:modified xsi:type="dcterms:W3CDTF">2025-01-14T18:40:49Z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2015-07-04T00:00:00Z</vt:filetime>
  </property>
  <property fmtid="{D5CDD505-2E9C-101B-9397-08002B2CF9AE}" pid="3" name="Creator">
    <vt:lpwstr>CorelDRAW X7</vt:lpwstr>
  </property>
  <property fmtid="{D5CDD505-2E9C-101B-9397-08002B2CF9AE}" pid="4" name="LastSaved">
    <vt:filetime>2015-07-04T00:00:00Z</vt:filetime>
  </property>
</Properties>
</file>