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4" autoAdjust="0"/>
    <p:restoredTop sz="94660"/>
  </p:normalViewPr>
  <p:slideViewPr>
    <p:cSldViewPr snapToGrid="0">
      <p:cViewPr varScale="1">
        <p:scale>
          <a:sx n="87" d="100"/>
          <a:sy n="87" d="100"/>
        </p:scale>
        <p:origin x="108" y="6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10/16/2019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10/16/2019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10/16/2019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10/16/2019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10/16/2019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10/16/2019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10/16/2019</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10/16/2019</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10/16/2019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10/16/2019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10/16/2019</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10/16/2019</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E37A1-0338-432B-BCEA-B2469715CB70}"/>
              </a:ext>
            </a:extLst>
          </p:cNvPr>
          <p:cNvSpPr>
            <a:spLocks noGrp="1"/>
          </p:cNvSpPr>
          <p:nvPr>
            <p:ph type="ctrTitle"/>
          </p:nvPr>
        </p:nvSpPr>
        <p:spPr>
          <a:xfrm>
            <a:off x="1069848" y="1298448"/>
            <a:ext cx="7315200" cy="2700675"/>
          </a:xfrm>
        </p:spPr>
        <p:txBody>
          <a:bodyPr/>
          <a:lstStyle/>
          <a:p>
            <a:pPr algn="ctr"/>
            <a:r>
              <a:rPr lang="en-US" dirty="0"/>
              <a:t>DATA 607 - What is a good model?</a:t>
            </a:r>
          </a:p>
        </p:txBody>
      </p:sp>
      <p:sp>
        <p:nvSpPr>
          <p:cNvPr id="3" name="Subtitle 2">
            <a:extLst>
              <a:ext uri="{FF2B5EF4-FFF2-40B4-BE49-F238E27FC236}">
                <a16:creationId xmlns:a16="http://schemas.microsoft.com/office/drawing/2014/main" id="{2471259E-BB33-498E-917B-81C9F86129E6}"/>
              </a:ext>
            </a:extLst>
          </p:cNvPr>
          <p:cNvSpPr>
            <a:spLocks noGrp="1"/>
          </p:cNvSpPr>
          <p:nvPr>
            <p:ph type="subTitle" idx="1"/>
          </p:nvPr>
        </p:nvSpPr>
        <p:spPr>
          <a:xfrm>
            <a:off x="1100015" y="5111826"/>
            <a:ext cx="7315200" cy="472819"/>
          </a:xfrm>
        </p:spPr>
        <p:txBody>
          <a:bodyPr/>
          <a:lstStyle/>
          <a:p>
            <a:r>
              <a:rPr lang="en-US" dirty="0"/>
              <a:t>Samuel I Kigamba                                                      October 16, 2019</a:t>
            </a:r>
          </a:p>
        </p:txBody>
      </p:sp>
    </p:spTree>
    <p:extLst>
      <p:ext uri="{BB962C8B-B14F-4D97-AF65-F5344CB8AC3E}">
        <p14:creationId xmlns:p14="http://schemas.microsoft.com/office/powerpoint/2010/main" val="3893557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1">
            <a:extLst>
              <a:ext uri="{FF2B5EF4-FFF2-40B4-BE49-F238E27FC236}">
                <a16:creationId xmlns:a16="http://schemas.microsoft.com/office/drawing/2014/main" id="{A35CBD63-8F8F-47DC-9CE7-159E6161D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A0E3486-FD49-4921-B4F4-E5BB5C88AC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3"/>
            <a:ext cx="3577575"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4DEB95D-9748-4106-9D98-B58DE046AAB2}"/>
              </a:ext>
            </a:extLst>
          </p:cNvPr>
          <p:cNvSpPr>
            <a:spLocks noGrp="1"/>
          </p:cNvSpPr>
          <p:nvPr>
            <p:ph type="title"/>
          </p:nvPr>
        </p:nvSpPr>
        <p:spPr>
          <a:xfrm>
            <a:off x="252919" y="1123837"/>
            <a:ext cx="2947482" cy="1038177"/>
          </a:xfrm>
        </p:spPr>
        <p:txBody>
          <a:bodyPr anchor="b">
            <a:normAutofit/>
          </a:bodyPr>
          <a:lstStyle/>
          <a:p>
            <a:r>
              <a:rPr lang="en-US" sz="2400" dirty="0"/>
              <a:t>The model structure</a:t>
            </a:r>
          </a:p>
        </p:txBody>
      </p:sp>
      <p:sp>
        <p:nvSpPr>
          <p:cNvPr id="17" name="Content Placeholder 8">
            <a:extLst>
              <a:ext uri="{FF2B5EF4-FFF2-40B4-BE49-F238E27FC236}">
                <a16:creationId xmlns:a16="http://schemas.microsoft.com/office/drawing/2014/main" id="{6AD86B0F-73CC-48FA-8E2C-4A3C2E2E20FB}"/>
              </a:ext>
            </a:extLst>
          </p:cNvPr>
          <p:cNvSpPr>
            <a:spLocks noGrp="1"/>
          </p:cNvSpPr>
          <p:nvPr>
            <p:ph idx="1"/>
          </p:nvPr>
        </p:nvSpPr>
        <p:spPr>
          <a:xfrm>
            <a:off x="252920" y="2401676"/>
            <a:ext cx="2947482" cy="3504601"/>
          </a:xfrm>
        </p:spPr>
        <p:txBody>
          <a:bodyPr anchor="t">
            <a:normAutofit/>
          </a:bodyPr>
          <a:lstStyle/>
          <a:p>
            <a:pPr marL="0" indent="0">
              <a:buNone/>
            </a:pPr>
            <a:r>
              <a:rPr lang="en-US" sz="1600" dirty="0">
                <a:solidFill>
                  <a:srgbClr val="FFFFFF"/>
                </a:solidFill>
              </a:rPr>
              <a:t>Data mining is a craft. It involves application of science, technology and art as well.</a:t>
            </a:r>
          </a:p>
        </p:txBody>
      </p:sp>
      <p:pic>
        <p:nvPicPr>
          <p:cNvPr id="5" name="Content Placeholder 4">
            <a:extLst>
              <a:ext uri="{FF2B5EF4-FFF2-40B4-BE49-F238E27FC236}">
                <a16:creationId xmlns:a16="http://schemas.microsoft.com/office/drawing/2014/main" id="{FD9565D0-A420-4FC9-A783-8E3A6393C8E5}"/>
              </a:ext>
            </a:extLst>
          </p:cNvPr>
          <p:cNvPicPr>
            <a:picLocks noChangeAspect="1"/>
          </p:cNvPicPr>
          <p:nvPr/>
        </p:nvPicPr>
        <p:blipFill>
          <a:blip r:embed="rId2"/>
          <a:stretch>
            <a:fillRect/>
          </a:stretch>
        </p:blipFill>
        <p:spPr>
          <a:xfrm>
            <a:off x="4768829" y="748145"/>
            <a:ext cx="6073575" cy="5344746"/>
          </a:xfrm>
          <a:prstGeom prst="rect">
            <a:avLst/>
          </a:prstGeom>
          <a:ln>
            <a:solidFill>
              <a:schemeClr val="accent4"/>
            </a:solidFill>
          </a:ln>
        </p:spPr>
      </p:pic>
      <p:sp>
        <p:nvSpPr>
          <p:cNvPr id="16" name="Rectangle 15">
            <a:extLst>
              <a:ext uri="{FF2B5EF4-FFF2-40B4-BE49-F238E27FC236}">
                <a16:creationId xmlns:a16="http://schemas.microsoft.com/office/drawing/2014/main" id="{83B4A72C-2924-4CE2-8674-7E02E182ED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99305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95033-95BD-42E2-8443-0B3C58890D8A}"/>
              </a:ext>
            </a:extLst>
          </p:cNvPr>
          <p:cNvSpPr>
            <a:spLocks noGrp="1"/>
          </p:cNvSpPr>
          <p:nvPr>
            <p:ph type="title"/>
          </p:nvPr>
        </p:nvSpPr>
        <p:spPr>
          <a:xfrm>
            <a:off x="0" y="1123837"/>
            <a:ext cx="3200401" cy="4601183"/>
          </a:xfrm>
        </p:spPr>
        <p:txBody>
          <a:bodyPr/>
          <a:lstStyle/>
          <a:p>
            <a:r>
              <a:rPr lang="en-US" dirty="0"/>
              <a:t>1. Business Understanding:</a:t>
            </a:r>
          </a:p>
        </p:txBody>
      </p:sp>
      <p:sp>
        <p:nvSpPr>
          <p:cNvPr id="3" name="Content Placeholder 2">
            <a:extLst>
              <a:ext uri="{FF2B5EF4-FFF2-40B4-BE49-F238E27FC236}">
                <a16:creationId xmlns:a16="http://schemas.microsoft.com/office/drawing/2014/main" id="{1324D696-0E79-4C9D-93DA-F080A71522C0}"/>
              </a:ext>
            </a:extLst>
          </p:cNvPr>
          <p:cNvSpPr>
            <a:spLocks noGrp="1"/>
          </p:cNvSpPr>
          <p:nvPr>
            <p:ph idx="1"/>
          </p:nvPr>
        </p:nvSpPr>
        <p:spPr>
          <a:ln>
            <a:solidFill>
              <a:schemeClr val="accent4"/>
            </a:solidFill>
          </a:ln>
        </p:spPr>
        <p:txBody>
          <a:bodyPr>
            <a:normAutofit/>
          </a:bodyPr>
          <a:lstStyle/>
          <a:p>
            <a:r>
              <a:rPr lang="en-US" dirty="0"/>
              <a:t>Identify the business problem and characterize it. Link to the objectives of the organization.</a:t>
            </a:r>
          </a:p>
          <a:p>
            <a:pPr marL="0" indent="0">
              <a:buNone/>
            </a:pPr>
            <a:r>
              <a:rPr lang="en-US" dirty="0"/>
              <a:t>      </a:t>
            </a:r>
          </a:p>
          <a:p>
            <a:r>
              <a:rPr lang="en-US" dirty="0"/>
              <a:t>High level understanding of the fundamental operations of a business is important. Engage analysts with organizational/ institutional knowledge.</a:t>
            </a:r>
          </a:p>
          <a:p>
            <a:pPr marL="0" indent="0">
              <a:buNone/>
            </a:pPr>
            <a:r>
              <a:rPr lang="en-US" dirty="0"/>
              <a:t>    </a:t>
            </a:r>
          </a:p>
          <a:p>
            <a:r>
              <a:rPr lang="en-US" dirty="0"/>
              <a:t>What is the expected value of the outcome?</a:t>
            </a:r>
          </a:p>
          <a:p>
            <a:endParaRPr lang="en-US" dirty="0"/>
          </a:p>
          <a:p>
            <a:r>
              <a:rPr lang="en-US" b="1" dirty="0"/>
              <a:t>Note: Step 2 and 3 below consumes 85% of the time (failing to plan is planning to fail).</a:t>
            </a:r>
          </a:p>
        </p:txBody>
      </p:sp>
    </p:spTree>
    <p:extLst>
      <p:ext uri="{BB962C8B-B14F-4D97-AF65-F5344CB8AC3E}">
        <p14:creationId xmlns:p14="http://schemas.microsoft.com/office/powerpoint/2010/main" val="2361291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B3D67-B1DD-4904-AEBF-7F249907E4B3}"/>
              </a:ext>
            </a:extLst>
          </p:cNvPr>
          <p:cNvSpPr>
            <a:spLocks noGrp="1"/>
          </p:cNvSpPr>
          <p:nvPr>
            <p:ph type="title"/>
          </p:nvPr>
        </p:nvSpPr>
        <p:spPr>
          <a:xfrm>
            <a:off x="88135" y="1123837"/>
            <a:ext cx="3272010" cy="4601183"/>
          </a:xfrm>
        </p:spPr>
        <p:txBody>
          <a:bodyPr/>
          <a:lstStyle/>
          <a:p>
            <a:r>
              <a:rPr lang="en-US" dirty="0"/>
              <a:t>2. Data Understanding: </a:t>
            </a:r>
          </a:p>
        </p:txBody>
      </p:sp>
      <p:sp>
        <p:nvSpPr>
          <p:cNvPr id="3" name="Content Placeholder 2">
            <a:extLst>
              <a:ext uri="{FF2B5EF4-FFF2-40B4-BE49-F238E27FC236}">
                <a16:creationId xmlns:a16="http://schemas.microsoft.com/office/drawing/2014/main" id="{72278245-BD50-42F2-A4D6-281CC659C0AE}"/>
              </a:ext>
            </a:extLst>
          </p:cNvPr>
          <p:cNvSpPr>
            <a:spLocks noGrp="1"/>
          </p:cNvSpPr>
          <p:nvPr>
            <p:ph idx="1"/>
          </p:nvPr>
        </p:nvSpPr>
        <p:spPr>
          <a:ln>
            <a:solidFill>
              <a:schemeClr val="accent4"/>
            </a:solidFill>
          </a:ln>
        </p:spPr>
        <p:txBody>
          <a:bodyPr/>
          <a:lstStyle/>
          <a:p>
            <a:r>
              <a:rPr lang="en-US" dirty="0"/>
              <a:t>What data do we need to achieve objective 1?</a:t>
            </a:r>
          </a:p>
          <a:p>
            <a:pPr marL="0" indent="0">
              <a:buNone/>
            </a:pPr>
            <a:r>
              <a:rPr lang="en-US" dirty="0"/>
              <a:t>     </a:t>
            </a:r>
          </a:p>
          <a:p>
            <a:r>
              <a:rPr lang="en-US" dirty="0"/>
              <a:t>What is the cost of this data?</a:t>
            </a:r>
          </a:p>
          <a:p>
            <a:pPr marL="0" indent="0">
              <a:buNone/>
            </a:pPr>
            <a:r>
              <a:rPr lang="en-US" dirty="0"/>
              <a:t>    </a:t>
            </a:r>
          </a:p>
          <a:p>
            <a:r>
              <a:rPr lang="en-US" dirty="0"/>
              <a:t>Is additional investment in obtaining data merited?</a:t>
            </a:r>
          </a:p>
        </p:txBody>
      </p:sp>
    </p:spTree>
    <p:extLst>
      <p:ext uri="{BB962C8B-B14F-4D97-AF65-F5344CB8AC3E}">
        <p14:creationId xmlns:p14="http://schemas.microsoft.com/office/powerpoint/2010/main" val="2356172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2E127-40E8-4D12-B518-EE2A1CBC38C8}"/>
              </a:ext>
            </a:extLst>
          </p:cNvPr>
          <p:cNvSpPr>
            <a:spLocks noGrp="1"/>
          </p:cNvSpPr>
          <p:nvPr>
            <p:ph type="title"/>
          </p:nvPr>
        </p:nvSpPr>
        <p:spPr/>
        <p:txBody>
          <a:bodyPr/>
          <a:lstStyle/>
          <a:p>
            <a:r>
              <a:rPr lang="en-US" dirty="0"/>
              <a:t>3. Data Preparation:</a:t>
            </a:r>
          </a:p>
        </p:txBody>
      </p:sp>
      <p:sp>
        <p:nvSpPr>
          <p:cNvPr id="3" name="Content Placeholder 2">
            <a:extLst>
              <a:ext uri="{FF2B5EF4-FFF2-40B4-BE49-F238E27FC236}">
                <a16:creationId xmlns:a16="http://schemas.microsoft.com/office/drawing/2014/main" id="{DE2938B3-4567-4585-BFD2-A499BF56F4F2}"/>
              </a:ext>
            </a:extLst>
          </p:cNvPr>
          <p:cNvSpPr>
            <a:spLocks noGrp="1"/>
          </p:cNvSpPr>
          <p:nvPr>
            <p:ph idx="1"/>
          </p:nvPr>
        </p:nvSpPr>
        <p:spPr>
          <a:ln>
            <a:solidFill>
              <a:schemeClr val="accent4"/>
            </a:solidFill>
          </a:ln>
        </p:spPr>
        <p:txBody>
          <a:bodyPr/>
          <a:lstStyle/>
          <a:p>
            <a:r>
              <a:rPr lang="en-US" dirty="0"/>
              <a:t>Data conversion.</a:t>
            </a:r>
          </a:p>
          <a:p>
            <a:pPr marL="0" indent="0">
              <a:buNone/>
            </a:pPr>
            <a:r>
              <a:rPr lang="en-US" dirty="0"/>
              <a:t>  </a:t>
            </a:r>
          </a:p>
          <a:p>
            <a:r>
              <a:rPr lang="en-US" dirty="0"/>
              <a:t>The success of this step depends on how well the problem was structured as well as in variable selection.</a:t>
            </a:r>
          </a:p>
        </p:txBody>
      </p:sp>
    </p:spTree>
    <p:extLst>
      <p:ext uri="{BB962C8B-B14F-4D97-AF65-F5344CB8AC3E}">
        <p14:creationId xmlns:p14="http://schemas.microsoft.com/office/powerpoint/2010/main" val="25698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4D04E-8289-467D-B995-F36CC28397CB}"/>
              </a:ext>
            </a:extLst>
          </p:cNvPr>
          <p:cNvSpPr>
            <a:spLocks noGrp="1"/>
          </p:cNvSpPr>
          <p:nvPr>
            <p:ph type="title"/>
          </p:nvPr>
        </p:nvSpPr>
        <p:spPr/>
        <p:txBody>
          <a:bodyPr/>
          <a:lstStyle/>
          <a:p>
            <a:r>
              <a:rPr lang="en-US" dirty="0"/>
              <a:t>4. Modeling:</a:t>
            </a:r>
          </a:p>
        </p:txBody>
      </p:sp>
      <p:sp>
        <p:nvSpPr>
          <p:cNvPr id="3" name="Content Placeholder 2">
            <a:extLst>
              <a:ext uri="{FF2B5EF4-FFF2-40B4-BE49-F238E27FC236}">
                <a16:creationId xmlns:a16="http://schemas.microsoft.com/office/drawing/2014/main" id="{ECF8C858-D98F-44CB-8FB3-C9DB61465845}"/>
              </a:ext>
            </a:extLst>
          </p:cNvPr>
          <p:cNvSpPr>
            <a:spLocks noGrp="1"/>
          </p:cNvSpPr>
          <p:nvPr>
            <p:ph idx="1"/>
          </p:nvPr>
        </p:nvSpPr>
        <p:spPr>
          <a:ln>
            <a:solidFill>
              <a:schemeClr val="accent4"/>
            </a:solidFill>
          </a:ln>
        </p:spPr>
        <p:txBody>
          <a:bodyPr/>
          <a:lstStyle/>
          <a:p>
            <a:r>
              <a:rPr lang="en-US" dirty="0"/>
              <a:t>Actual application of data mining techniques to the data prepared under  step 3.</a:t>
            </a:r>
          </a:p>
          <a:p>
            <a:pPr marL="0" indent="0">
              <a:buNone/>
            </a:pPr>
            <a:endParaRPr lang="en-US" dirty="0"/>
          </a:p>
          <a:p>
            <a:r>
              <a:rPr lang="en-US" dirty="0"/>
              <a:t>Heavy application of science and technology.</a:t>
            </a:r>
          </a:p>
          <a:p>
            <a:pPr marL="0" indent="0">
              <a:buNone/>
            </a:pPr>
            <a:endParaRPr lang="en-US" dirty="0"/>
          </a:p>
          <a:p>
            <a:r>
              <a:rPr lang="en-US" dirty="0"/>
              <a:t>Data mining techniques and available algorithms.</a:t>
            </a:r>
          </a:p>
        </p:txBody>
      </p:sp>
    </p:spTree>
    <p:extLst>
      <p:ext uri="{BB962C8B-B14F-4D97-AF65-F5344CB8AC3E}">
        <p14:creationId xmlns:p14="http://schemas.microsoft.com/office/powerpoint/2010/main" val="72007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9E663-8A94-4599-8E1D-81F21B8DF468}"/>
              </a:ext>
            </a:extLst>
          </p:cNvPr>
          <p:cNvSpPr>
            <a:spLocks noGrp="1"/>
          </p:cNvSpPr>
          <p:nvPr>
            <p:ph type="title"/>
          </p:nvPr>
        </p:nvSpPr>
        <p:spPr/>
        <p:txBody>
          <a:bodyPr/>
          <a:lstStyle/>
          <a:p>
            <a:r>
              <a:rPr lang="en-US" dirty="0"/>
              <a:t>5. Evaluation:</a:t>
            </a:r>
          </a:p>
        </p:txBody>
      </p:sp>
      <p:sp>
        <p:nvSpPr>
          <p:cNvPr id="3" name="Content Placeholder 2">
            <a:extLst>
              <a:ext uri="{FF2B5EF4-FFF2-40B4-BE49-F238E27FC236}">
                <a16:creationId xmlns:a16="http://schemas.microsoft.com/office/drawing/2014/main" id="{314B84B4-2D24-40BB-A4AF-BF7B780FAA2F}"/>
              </a:ext>
            </a:extLst>
          </p:cNvPr>
          <p:cNvSpPr>
            <a:spLocks noGrp="1"/>
          </p:cNvSpPr>
          <p:nvPr>
            <p:ph idx="1"/>
          </p:nvPr>
        </p:nvSpPr>
        <p:spPr>
          <a:ln>
            <a:solidFill>
              <a:schemeClr val="accent4"/>
            </a:solidFill>
          </a:ln>
        </p:spPr>
        <p:txBody>
          <a:bodyPr>
            <a:normAutofit lnSpcReduction="10000"/>
          </a:bodyPr>
          <a:lstStyle/>
          <a:p>
            <a:r>
              <a:rPr lang="en-US" dirty="0"/>
              <a:t>Rigorous assessment of data mining results. Ensure validity and reliability of results.</a:t>
            </a:r>
          </a:p>
          <a:p>
            <a:r>
              <a:rPr lang="en-US" dirty="0"/>
              <a:t>Test whether extracted patterns are true regularities and not idiosyncrasies or sample anomalies.  </a:t>
            </a:r>
          </a:p>
          <a:p>
            <a:r>
              <a:rPr lang="en-US" dirty="0"/>
              <a:t> Model generalization.   </a:t>
            </a:r>
          </a:p>
          <a:p>
            <a:r>
              <a:rPr lang="en-US" dirty="0"/>
              <a:t>Controlled testing of model before deployment. </a:t>
            </a:r>
          </a:p>
          <a:p>
            <a:r>
              <a:rPr lang="en-US" dirty="0"/>
              <a:t>Ensure results match the required solution to the business problem identified under step 1 and support the required decision making process</a:t>
            </a:r>
          </a:p>
          <a:p>
            <a:r>
              <a:rPr lang="en-US" dirty="0"/>
              <a:t>Check the economic feasibility of the outcome (too many false negatives or positives and their associated costs).</a:t>
            </a:r>
          </a:p>
          <a:p>
            <a:pPr marL="0" indent="0">
              <a:buNone/>
            </a:pPr>
            <a:r>
              <a:rPr lang="en-US" dirty="0"/>
              <a:t>    </a:t>
            </a:r>
          </a:p>
          <a:p>
            <a:r>
              <a:rPr lang="en-US" b="1" dirty="0"/>
              <a:t>Note: Model comprehensibility by key decision makers/ stakeholders is key at this point. (they need to sign off the deployment of the model).</a:t>
            </a:r>
          </a:p>
        </p:txBody>
      </p:sp>
    </p:spTree>
    <p:extLst>
      <p:ext uri="{BB962C8B-B14F-4D97-AF65-F5344CB8AC3E}">
        <p14:creationId xmlns:p14="http://schemas.microsoft.com/office/powerpoint/2010/main" val="3185560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B46DF-4234-4DED-87D0-65F28CE81EE7}"/>
              </a:ext>
            </a:extLst>
          </p:cNvPr>
          <p:cNvSpPr>
            <a:spLocks noGrp="1"/>
          </p:cNvSpPr>
          <p:nvPr>
            <p:ph type="title"/>
          </p:nvPr>
        </p:nvSpPr>
        <p:spPr>
          <a:xfrm>
            <a:off x="99152" y="1123837"/>
            <a:ext cx="3101249" cy="4601183"/>
          </a:xfrm>
        </p:spPr>
        <p:txBody>
          <a:bodyPr/>
          <a:lstStyle/>
          <a:p>
            <a:r>
              <a:rPr lang="en-US" dirty="0"/>
              <a:t>6. Deployment:</a:t>
            </a:r>
          </a:p>
        </p:txBody>
      </p:sp>
      <p:sp>
        <p:nvSpPr>
          <p:cNvPr id="3" name="Content Placeholder 2">
            <a:extLst>
              <a:ext uri="{FF2B5EF4-FFF2-40B4-BE49-F238E27FC236}">
                <a16:creationId xmlns:a16="http://schemas.microsoft.com/office/drawing/2014/main" id="{5F721896-19E0-46B1-826E-12BC387BD0E7}"/>
              </a:ext>
            </a:extLst>
          </p:cNvPr>
          <p:cNvSpPr>
            <a:spLocks noGrp="1"/>
          </p:cNvSpPr>
          <p:nvPr>
            <p:ph idx="1"/>
          </p:nvPr>
        </p:nvSpPr>
        <p:spPr>
          <a:ln>
            <a:solidFill>
              <a:schemeClr val="accent4"/>
            </a:solidFill>
          </a:ln>
        </p:spPr>
        <p:txBody>
          <a:bodyPr>
            <a:normAutofit/>
          </a:bodyPr>
          <a:lstStyle/>
          <a:p>
            <a:r>
              <a:rPr lang="en-US" dirty="0"/>
              <a:t>The results and techniques of data mining are put t0 practical use.</a:t>
            </a:r>
          </a:p>
          <a:p>
            <a:r>
              <a:rPr lang="en-US" dirty="0"/>
              <a:t>Test compatibility with the existing systems, and evaluate the need to recode the model for implementation into the production environment. </a:t>
            </a:r>
          </a:p>
          <a:p>
            <a:r>
              <a:rPr lang="en-US" dirty="0"/>
              <a:t>Return to step 1. The results of data mining and the output of the deployed system could lead to additional insights into ways of improving business performance, new ventures or additional lines of business worthy of a discussion at the strategic level.</a:t>
            </a:r>
          </a:p>
          <a:p>
            <a:endParaRPr lang="en-US" dirty="0"/>
          </a:p>
          <a:p>
            <a:r>
              <a:rPr lang="en-US" b="1" dirty="0"/>
              <a:t>NOTE: A good model allows for reasonable consistency, repeatability and objectivity and above all comprehensibility by key stakeholders/decision makers.</a:t>
            </a:r>
          </a:p>
        </p:txBody>
      </p:sp>
    </p:spTree>
    <p:extLst>
      <p:ext uri="{BB962C8B-B14F-4D97-AF65-F5344CB8AC3E}">
        <p14:creationId xmlns:p14="http://schemas.microsoft.com/office/powerpoint/2010/main" val="2819745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1A3F7-E2D4-4265-8875-A035D391AF38}"/>
              </a:ext>
            </a:extLst>
          </p:cNvPr>
          <p:cNvSpPr>
            <a:spLocks noGrp="1"/>
          </p:cNvSpPr>
          <p:nvPr>
            <p:ph type="title"/>
          </p:nvPr>
        </p:nvSpPr>
        <p:spPr/>
        <p:txBody>
          <a:bodyPr/>
          <a:lstStyle/>
          <a:p>
            <a:r>
              <a:rPr lang="en-US" dirty="0"/>
              <a:t>Characteristics of a good model.</a:t>
            </a:r>
          </a:p>
        </p:txBody>
      </p:sp>
      <p:sp>
        <p:nvSpPr>
          <p:cNvPr id="3" name="Content Placeholder 2">
            <a:extLst>
              <a:ext uri="{FF2B5EF4-FFF2-40B4-BE49-F238E27FC236}">
                <a16:creationId xmlns:a16="http://schemas.microsoft.com/office/drawing/2014/main" id="{9E9D6E0E-B14B-4EEF-A47C-92013376C7D5}"/>
              </a:ext>
            </a:extLst>
          </p:cNvPr>
          <p:cNvSpPr>
            <a:spLocks noGrp="1"/>
          </p:cNvSpPr>
          <p:nvPr>
            <p:ph idx="1"/>
          </p:nvPr>
        </p:nvSpPr>
        <p:spPr>
          <a:ln>
            <a:solidFill>
              <a:schemeClr val="accent4"/>
            </a:solidFill>
          </a:ln>
        </p:spPr>
        <p:txBody>
          <a:bodyPr>
            <a:normAutofit fontScale="92500" lnSpcReduction="20000"/>
          </a:bodyPr>
          <a:lstStyle/>
          <a:p>
            <a:r>
              <a:rPr lang="en-US" dirty="0"/>
              <a:t>Meets the expected value set at the business evaluation stage. provides a clear link between the goal (business problem/objective) and the mining outcome.</a:t>
            </a:r>
          </a:p>
          <a:p>
            <a:r>
              <a:rPr lang="en-US" dirty="0"/>
              <a:t>Achieves a balance between the cost incurred in its creation and the benefits reaped from its output or its application into the foreseeable future.</a:t>
            </a:r>
          </a:p>
          <a:p>
            <a:r>
              <a:rPr lang="en-US" dirty="0"/>
              <a:t>Meets or outperforms baseline (benchmark) requirements, or performs within a range of the benchmark that is acceptable.</a:t>
            </a:r>
          </a:p>
          <a:p>
            <a:r>
              <a:rPr lang="en-US" dirty="0"/>
              <a:t>Understandability vs simplicity. Ensure a balance between model complexity and its understandability. The decision makers will need to signoff on the deployment.</a:t>
            </a:r>
          </a:p>
          <a:p>
            <a:r>
              <a:rPr lang="en-US" dirty="0"/>
              <a:t>Strikes a balance between complexity overfit and accuracy.</a:t>
            </a:r>
          </a:p>
          <a:p>
            <a:r>
              <a:rPr lang="en-US" dirty="0"/>
              <a:t>Achieves a balance between the cost (false +</a:t>
            </a:r>
            <a:r>
              <a:rPr lang="en-US" dirty="0" err="1"/>
              <a:t>ves</a:t>
            </a:r>
            <a:r>
              <a:rPr lang="en-US" dirty="0"/>
              <a:t> and -</a:t>
            </a:r>
            <a:r>
              <a:rPr lang="en-US" dirty="0" err="1"/>
              <a:t>ves</a:t>
            </a:r>
            <a:r>
              <a:rPr lang="en-US" dirty="0"/>
              <a:t>) and the benefits that accumulates on use of the model over time.</a:t>
            </a:r>
          </a:p>
          <a:p>
            <a:r>
              <a:rPr lang="en-US" dirty="0"/>
              <a:t>Avoid plain accuracy measures of the model due to their simplicity (the simplicity is their down fall).</a:t>
            </a:r>
          </a:p>
          <a:p>
            <a:endParaRPr lang="en-US" dirty="0"/>
          </a:p>
          <a:p>
            <a:r>
              <a:rPr lang="en-US" b="1" dirty="0"/>
              <a:t>Note: There is no one fit all evaluation matrix.</a:t>
            </a:r>
          </a:p>
        </p:txBody>
      </p:sp>
    </p:spTree>
    <p:extLst>
      <p:ext uri="{BB962C8B-B14F-4D97-AF65-F5344CB8AC3E}">
        <p14:creationId xmlns:p14="http://schemas.microsoft.com/office/powerpoint/2010/main" val="3114228039"/>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otalTime>16</TotalTime>
  <Words>598</Words>
  <Application>Microsoft Office PowerPoint</Application>
  <PresentationFormat>Widescreen</PresentationFormat>
  <Paragraphs>53</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Corbel</vt:lpstr>
      <vt:lpstr>Wingdings 2</vt:lpstr>
      <vt:lpstr>Frame</vt:lpstr>
      <vt:lpstr>DATA 607 - What is a good model?</vt:lpstr>
      <vt:lpstr>The model structure</vt:lpstr>
      <vt:lpstr>1. Business Understanding:</vt:lpstr>
      <vt:lpstr>2. Data Understanding: </vt:lpstr>
      <vt:lpstr>3. Data Preparation:</vt:lpstr>
      <vt:lpstr>4. Modeling:</vt:lpstr>
      <vt:lpstr>5. Evaluation:</vt:lpstr>
      <vt:lpstr>6. Deployment:</vt:lpstr>
      <vt:lpstr>Characteristics of a good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607 - What is a good model</dc:title>
  <dc:creator>Samuel Iguku Kigamba</dc:creator>
  <cp:lastModifiedBy>Samuel Iguku Kigamba</cp:lastModifiedBy>
  <cp:revision>5</cp:revision>
  <dcterms:created xsi:type="dcterms:W3CDTF">2019-10-17T00:37:01Z</dcterms:created>
  <dcterms:modified xsi:type="dcterms:W3CDTF">2019-10-17T00:53:25Z</dcterms:modified>
</cp:coreProperties>
</file>