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7" r:id="rId12"/>
    <p:sldId id="269" r:id="rId13"/>
    <p:sldId id="264" r:id="rId14"/>
    <p:sldId id="270" r:id="rId15"/>
    <p:sldId id="271" r:id="rId16"/>
    <p:sldId id="272" r:id="rId17"/>
    <p:sldId id="273" r:id="rId18"/>
    <p:sldId id="276" r:id="rId19"/>
    <p:sldId id="277" r:id="rId20"/>
    <p:sldId id="279" r:id="rId21"/>
    <p:sldId id="287" r:id="rId22"/>
    <p:sldId id="274" r:id="rId23"/>
    <p:sldId id="280" r:id="rId24"/>
    <p:sldId id="288" r:id="rId25"/>
    <p:sldId id="281" r:id="rId26"/>
    <p:sldId id="283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10" autoAdjust="0"/>
  </p:normalViewPr>
  <p:slideViewPr>
    <p:cSldViewPr snapToGrid="0">
      <p:cViewPr varScale="1">
        <p:scale>
          <a:sx n="91" d="100"/>
          <a:sy n="91" d="100"/>
        </p:scale>
        <p:origin x="16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D0E4-F881-43DF-B741-603B94FBA02A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7696A-EC1F-4D21-A44C-14F51C4E76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173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S</a:t>
            </a:r>
            <a:r>
              <a:rPr lang="en-US" dirty="0" err="1"/>
              <a:t>everal</a:t>
            </a:r>
            <a:r>
              <a:rPr lang="en-US" dirty="0"/>
              <a:t> types of relative </a:t>
            </a:r>
            <a:r>
              <a:rPr lang="en-US" b="1" dirty="0"/>
              <a:t>3D information </a:t>
            </a:r>
            <a:r>
              <a:rPr lang="en-US" dirty="0"/>
              <a:t>can be derived based on </a:t>
            </a:r>
            <a:r>
              <a:rPr lang="en-US" u="sng" dirty="0"/>
              <a:t>absolute Cartesian coordinates</a:t>
            </a:r>
            <a:r>
              <a:rPr lang="en-US" dirty="0"/>
              <a:t>, such as </a:t>
            </a:r>
            <a:r>
              <a:rPr lang="en-US" dirty="0">
                <a:solidFill>
                  <a:srgbClr val="FF0000"/>
                </a:solidFill>
              </a:rPr>
              <a:t>distances between nodes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angles between edges</a:t>
            </a:r>
            <a:r>
              <a:rPr lang="en-US" dirty="0"/>
              <a:t>, etc. 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i="0" dirty="0">
                <a:solidFill>
                  <a:srgbClr val="ADBAC7"/>
                </a:solidFill>
                <a:effectLst/>
                <a:latin typeface="-apple-system"/>
              </a:rPr>
              <a:t>2. </a:t>
            </a:r>
            <a:r>
              <a:rPr lang="tr-TR" b="0" i="0" dirty="0" err="1">
                <a:solidFill>
                  <a:srgbClr val="ADBAC7"/>
                </a:solidFill>
                <a:effectLst/>
                <a:latin typeface="-apple-system"/>
              </a:rPr>
              <a:t>stereoisomerism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444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modeling molecules as graphs, </a:t>
            </a:r>
            <a:r>
              <a:rPr lang="en-US" b="1" dirty="0"/>
              <a:t>atoms</a:t>
            </a:r>
            <a:r>
              <a:rPr lang="en-US" dirty="0"/>
              <a:t> are represented as </a:t>
            </a:r>
            <a:r>
              <a:rPr lang="en-US" b="1" dirty="0"/>
              <a:t>nodes</a:t>
            </a:r>
            <a:r>
              <a:rPr lang="en-US" dirty="0"/>
              <a:t>, and </a:t>
            </a:r>
            <a:r>
              <a:rPr lang="en-US" b="1" dirty="0"/>
              <a:t>bonds</a:t>
            </a:r>
            <a:r>
              <a:rPr lang="en-US" dirty="0"/>
              <a:t> between atoms are modeled as </a:t>
            </a:r>
            <a:r>
              <a:rPr lang="en-US" b="1" dirty="0"/>
              <a:t>edges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</a:t>
            </a:r>
            <a:r>
              <a:rPr lang="en-US" i="1" dirty="0"/>
              <a:t>characteristics of atoms and bonds</a:t>
            </a:r>
            <a:r>
              <a:rPr lang="en-US" dirty="0"/>
              <a:t>, e.g., atom and bond types, can be encoded as </a:t>
            </a:r>
            <a:r>
              <a:rPr lang="en-US" b="1" dirty="0"/>
              <a:t>node</a:t>
            </a:r>
            <a:r>
              <a:rPr lang="en-US" dirty="0"/>
              <a:t> and </a:t>
            </a:r>
            <a:r>
              <a:rPr lang="en-US" b="1" dirty="0"/>
              <a:t>edge attributes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6004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used functions include a set</a:t>
            </a:r>
            <a:r>
              <a:rPr lang="tr-TR" dirty="0"/>
              <a:t> </a:t>
            </a:r>
            <a:r>
              <a:rPr lang="en-US" dirty="0"/>
              <a:t>of φ functions and a set of ρ functions. Generally, the φ</a:t>
            </a:r>
            <a:r>
              <a:rPr lang="tr-TR" dirty="0"/>
              <a:t> </a:t>
            </a:r>
            <a:r>
              <a:rPr lang="en-US" dirty="0"/>
              <a:t>functions are applied to nodes, edges, or the whole</a:t>
            </a:r>
            <a:r>
              <a:rPr lang="tr-TR" dirty="0"/>
              <a:t> </a:t>
            </a:r>
            <a:r>
              <a:rPr lang="en-US" dirty="0"/>
              <a:t>graph</a:t>
            </a:r>
            <a:r>
              <a:rPr lang="tr-TR" dirty="0"/>
              <a:t> </a:t>
            </a:r>
            <a:r>
              <a:rPr lang="en-US" dirty="0"/>
              <a:t>as information update functions for the corresponding geometries, while the ρ functions are used to </a:t>
            </a:r>
            <a:r>
              <a:rPr lang="en-US" b="1" dirty="0"/>
              <a:t>aggregate</a:t>
            </a:r>
            <a:r>
              <a:rPr lang="en-US" dirty="0"/>
              <a:t> information from one type of geometry to another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140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74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chemical structure of the hydrogen peroxide </a:t>
            </a:r>
            <a:r>
              <a:rPr lang="tr-TR" dirty="0"/>
              <a:t>.</a:t>
            </a:r>
            <a:r>
              <a:rPr lang="en-US" dirty="0"/>
              <a:t> the structure is uniquely defined by the three bond lengths</a:t>
            </a:r>
            <a:r>
              <a:rPr lang="tr-TR" dirty="0"/>
              <a:t> </a:t>
            </a:r>
            <a:r>
              <a:rPr lang="tr-TR" dirty="0" err="1"/>
              <a:t>denoted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d1,d2 </a:t>
            </a:r>
            <a:r>
              <a:rPr lang="tr-TR" dirty="0" err="1"/>
              <a:t>and</a:t>
            </a:r>
            <a:r>
              <a:rPr lang="tr-TR" dirty="0"/>
              <a:t> d3 </a:t>
            </a:r>
            <a:r>
              <a:rPr lang="tr-TR" dirty="0" err="1"/>
              <a:t>and</a:t>
            </a:r>
            <a:r>
              <a:rPr lang="tr-TR" dirty="0"/>
              <a:t>, </a:t>
            </a:r>
            <a:r>
              <a:rPr lang="tr-TR" dirty="0" err="1"/>
              <a:t>bond</a:t>
            </a:r>
            <a:r>
              <a:rPr lang="tr-TR" dirty="0"/>
              <a:t> </a:t>
            </a:r>
            <a:r>
              <a:rPr lang="tr-TR" dirty="0" err="1"/>
              <a:t>angles</a:t>
            </a:r>
            <a:r>
              <a:rPr lang="tr-TR" dirty="0"/>
              <a:t> O1,O2 </a:t>
            </a:r>
            <a:r>
              <a:rPr lang="tr-TR" dirty="0" err="1"/>
              <a:t>and</a:t>
            </a:r>
            <a:r>
              <a:rPr lang="tr-TR" dirty="0"/>
              <a:t>, </a:t>
            </a:r>
            <a:r>
              <a:rPr lang="tr-TR" dirty="0" err="1"/>
              <a:t>torsion</a:t>
            </a:r>
            <a:r>
              <a:rPr lang="tr-TR" dirty="0"/>
              <a:t> </a:t>
            </a:r>
            <a:r>
              <a:rPr lang="tr-TR" dirty="0" err="1"/>
              <a:t>angle</a:t>
            </a:r>
            <a:r>
              <a:rPr lang="tr-TR" dirty="0"/>
              <a:t> </a:t>
            </a:r>
            <a:r>
              <a:rPr lang="tr-TR" dirty="0" err="1"/>
              <a:t>Ro</a:t>
            </a:r>
            <a:r>
              <a:rPr lang="tr-TR" dirty="0"/>
              <a:t>. </a:t>
            </a:r>
            <a:r>
              <a:rPr lang="en-US" dirty="0"/>
              <a:t>Note that the two OH bonds can rotate around the O-O bond without changing any of the bond lengths and bond angles. In this situation, however, the torsion angle ϕ changes and the structure of the H2O2 varies accordingly. Hence, the torsion angle is necessary for determining structures of molecular graphs.</a:t>
            </a:r>
            <a:r>
              <a:rPr lang="tr-TR" dirty="0"/>
              <a:t> </a:t>
            </a:r>
            <a:r>
              <a:rPr lang="tr-TR" dirty="0" err="1"/>
              <a:t>It’s</a:t>
            </a:r>
            <a:r>
              <a:rPr lang="tr-TR" dirty="0"/>
              <a:t> hard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capture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kind</a:t>
            </a:r>
            <a:r>
              <a:rPr lang="tr-TR" dirty="0"/>
              <a:t> of </a:t>
            </a:r>
            <a:r>
              <a:rPr lang="tr-TR" dirty="0" err="1"/>
              <a:t>change</a:t>
            </a:r>
            <a:r>
              <a:rPr lang="tr-TR" dirty="0"/>
              <a:t> in 2D </a:t>
            </a:r>
            <a:r>
              <a:rPr lang="tr-TR" dirty="0" err="1"/>
              <a:t>graphs</a:t>
            </a:r>
            <a:r>
              <a:rPr lang="tr-TR" dirty="0"/>
              <a:t>,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aim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issue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3D </a:t>
            </a:r>
            <a:r>
              <a:rPr lang="tr-TR" dirty="0" err="1"/>
              <a:t>graph</a:t>
            </a:r>
            <a:r>
              <a:rPr lang="tr-TR" dirty="0"/>
              <a:t> Representation.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1423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first investigate the structure identification of 3D graphs in the spherical coordinate system. For any point in the SCS, its location is specified by a </a:t>
            </a:r>
            <a:r>
              <a:rPr lang="en-US" b="1" dirty="0"/>
              <a:t>3-tuple (d, θ, ϕ), </a:t>
            </a:r>
            <a:r>
              <a:rPr lang="en-US" dirty="0"/>
              <a:t>where d, θ, and ϕ denote the radial distance, polar angle, and the azimuthal angle, respectively.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9928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QM9 dataset, which is widely used for predicting various properties of molecules. It consists organic molecules composed of up to 9 heavy atoms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organic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molecules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heavy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atoms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can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SphereNet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quantum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chemistry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110 000,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10 000,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set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10 831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molecules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zero point corrected total energy E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the sum of the total electronic energy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 the zero point vibrational energy ZPVE:</a:t>
            </a:r>
            <a:br>
              <a:rPr lang="en-US" dirty="0"/>
            </a:b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4595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MD17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expressive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SphereNet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molecular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simulations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energy-conserving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forces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atomic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eight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organic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molecules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hundreds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thousands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simulated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DFT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atom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Relaxed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(IS2RE)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363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C484BA2-751B-4976-94F3-60A45DC26B6A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31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5FCF-086E-411D-9332-4D2ABA624F63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43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77829A6-B4BE-4A75-8C17-5D77DE2B6504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59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5380-412F-4E67-ADF8-3AF5C6BCE05A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021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AD4F0EA-6C75-42E2-8B76-9BEBFD324570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348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2ADB886-85BB-43E9-8FBC-461D874247F0}" type="datetime1">
              <a:rPr lang="tr-TR" smtClean="0"/>
              <a:t>6.07.2022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526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AF8F380-3C93-45FD-A582-61CB2A2BB729}" type="datetime1">
              <a:rPr lang="tr-TR" smtClean="0"/>
              <a:t>6.07.2022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027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338A-BC1E-4AF5-AA0C-32ECA406DCDD}" type="datetime1">
              <a:rPr lang="tr-TR" smtClean="0"/>
              <a:t>6.07.2022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885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4F3C6D2-0341-4681-B884-5FAA0B3D90A2}" type="datetime1">
              <a:rPr lang="tr-TR" smtClean="0"/>
              <a:t>6.07.2022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35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F50A-7D5B-4C59-945E-DA578BE9F15D}" type="datetime1">
              <a:rPr lang="tr-TR" smtClean="0"/>
              <a:t>6.07.2022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227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E33015-38B0-4A04-AFB6-689BF77F9128}" type="datetime1">
              <a:rPr lang="tr-TR" smtClean="0"/>
              <a:t>6.07.2022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43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4F7F-C75E-475E-BFAA-1FD84BDFEA31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81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A9C4CEC0-8743-C160-13AA-945E7C580C59}"/>
              </a:ext>
            </a:extLst>
          </p:cNvPr>
          <p:cNvSpPr/>
          <p:nvPr/>
        </p:nvSpPr>
        <p:spPr>
          <a:xfrm>
            <a:off x="868151" y="2323342"/>
            <a:ext cx="5315189" cy="11682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tr-TR" sz="32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Spherical</a:t>
            </a:r>
            <a:r>
              <a:rPr lang="tr-T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Message </a:t>
            </a:r>
            <a:r>
              <a:rPr lang="tr-TR" sz="32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Passing</a:t>
            </a:r>
            <a:r>
              <a:rPr lang="tr-T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tr-T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3D </a:t>
            </a:r>
            <a:r>
              <a:rPr lang="tr-TR" sz="32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r>
              <a:rPr lang="tr-T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Neural</a:t>
            </a:r>
            <a:r>
              <a:rPr lang="tr-T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Networks</a:t>
            </a:r>
            <a:endParaRPr lang="en-US" sz="32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3C56763F-BA16-4DF1-9B82-D33436D4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694" y="959165"/>
            <a:ext cx="4170530" cy="4699188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964F9FC-23AE-A180-A6F2-4EAEFBE81604}"/>
              </a:ext>
            </a:extLst>
          </p:cNvPr>
          <p:cNvSpPr txBox="1"/>
          <p:nvPr/>
        </p:nvSpPr>
        <p:spPr>
          <a:xfrm>
            <a:off x="1042779" y="3864592"/>
            <a:ext cx="496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005796"/>
                </a:solidFill>
              </a:rPr>
              <a:t>IREM BEGÜM GÜNDÜZ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93B5FE5-A307-F03E-BE93-41557FA2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281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723E17C-BAD2-7E13-9C2F-067580C822C2}"/>
              </a:ext>
            </a:extLst>
          </p:cNvPr>
          <p:cNvSpPr/>
          <p:nvPr/>
        </p:nvSpPr>
        <p:spPr>
          <a:xfrm>
            <a:off x="613160" y="637700"/>
            <a:ext cx="311822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endParaRPr lang="tr-TR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F9EA54A-8E07-3157-276E-A5B5AA15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65" y="1447288"/>
            <a:ext cx="5971795" cy="4855255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E35DE54C-CD0C-3341-99AE-C28C1DC72BFD}"/>
              </a:ext>
            </a:extLst>
          </p:cNvPr>
          <p:cNvSpPr txBox="1"/>
          <p:nvPr/>
        </p:nvSpPr>
        <p:spPr>
          <a:xfrm>
            <a:off x="5266574" y="2500009"/>
            <a:ext cx="404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Aggregated</a:t>
            </a:r>
            <a:r>
              <a:rPr lang="tr-TR" dirty="0"/>
              <a:t> </a:t>
            </a:r>
            <a:r>
              <a:rPr lang="tr-TR" dirty="0" err="1"/>
              <a:t>messages</a:t>
            </a:r>
            <a:r>
              <a:rPr lang="tr-TR" dirty="0"/>
              <a:t> of </a:t>
            </a:r>
            <a:r>
              <a:rPr lang="tr-TR" dirty="0" err="1"/>
              <a:t>hi</a:t>
            </a:r>
            <a:r>
              <a:rPr lang="tr-TR" dirty="0"/>
              <a:t> 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3F6C800-51D2-ACA0-9F2E-041D2D38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669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290ECC6-731A-DC69-A974-EDC4984C9B59}"/>
              </a:ext>
            </a:extLst>
          </p:cNvPr>
          <p:cNvSpPr txBox="1"/>
          <p:nvPr/>
        </p:nvSpPr>
        <p:spPr>
          <a:xfrm>
            <a:off x="981281" y="4395788"/>
            <a:ext cx="102294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Message</a:t>
            </a:r>
            <a:r>
              <a:rPr lang="en-US" dirty="0"/>
              <a:t> function, which computes the message using node/edge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• The </a:t>
            </a:r>
            <a:r>
              <a:rPr lang="en-US" dirty="0">
                <a:solidFill>
                  <a:srgbClr val="7030A0"/>
                </a:solidFill>
              </a:rPr>
              <a:t>Aggregation</a:t>
            </a:r>
            <a:r>
              <a:rPr lang="en-US" dirty="0"/>
              <a:t> function, which combines the set of messages into a</a:t>
            </a:r>
            <a:r>
              <a:rPr lang="tr-TR" dirty="0"/>
              <a:t> </a:t>
            </a:r>
            <a:r>
              <a:rPr lang="en-US" dirty="0"/>
              <a:t>fixed-length vector that represents the neighborhood</a:t>
            </a:r>
          </a:p>
          <a:p>
            <a:r>
              <a:rPr lang="en-US" dirty="0"/>
              <a:t>• The </a:t>
            </a:r>
            <a:r>
              <a:rPr lang="en-US" dirty="0">
                <a:solidFill>
                  <a:srgbClr val="7030A0"/>
                </a:solidFill>
              </a:rPr>
              <a:t>Update</a:t>
            </a:r>
            <a:r>
              <a:rPr lang="en-US" dirty="0"/>
              <a:t> function, which computes the new node embedding using</a:t>
            </a:r>
            <a:r>
              <a:rPr lang="tr-TR" dirty="0"/>
              <a:t> </a:t>
            </a:r>
            <a:r>
              <a:rPr lang="en-US" dirty="0"/>
              <a:t>the aggregated messages and the old node embedding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F5DC4B-D783-F600-DCF7-E0E6467FF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156" y="1234159"/>
            <a:ext cx="3949534" cy="296379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1B1A2A02-5D8E-1A49-9AB1-383C999B9B79}"/>
              </a:ext>
            </a:extLst>
          </p:cNvPr>
          <p:cNvSpPr txBox="1"/>
          <p:nvPr/>
        </p:nvSpPr>
        <p:spPr>
          <a:xfrm>
            <a:off x="981281" y="851653"/>
            <a:ext cx="10847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medium-content-sans-serif-font"/>
              </a:rPr>
              <a:t>Here’s the final graph with the fully updated node embedding vectors after </a:t>
            </a:r>
            <a:r>
              <a:rPr lang="en-US" b="1" i="0" dirty="0">
                <a:effectLst/>
                <a:latin typeface="sohne"/>
              </a:rPr>
              <a:t>n</a:t>
            </a:r>
            <a:r>
              <a:rPr lang="en-US" b="0" i="0" dirty="0">
                <a:effectLst/>
                <a:latin typeface="medium-content-sans-serif-font"/>
              </a:rPr>
              <a:t> repetitions of Message Passing. </a:t>
            </a:r>
            <a:br>
              <a:rPr lang="en-US" b="0" i="0" dirty="0">
                <a:effectLst/>
                <a:latin typeface="medium-content-sans-serif-font"/>
              </a:rPr>
            </a:b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2DC2D6B9-11F1-486E-F950-1950D615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526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BB11B48-FA66-7711-7099-D6161786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34" y="1169341"/>
            <a:ext cx="5852405" cy="153699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290ECC6-731A-DC69-A974-EDC4984C9B59}"/>
              </a:ext>
            </a:extLst>
          </p:cNvPr>
          <p:cNvSpPr txBox="1"/>
          <p:nvPr/>
        </p:nvSpPr>
        <p:spPr>
          <a:xfrm>
            <a:off x="507634" y="5063935"/>
            <a:ext cx="111767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aggregation</a:t>
            </a:r>
            <a:r>
              <a:rPr lang="en-US" dirty="0"/>
              <a:t> function applied to pair-wise messages has limited ability to distinguish certain structures</a:t>
            </a:r>
            <a:r>
              <a:rPr lang="tr-TR" dirty="0"/>
              <a:t> (</a:t>
            </a:r>
            <a:r>
              <a:rPr lang="tr-TR" u="sng" dirty="0" err="1"/>
              <a:t>isomorphism</a:t>
            </a:r>
            <a:r>
              <a:rPr lang="tr-TR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Repeating message passing multiple times will cause the well-known </a:t>
            </a:r>
            <a:r>
              <a:rPr lang="en-US" u="sng" dirty="0">
                <a:solidFill>
                  <a:srgbClr val="7030A0"/>
                </a:solidFill>
              </a:rPr>
              <a:t>over-smoothing problem</a:t>
            </a:r>
            <a:r>
              <a:rPr lang="tr-TR" u="sng" dirty="0">
                <a:solidFill>
                  <a:srgbClr val="7030A0"/>
                </a:solidFill>
              </a:rPr>
              <a:t> </a:t>
            </a:r>
            <a:r>
              <a:rPr lang="tr-TR" dirty="0"/>
              <a:t>(</a:t>
            </a:r>
            <a:r>
              <a:rPr lang="en-US" dirty="0"/>
              <a:t>the performance of GNNs does not improve as the number of layers increases</a:t>
            </a:r>
            <a:r>
              <a:rPr lang="tr-TR" dirty="0"/>
              <a:t>).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51F2280-BD7A-3716-C8F3-384E90B55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452" y="1308279"/>
            <a:ext cx="4308916" cy="315526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351EA3F-6F5D-78F0-B611-28330AA8E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47" y="3167791"/>
            <a:ext cx="6122318" cy="1356442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3A669CEE-E600-C426-B2A9-F8459C6F65EF}"/>
              </a:ext>
            </a:extLst>
          </p:cNvPr>
          <p:cNvSpPr txBox="1"/>
          <p:nvPr/>
        </p:nvSpPr>
        <p:spPr>
          <a:xfrm>
            <a:off x="7247452" y="868351"/>
            <a:ext cx="418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Remember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>
                <a:solidFill>
                  <a:srgbClr val="7030A0"/>
                </a:solidFill>
              </a:rPr>
              <a:t>aggregation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C775A597-744F-8674-F13F-C2BC260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260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AE968675-02C6-92E1-0C0F-EBB775B5A291}"/>
              </a:ext>
            </a:extLst>
          </p:cNvPr>
          <p:cNvSpPr/>
          <p:nvPr/>
        </p:nvSpPr>
        <p:spPr>
          <a:xfrm>
            <a:off x="219998" y="0"/>
            <a:ext cx="51604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a 3-D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6D7A4A1-2CE5-6FC0-F25B-9FD192E5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5" y="1180447"/>
            <a:ext cx="5023985" cy="5029966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3992EA5-6543-A18D-6D82-5F853D6D2C32}"/>
              </a:ext>
            </a:extLst>
          </p:cNvPr>
          <p:cNvSpPr txBox="1"/>
          <p:nvPr/>
        </p:nvSpPr>
        <p:spPr>
          <a:xfrm>
            <a:off x="1457709" y="759500"/>
            <a:ext cx="569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Remember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>
                <a:solidFill>
                  <a:srgbClr val="7030A0"/>
                </a:solidFill>
              </a:rPr>
              <a:t>molecular</a:t>
            </a:r>
            <a:r>
              <a:rPr lang="tr-TR" dirty="0">
                <a:solidFill>
                  <a:srgbClr val="7030A0"/>
                </a:solidFill>
              </a:rPr>
              <a:t> </a:t>
            </a:r>
            <a:r>
              <a:rPr lang="tr-TR" dirty="0" err="1">
                <a:solidFill>
                  <a:srgbClr val="7030A0"/>
                </a:solidFill>
              </a:rPr>
              <a:t>representations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1BA67CC-9347-8CC8-4222-411D371D9B9C}"/>
              </a:ext>
            </a:extLst>
          </p:cNvPr>
          <p:cNvSpPr txBox="1"/>
          <p:nvPr/>
        </p:nvSpPr>
        <p:spPr>
          <a:xfrm>
            <a:off x="6503861" y="3025365"/>
            <a:ext cx="5580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Generally, a </a:t>
            </a:r>
            <a:r>
              <a:rPr lang="en-US" dirty="0">
                <a:solidFill>
                  <a:srgbClr val="7030A0"/>
                </a:solidFill>
              </a:rPr>
              <a:t>3D graph </a:t>
            </a:r>
            <a:r>
              <a:rPr lang="en-US" dirty="0"/>
              <a:t>contains 3D coordinates for each node given in the </a:t>
            </a:r>
            <a:r>
              <a:rPr lang="en-US" u="sng" dirty="0"/>
              <a:t>Cartesian</a:t>
            </a:r>
            <a:r>
              <a:rPr lang="en-US" dirty="0"/>
              <a:t> system along with the graph structure</a:t>
            </a:r>
            <a:r>
              <a:rPr lang="tr-TR" dirty="0"/>
              <a:t>.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F03AAE-078D-74E0-BE74-98D68C99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86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750A0AF-469F-A335-4CAE-06E8F91E6F77}"/>
              </a:ext>
            </a:extLst>
          </p:cNvPr>
          <p:cNvSpPr/>
          <p:nvPr/>
        </p:nvSpPr>
        <p:spPr>
          <a:xfrm>
            <a:off x="219998" y="0"/>
            <a:ext cx="51604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a 3-D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4F4091D-04EE-A942-B754-9A5BC9D6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683" y="647700"/>
            <a:ext cx="2762250" cy="27813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B3CF9F8-71F4-CBA8-0BED-5941E2657263}"/>
              </a:ext>
            </a:extLst>
          </p:cNvPr>
          <p:cNvSpPr txBox="1"/>
          <p:nvPr/>
        </p:nvSpPr>
        <p:spPr>
          <a:xfrm>
            <a:off x="4390153" y="3429000"/>
            <a:ext cx="569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3D </a:t>
            </a:r>
            <a:r>
              <a:rPr lang="tr-TR" dirty="0" err="1"/>
              <a:t>representation</a:t>
            </a:r>
            <a:r>
              <a:rPr lang="tr-TR" dirty="0"/>
              <a:t> of a </a:t>
            </a:r>
            <a:r>
              <a:rPr lang="tr-TR" dirty="0" err="1"/>
              <a:t>molecule</a:t>
            </a: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92EE63-4226-F5D5-346D-751E4160F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595" y="1097868"/>
            <a:ext cx="24193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322740A-2165-9B1A-5C97-564CEDC31C2E}"/>
              </a:ext>
            </a:extLst>
          </p:cNvPr>
          <p:cNvSpPr txBox="1"/>
          <p:nvPr/>
        </p:nvSpPr>
        <p:spPr>
          <a:xfrm>
            <a:off x="839845" y="4173626"/>
            <a:ext cx="10646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types of relative 3D information can be derived from </a:t>
            </a:r>
            <a:r>
              <a:rPr lang="en-US" i="1" dirty="0"/>
              <a:t>3D graphs</a:t>
            </a:r>
            <a:r>
              <a:rPr lang="en-US" dirty="0"/>
              <a:t>, and they can be important in some applications, such as </a:t>
            </a:r>
            <a:r>
              <a:rPr lang="en-US" b="1" i="1" dirty="0"/>
              <a:t>bond lengths </a:t>
            </a:r>
            <a:r>
              <a:rPr lang="en-US" dirty="0"/>
              <a:t>and </a:t>
            </a:r>
            <a:r>
              <a:rPr lang="en-US" b="1" dirty="0"/>
              <a:t>angles</a:t>
            </a:r>
            <a:r>
              <a:rPr lang="en-US" dirty="0"/>
              <a:t> in molecular modeling.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511281B-7DCB-C0CF-E957-00D3A80ECF1F}"/>
              </a:ext>
            </a:extLst>
          </p:cNvPr>
          <p:cNvSpPr txBox="1"/>
          <p:nvPr/>
        </p:nvSpPr>
        <p:spPr>
          <a:xfrm>
            <a:off x="839845" y="5010585"/>
            <a:ext cx="10784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he original Cartesian coordinates in 3D graphs usually </a:t>
            </a:r>
            <a:r>
              <a:rPr lang="en-US" dirty="0">
                <a:solidFill>
                  <a:srgbClr val="7030A0"/>
                </a:solidFill>
              </a:rPr>
              <a:t>cannot</a:t>
            </a:r>
            <a:r>
              <a:rPr lang="en-US" dirty="0"/>
              <a:t> serve as </a:t>
            </a:r>
            <a:r>
              <a:rPr lang="en-US" dirty="0">
                <a:solidFill>
                  <a:srgbClr val="7030A0"/>
                </a:solidFill>
              </a:rPr>
              <a:t>direct inputs </a:t>
            </a:r>
            <a:r>
              <a:rPr lang="en-US" dirty="0"/>
              <a:t>to computational models</a:t>
            </a:r>
            <a:r>
              <a:rPr lang="tr-TR" dirty="0"/>
              <a:t>.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AA868B8-25EA-57EE-E8E2-9E53FB34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007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750A0AF-469F-A335-4CAE-06E8F91E6F77}"/>
              </a:ext>
            </a:extLst>
          </p:cNvPr>
          <p:cNvSpPr/>
          <p:nvPr/>
        </p:nvSpPr>
        <p:spPr>
          <a:xfrm>
            <a:off x="219998" y="0"/>
            <a:ext cx="51604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a 3-D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4F4091D-04EE-A942-B754-9A5BC9D6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54" y="845034"/>
            <a:ext cx="2762250" cy="27813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B3CF9F8-71F4-CBA8-0BED-5941E2657263}"/>
              </a:ext>
            </a:extLst>
          </p:cNvPr>
          <p:cNvSpPr txBox="1"/>
          <p:nvPr/>
        </p:nvSpPr>
        <p:spPr>
          <a:xfrm>
            <a:off x="1225935" y="3738146"/>
            <a:ext cx="569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3D </a:t>
            </a:r>
            <a:r>
              <a:rPr lang="tr-TR" dirty="0" err="1"/>
              <a:t>representation</a:t>
            </a:r>
            <a:r>
              <a:rPr lang="tr-TR" dirty="0"/>
              <a:t> of a </a:t>
            </a:r>
            <a:r>
              <a:rPr lang="tr-TR" dirty="0" err="1"/>
              <a:t>molecule</a:t>
            </a: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92EE63-4226-F5D5-346D-751E4160F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91" y="1475247"/>
            <a:ext cx="24193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511281B-7DCB-C0CF-E957-00D3A80ECF1F}"/>
              </a:ext>
            </a:extLst>
          </p:cNvPr>
          <p:cNvSpPr txBox="1"/>
          <p:nvPr/>
        </p:nvSpPr>
        <p:spPr>
          <a:xfrm>
            <a:off x="6321858" y="2703004"/>
            <a:ext cx="59403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he original Cartesian coordinates in 3D graphs usually </a:t>
            </a:r>
            <a:r>
              <a:rPr lang="en-US" dirty="0">
                <a:solidFill>
                  <a:srgbClr val="7030A0"/>
                </a:solidFill>
              </a:rPr>
              <a:t>cannot</a:t>
            </a:r>
            <a:r>
              <a:rPr lang="en-US" dirty="0"/>
              <a:t> serve as </a:t>
            </a:r>
            <a:r>
              <a:rPr lang="en-US" dirty="0">
                <a:solidFill>
                  <a:srgbClr val="7030A0"/>
                </a:solidFill>
              </a:rPr>
              <a:t>direct inputs </a:t>
            </a:r>
            <a:r>
              <a:rPr lang="en-US" dirty="0"/>
              <a:t>to computational models</a:t>
            </a:r>
            <a:r>
              <a:rPr lang="tr-TR" dirty="0"/>
              <a:t>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DEEBA5F-D586-9E1A-F380-600271C4B9F9}"/>
              </a:ext>
            </a:extLst>
          </p:cNvPr>
          <p:cNvSpPr txBox="1"/>
          <p:nvPr/>
        </p:nvSpPr>
        <p:spPr>
          <a:xfrm>
            <a:off x="657145" y="4927667"/>
            <a:ext cx="11012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he original Cartesian coordinates </a:t>
            </a:r>
            <a:r>
              <a:rPr lang="en-US" dirty="0">
                <a:solidFill>
                  <a:srgbClr val="7030A0"/>
                </a:solidFill>
              </a:rPr>
              <a:t>are not invariant </a:t>
            </a:r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translation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rotation</a:t>
            </a:r>
            <a:r>
              <a:rPr lang="en-US" dirty="0"/>
              <a:t> of input graphs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hey contain severely </a:t>
            </a:r>
            <a:r>
              <a:rPr lang="en-US" dirty="0">
                <a:solidFill>
                  <a:srgbClr val="7030A0"/>
                </a:solidFill>
              </a:rPr>
              <a:t>redundant information </a:t>
            </a:r>
            <a:r>
              <a:rPr lang="en-US" dirty="0"/>
              <a:t>that may hurt model performance.</a:t>
            </a:r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B18C0B9-C464-83BA-698F-6D2350AC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7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968C3BE-1CDF-7FBE-9F3C-7C64A91F85B3}"/>
              </a:ext>
            </a:extLst>
          </p:cNvPr>
          <p:cNvSpPr txBox="1"/>
          <p:nvPr/>
        </p:nvSpPr>
        <p:spPr>
          <a:xfrm>
            <a:off x="643315" y="2689396"/>
            <a:ext cx="107343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3D information is invariant to translation and rotation and is important in some applications. For instance, in </a:t>
            </a:r>
            <a:r>
              <a:rPr lang="en-US" i="1" dirty="0"/>
              <a:t>molecular modeling</a:t>
            </a:r>
            <a:r>
              <a:rPr lang="en-US" dirty="0"/>
              <a:t>, the </a:t>
            </a:r>
            <a:r>
              <a:rPr lang="en-US" i="1" dirty="0"/>
              <a:t>3D molecular information </a:t>
            </a:r>
            <a:r>
              <a:rPr lang="en-US" dirty="0"/>
              <a:t>includes </a:t>
            </a:r>
            <a:r>
              <a:rPr lang="en-US" b="1" dirty="0"/>
              <a:t>bond lengths</a:t>
            </a:r>
            <a:r>
              <a:rPr lang="en-US" dirty="0"/>
              <a:t>, </a:t>
            </a:r>
            <a:r>
              <a:rPr lang="en-US" b="1" dirty="0"/>
              <a:t>angles between bonds, and bond rotations. </a:t>
            </a:r>
            <a:r>
              <a:rPr lang="tr-T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en-US" dirty="0"/>
              <a:t>predictions that are </a:t>
            </a:r>
            <a:r>
              <a:rPr lang="en-US" dirty="0">
                <a:solidFill>
                  <a:srgbClr val="7030A0"/>
                </a:solidFill>
              </a:rPr>
              <a:t>invariant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</a:rPr>
              <a:t>translation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rotation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input graphs.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5C61F31D-2FA5-BDC2-5001-2F497777DCBF}"/>
              </a:ext>
            </a:extLst>
          </p:cNvPr>
          <p:cNvSpPr/>
          <p:nvPr/>
        </p:nvSpPr>
        <p:spPr>
          <a:xfrm>
            <a:off x="392672" y="40289"/>
            <a:ext cx="48047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3-D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representations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D3B27FC-D5BD-1956-A142-44DEAA0CFC8B}"/>
              </a:ext>
            </a:extLst>
          </p:cNvPr>
          <p:cNvSpPr txBox="1"/>
          <p:nvPr/>
        </p:nvSpPr>
        <p:spPr>
          <a:xfrm>
            <a:off x="643315" y="4738712"/>
            <a:ext cx="10734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he G</a:t>
            </a:r>
            <a:r>
              <a:rPr kumimoji="0" 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raph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r>
              <a:rPr kumimoji="0" 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Neural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Network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framework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does not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incorporate the 3D positional information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when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performing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aggregation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update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processes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A430D1B-004A-132B-677D-6CB887E10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094" y="821758"/>
            <a:ext cx="1962200" cy="1975733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1DDFC5E-1205-E1E8-B4D7-0E588320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16</a:t>
            </a:fld>
            <a:endParaRPr lang="tr-T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F740BFD-CEAE-5EB2-3BD8-027EA0497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708" y="902016"/>
            <a:ext cx="24193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50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03CB0623-EFF0-36ED-0BF9-5475AD1A47B2}"/>
              </a:ext>
            </a:extLst>
          </p:cNvPr>
          <p:cNvSpPr/>
          <p:nvPr/>
        </p:nvSpPr>
        <p:spPr>
          <a:xfrm>
            <a:off x="427600" y="98677"/>
            <a:ext cx="32848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Existed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Tools</a:t>
            </a: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AA042279-9CD7-69F8-1A11-F5E963F1C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41160"/>
              </p:ext>
            </p:extLst>
          </p:nvPr>
        </p:nvGraphicFramePr>
        <p:xfrm>
          <a:off x="1939902" y="806563"/>
          <a:ext cx="812799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630">
                  <a:extLst>
                    <a:ext uri="{9D8B030D-6E8A-4147-A177-3AD203B41FA5}">
                      <a16:colId xmlns:a16="http://schemas.microsoft.com/office/drawing/2014/main" val="2434061065"/>
                    </a:ext>
                  </a:extLst>
                </a:gridCol>
                <a:gridCol w="4168036">
                  <a:extLst>
                    <a:ext uri="{9D8B030D-6E8A-4147-A177-3AD203B41FA5}">
                      <a16:colId xmlns:a16="http://schemas.microsoft.com/office/drawing/2014/main" val="42130634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1856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1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err="1"/>
                        <a:t>SchNet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Incorpo</a:t>
                      </a:r>
                      <a:r>
                        <a:rPr lang="en-US" dirty="0"/>
                        <a:t>rates the distance information during the information aggregation stage by using continuous-filter convolutional layers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Schütt</a:t>
                      </a:r>
                      <a:r>
                        <a:rPr lang="tr-TR" dirty="0"/>
                        <a:t> et al.,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5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err="1"/>
                        <a:t>PhysNet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</a:t>
                      </a:r>
                      <a:r>
                        <a:rPr lang="en-US" dirty="0" err="1"/>
                        <a:t>ntegrates</a:t>
                      </a:r>
                      <a:r>
                        <a:rPr lang="en-US" dirty="0"/>
                        <a:t> both the node features and distance information in the proposed interaction block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Unke</a:t>
                      </a:r>
                      <a:r>
                        <a:rPr lang="tr-TR" dirty="0"/>
                        <a:t> &amp; </a:t>
                      </a:r>
                      <a:r>
                        <a:rPr lang="tr-TR" dirty="0" err="1"/>
                        <a:t>Meuwly</a:t>
                      </a:r>
                      <a:r>
                        <a:rPr lang="tr-TR" dirty="0"/>
                        <a:t>,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55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err="1"/>
                        <a:t>DimeNet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Based</a:t>
                      </a:r>
                      <a:r>
                        <a:rPr lang="tr-TR" dirty="0"/>
                        <a:t> on </a:t>
                      </a:r>
                      <a:r>
                        <a:rPr lang="tr-TR" dirty="0" err="1"/>
                        <a:t>the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PhysNet</a:t>
                      </a:r>
                      <a:r>
                        <a:rPr lang="tr-TR" dirty="0"/>
                        <a:t>  </a:t>
                      </a:r>
                      <a:r>
                        <a:rPr lang="en-US" dirty="0"/>
                        <a:t>and moves a step forward</a:t>
                      </a:r>
                      <a:r>
                        <a:rPr lang="tr-TR" dirty="0"/>
                        <a:t> </a:t>
                      </a:r>
                      <a:r>
                        <a:rPr lang="en-US" dirty="0"/>
                        <a:t>considering both distance and angle information in the interaction block.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Klicpera</a:t>
                      </a:r>
                      <a:r>
                        <a:rPr lang="tr-TR" dirty="0"/>
                        <a:t> et al., 2020b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err="1"/>
                        <a:t>OrbNet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addition to the above methods</a:t>
                      </a:r>
                      <a:r>
                        <a:rPr lang="tr-TR" dirty="0"/>
                        <a:t>,</a:t>
                      </a:r>
                      <a:r>
                        <a:rPr lang="en-US" dirty="0"/>
                        <a:t> combines distance information with the atomic orbital theory to design important SAAO features as inputs to GNNs.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Qiao et al., 2020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1001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F52270D1-C302-556A-3DC1-AF49D9015C55}"/>
              </a:ext>
            </a:extLst>
          </p:cNvPr>
          <p:cNvSpPr txBox="1"/>
          <p:nvPr/>
        </p:nvSpPr>
        <p:spPr>
          <a:xfrm>
            <a:off x="1326648" y="6170748"/>
            <a:ext cx="1102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Generally, the use of 3D positional information usually results</a:t>
            </a:r>
            <a:r>
              <a:rPr lang="tr-TR" dirty="0"/>
              <a:t> </a:t>
            </a:r>
            <a:r>
              <a:rPr lang="en-US" dirty="0"/>
              <a:t>in improved performance.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99C2CD2-B58E-2C5C-86BE-76067DF4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73627">
            <a:off x="0" y="2038400"/>
            <a:ext cx="12192000" cy="2781199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7BC3EB0-56A1-6DC7-000F-767BDC8D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895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6E039EC-603A-7D16-08EC-04FA90A67FCB}"/>
              </a:ext>
            </a:extLst>
          </p:cNvPr>
          <p:cNvSpPr/>
          <p:nvPr/>
        </p:nvSpPr>
        <p:spPr>
          <a:xfrm>
            <a:off x="307132" y="118413"/>
            <a:ext cx="89464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Generic Framework for 3D Graphs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0CD4696-13C1-1189-A69D-CA6E4CFC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18</a:t>
            </a:fld>
            <a:endParaRPr lang="tr-TR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C4B40AEC-E17F-33B3-A573-E38C46894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888" y="1832952"/>
            <a:ext cx="8139007" cy="319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24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6E039EC-603A-7D16-08EC-04FA90A67FCB}"/>
              </a:ext>
            </a:extLst>
          </p:cNvPr>
          <p:cNvSpPr/>
          <p:nvPr/>
        </p:nvSpPr>
        <p:spPr>
          <a:xfrm>
            <a:off x="307132" y="118413"/>
            <a:ext cx="89464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Generic Framework for 3D Graphs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F7405CE5-3F45-93E7-467A-D86F3858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08" y="1529675"/>
            <a:ext cx="4343723" cy="3240277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48D7CE8-F85F-24EA-1D79-2C3077884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287" y="2109006"/>
            <a:ext cx="7125713" cy="2794684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946E06D-3AE6-34EA-C31B-B28DD8E4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19</a:t>
            </a:fld>
            <a:endParaRPr lang="tr-TR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67CF419-1153-F7DC-0593-01E06EE55506}"/>
              </a:ext>
            </a:extLst>
          </p:cNvPr>
          <p:cNvSpPr txBox="1"/>
          <p:nvPr/>
        </p:nvSpPr>
        <p:spPr>
          <a:xfrm>
            <a:off x="986765" y="5448975"/>
            <a:ext cx="10975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            a</a:t>
            </a:r>
            <a:r>
              <a:rPr lang="en-US" dirty="0" err="1"/>
              <a:t>ggregates</a:t>
            </a:r>
            <a:r>
              <a:rPr lang="en-US" dirty="0"/>
              <a:t> 3D information from these nodes to update the edge k</a:t>
            </a:r>
            <a:endParaRPr lang="tr-TR" dirty="0"/>
          </a:p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           </a:t>
            </a:r>
            <a:r>
              <a:rPr lang="en-US" dirty="0"/>
              <a:t>is used for per-node update and generates the new node vector</a:t>
            </a:r>
            <a:r>
              <a:rPr lang="tr-TR" dirty="0"/>
              <a:t> </a:t>
            </a:r>
            <a:r>
              <a:rPr lang="tr-TR" dirty="0" err="1"/>
              <a:t>v’</a:t>
            </a:r>
            <a:r>
              <a:rPr lang="tr-TR" sz="1200" dirty="0" err="1"/>
              <a:t>i</a:t>
            </a:r>
            <a:r>
              <a:rPr lang="tr-TR" sz="1200" dirty="0"/>
              <a:t> 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i.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58065BC-C655-7EE6-9F0F-C6D2A0AE9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696" y="5558215"/>
            <a:ext cx="762000" cy="3524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A1F6160-16A1-ACC6-3DB6-979795D66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2671" y="6017350"/>
            <a:ext cx="4000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1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372FB933-E793-63D4-C72F-4D22AA3B8ABB}"/>
              </a:ext>
            </a:extLst>
          </p:cNvPr>
          <p:cNvSpPr/>
          <p:nvPr/>
        </p:nvSpPr>
        <p:spPr>
          <a:xfrm>
            <a:off x="672989" y="217087"/>
            <a:ext cx="1530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D4D1C34-83A7-21C7-16C9-A84D656051EF}"/>
              </a:ext>
            </a:extLst>
          </p:cNvPr>
          <p:cNvSpPr txBox="1"/>
          <p:nvPr/>
        </p:nvSpPr>
        <p:spPr>
          <a:xfrm>
            <a:off x="848615" y="1585399"/>
            <a:ext cx="9755793" cy="277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message</a:t>
            </a:r>
            <a:r>
              <a:rPr lang="tr-TR" dirty="0"/>
              <a:t> </a:t>
            </a:r>
            <a:r>
              <a:rPr lang="tr-TR" dirty="0" err="1"/>
              <a:t>passing</a:t>
            </a:r>
            <a:r>
              <a:rPr lang="tr-TR" dirty="0"/>
              <a:t>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What</a:t>
            </a:r>
            <a:r>
              <a:rPr lang="tr-TR" dirty="0"/>
              <a:t> is a 3D </a:t>
            </a:r>
            <a:r>
              <a:rPr lang="tr-TR" dirty="0" err="1"/>
              <a:t>Graph</a:t>
            </a:r>
            <a:r>
              <a:rPr lang="tr-TR" dirty="0"/>
              <a:t>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 Generic Framework for 3D Graphs</a:t>
            </a:r>
            <a:endParaRPr lang="tr-T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Spherical</a:t>
            </a:r>
            <a:r>
              <a:rPr lang="tr-TR" dirty="0"/>
              <a:t> </a:t>
            </a:r>
            <a:r>
              <a:rPr lang="tr-TR" dirty="0" err="1"/>
              <a:t>message</a:t>
            </a:r>
            <a:r>
              <a:rPr lang="tr-TR" dirty="0"/>
              <a:t> </a:t>
            </a:r>
            <a:r>
              <a:rPr lang="tr-TR" dirty="0" err="1"/>
              <a:t>passing</a:t>
            </a:r>
            <a:endParaRPr lang="tr-T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Experiments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D0073C3-74D5-13FA-1D0D-D7A01868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210" y="1157801"/>
            <a:ext cx="5210175" cy="4114800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D8FBE8F-136A-981D-727E-8A52F6AD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6520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6E039EC-603A-7D16-08EC-04FA90A67FCB}"/>
              </a:ext>
            </a:extLst>
          </p:cNvPr>
          <p:cNvSpPr/>
          <p:nvPr/>
        </p:nvSpPr>
        <p:spPr>
          <a:xfrm>
            <a:off x="307132" y="118413"/>
            <a:ext cx="89464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Generic Framework for 3D Graphs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D8E767E-3378-1466-EB62-9AB295F2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96" y="1381734"/>
            <a:ext cx="6718714" cy="14605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5F3A2C3E-F826-F66D-1DBF-71E9A8AB5745}"/>
              </a:ext>
            </a:extLst>
          </p:cNvPr>
          <p:cNvSpPr txBox="1"/>
          <p:nvPr/>
        </p:nvSpPr>
        <p:spPr>
          <a:xfrm>
            <a:off x="551234" y="3210129"/>
            <a:ext cx="98638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e</a:t>
            </a:r>
            <a:r>
              <a:rPr lang="tr-TR" sz="1100" dirty="0"/>
              <a:t>k</a:t>
            </a:r>
            <a:r>
              <a:rPr lang="tr-TR" sz="1800" dirty="0"/>
              <a:t> = </a:t>
            </a:r>
            <a:r>
              <a:rPr lang="tr-TR" dirty="0" err="1"/>
              <a:t>old</a:t>
            </a:r>
            <a:r>
              <a:rPr lang="tr-TR" dirty="0"/>
              <a:t> </a:t>
            </a:r>
            <a:r>
              <a:rPr lang="en-US" dirty="0"/>
              <a:t>edge vector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u = global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vector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V</a:t>
            </a:r>
            <a:r>
              <a:rPr lang="tr-TR" sz="1200" dirty="0" err="1"/>
              <a:t>sk</a:t>
            </a:r>
            <a:r>
              <a:rPr lang="tr-TR" dirty="0"/>
              <a:t> =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sender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vector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V</a:t>
            </a:r>
            <a:r>
              <a:rPr lang="tr-TR" sz="1200" dirty="0" err="1"/>
              <a:t>rk</a:t>
            </a:r>
            <a:r>
              <a:rPr lang="tr-TR" dirty="0"/>
              <a:t> =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receiver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vector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E</a:t>
            </a:r>
            <a:r>
              <a:rPr lang="tr-TR" sz="1200" dirty="0" err="1"/>
              <a:t>sk</a:t>
            </a:r>
            <a:r>
              <a:rPr lang="tr-TR" dirty="0"/>
              <a:t> = </a:t>
            </a:r>
            <a:r>
              <a:rPr lang="tr-TR" dirty="0" err="1"/>
              <a:t>the</a:t>
            </a:r>
            <a:r>
              <a:rPr lang="tr-TR" dirty="0"/>
              <a:t> set of </a:t>
            </a:r>
            <a:r>
              <a:rPr lang="tr-TR" dirty="0" err="1"/>
              <a:t>edges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s</a:t>
            </a:r>
            <a:r>
              <a:rPr lang="tr-TR" sz="1400" dirty="0" err="1"/>
              <a:t>k</a:t>
            </a:r>
            <a:r>
              <a:rPr lang="tr-TR" dirty="0"/>
              <a:t> = </a:t>
            </a:r>
            <a:r>
              <a:rPr lang="en-US" dirty="0"/>
              <a:t>that point to the node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3D positional information for all the nodes connected by the edge k and edges in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</a:t>
            </a:r>
            <a:r>
              <a:rPr kumimoji="0" lang="tr-T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sk</a:t>
            </a:r>
            <a:r>
              <a:rPr kumimoji="0" lang="tr-T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r>
              <a:rPr lang="en-US" dirty="0"/>
              <a:t>with the index set as </a:t>
            </a:r>
            <a:r>
              <a:rPr lang="en-US" dirty="0" err="1"/>
              <a:t>r</a:t>
            </a:r>
            <a:r>
              <a:rPr lang="en-US" sz="1100" dirty="0" err="1"/>
              <a:t>k</a:t>
            </a:r>
            <a:r>
              <a:rPr lang="en-US" dirty="0"/>
              <a:t> ∪ </a:t>
            </a:r>
            <a:r>
              <a:rPr lang="en-US" dirty="0" err="1"/>
              <a:t>s</a:t>
            </a:r>
            <a:r>
              <a:rPr lang="en-US" sz="1400" dirty="0" err="1"/>
              <a:t>k</a:t>
            </a:r>
            <a:r>
              <a:rPr lang="en-US" dirty="0"/>
              <a:t> ∪ N</a:t>
            </a:r>
            <a:r>
              <a:rPr lang="tr-TR" sz="1600" dirty="0" err="1"/>
              <a:t>s</a:t>
            </a:r>
            <a:r>
              <a:rPr lang="tr-TR" sz="1100" dirty="0" err="1"/>
              <a:t>k</a:t>
            </a:r>
            <a:r>
              <a:rPr lang="tr-TR" dirty="0"/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            a</a:t>
            </a:r>
            <a:r>
              <a:rPr lang="en-US" dirty="0" err="1"/>
              <a:t>ggregates</a:t>
            </a:r>
            <a:r>
              <a:rPr lang="en-US" dirty="0"/>
              <a:t> 3D information from these nodes to update the edge k</a:t>
            </a:r>
            <a:endParaRPr lang="tr-TR" dirty="0"/>
          </a:p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           </a:t>
            </a:r>
            <a:r>
              <a:rPr lang="en-US" dirty="0"/>
              <a:t>is used for per-node update and generates the new node vector</a:t>
            </a:r>
            <a:r>
              <a:rPr lang="tr-TR" dirty="0"/>
              <a:t> </a:t>
            </a:r>
            <a:r>
              <a:rPr lang="tr-TR" dirty="0" err="1"/>
              <a:t>v’</a:t>
            </a:r>
            <a:r>
              <a:rPr lang="tr-TR" sz="1200" dirty="0" err="1"/>
              <a:t>i</a:t>
            </a:r>
            <a:r>
              <a:rPr lang="tr-TR" sz="1200" dirty="0"/>
              <a:t> 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i.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B2064D3-5C9E-1FDC-68A2-36E717374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47" y="5551373"/>
            <a:ext cx="762000" cy="35242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7D27EF9-B8C2-D5E9-742A-D9E73FD48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673" y="5989703"/>
            <a:ext cx="400050" cy="390525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1E727572-E67B-FC0D-A4D6-568BCFFE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1387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BE455B2D-5CF4-9056-0F8E-A64D75EE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21</a:t>
            </a:fld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92D0EFD-57C4-CA54-AB4D-F221ABC4B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564" y="834003"/>
            <a:ext cx="7629525" cy="3209925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F9CCB8FF-0D62-B157-3DD1-F0ED603D2B2D}"/>
              </a:ext>
            </a:extLst>
          </p:cNvPr>
          <p:cNvSpPr/>
          <p:nvPr/>
        </p:nvSpPr>
        <p:spPr>
          <a:xfrm>
            <a:off x="259993" y="126117"/>
            <a:ext cx="22685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BC5B8F0-1717-94A1-C52E-0D0CF9DF0BCB}"/>
              </a:ext>
            </a:extLst>
          </p:cNvPr>
          <p:cNvSpPr txBox="1"/>
          <p:nvPr/>
        </p:nvSpPr>
        <p:spPr>
          <a:xfrm>
            <a:off x="4202349" y="4143984"/>
            <a:ext cx="394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chemical structure of the H2O2.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3052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6E039EC-603A-7D16-08EC-04FA90A67FCB}"/>
              </a:ext>
            </a:extLst>
          </p:cNvPr>
          <p:cNvSpPr/>
          <p:nvPr/>
        </p:nvSpPr>
        <p:spPr>
          <a:xfrm>
            <a:off x="255840" y="59207"/>
            <a:ext cx="65623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Spherical</a:t>
            </a:r>
            <a:r>
              <a:rPr lang="tr-T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Message </a:t>
            </a:r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2B11E80-8A97-3D29-7447-EC2D915C7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1" y="1794021"/>
            <a:ext cx="10441021" cy="3269957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B9FE20D2-F223-C5BE-A9D0-B043D1CF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22</a:t>
            </a:fld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07DD600-F8CF-4C00-35AC-7D1577EE7CDB}"/>
              </a:ext>
            </a:extLst>
          </p:cNvPr>
          <p:cNvSpPr txBox="1"/>
          <p:nvPr/>
        </p:nvSpPr>
        <p:spPr>
          <a:xfrm>
            <a:off x="718367" y="5444575"/>
            <a:ext cx="10734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he G</a:t>
            </a:r>
            <a:r>
              <a:rPr kumimoji="0" 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raph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r>
              <a:rPr kumimoji="0" 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Neural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Network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framework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does not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incorporate the 3D positional information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when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performing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aggregation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update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processes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51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CEF782F-0889-C571-9FB0-21C79791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895" y="1293778"/>
            <a:ext cx="5379100" cy="3875054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C64CA168-AE66-48A6-DF80-88E1BC60F673}"/>
              </a:ext>
            </a:extLst>
          </p:cNvPr>
          <p:cNvSpPr/>
          <p:nvPr/>
        </p:nvSpPr>
        <p:spPr>
          <a:xfrm>
            <a:off x="255840" y="59207"/>
            <a:ext cx="65623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Spherical</a:t>
            </a:r>
            <a:r>
              <a:rPr lang="tr-T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Message </a:t>
            </a:r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5F34453-3C31-767F-1A11-9881557FE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69" y="1783810"/>
            <a:ext cx="4057650" cy="2628900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D0800A8-4E6F-5342-20DC-85DC4A15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60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717B0129-DBB5-0D2D-EE46-CB8C47CA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24</a:t>
            </a:fld>
            <a:endParaRPr lang="tr-TR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4477D0C7-45DD-94C2-8939-75FD7171C8B1}"/>
              </a:ext>
            </a:extLst>
          </p:cNvPr>
          <p:cNvSpPr/>
          <p:nvPr/>
        </p:nvSpPr>
        <p:spPr>
          <a:xfrm>
            <a:off x="255840" y="59207"/>
            <a:ext cx="65623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Spherical</a:t>
            </a:r>
            <a:r>
              <a:rPr lang="tr-T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Message </a:t>
            </a:r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BBF1BE5-D01E-4155-DDA5-4CEF20107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92" y="2381571"/>
            <a:ext cx="3144165" cy="226502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F7BF5B4-986B-F13F-6BE3-836F99CA8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016" y="2093443"/>
            <a:ext cx="3036360" cy="2265027"/>
          </a:xfrm>
          <a:prstGeom prst="rect">
            <a:avLst/>
          </a:prstGeom>
        </p:spPr>
      </p:pic>
      <p:sp>
        <p:nvSpPr>
          <p:cNvPr id="8" name="Ok: Sağ 7">
            <a:extLst>
              <a:ext uri="{FF2B5EF4-FFF2-40B4-BE49-F238E27FC236}">
                <a16:creationId xmlns:a16="http://schemas.microsoft.com/office/drawing/2014/main" id="{85061F0C-84EA-47B4-D3ED-0CDC988638D4}"/>
              </a:ext>
            </a:extLst>
          </p:cNvPr>
          <p:cNvSpPr/>
          <p:nvPr/>
        </p:nvSpPr>
        <p:spPr>
          <a:xfrm>
            <a:off x="5030388" y="3103024"/>
            <a:ext cx="1787826" cy="1007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EC0C69F9-5B1A-ABA1-AEAC-A67B131161D0}"/>
              </a:ext>
            </a:extLst>
          </p:cNvPr>
          <p:cNvSpPr txBox="1"/>
          <p:nvPr/>
        </p:nvSpPr>
        <p:spPr>
          <a:xfrm>
            <a:off x="6272168" y="435847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Generic Framework for 3D Graphs</a:t>
            </a:r>
            <a:endParaRPr lang="tr-TR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31BAF4B-DEB2-5766-4509-B2BABF663534}"/>
              </a:ext>
            </a:extLst>
          </p:cNvPr>
          <p:cNvSpPr txBox="1"/>
          <p:nvPr/>
        </p:nvSpPr>
        <p:spPr>
          <a:xfrm>
            <a:off x="2736585" y="245120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Schrödinger equation </a:t>
            </a:r>
            <a:endParaRPr lang="tr-TR" b="1" dirty="0">
              <a:solidFill>
                <a:srgbClr val="7030A0"/>
              </a:solidFill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approximating the DFT</a:t>
            </a:r>
            <a:endParaRPr lang="tr-TR" sz="1800" b="1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497FEB7-96A3-AADD-62DC-735EDECB00E3}"/>
              </a:ext>
            </a:extLst>
          </p:cNvPr>
          <p:cNvSpPr txBox="1"/>
          <p:nvPr/>
        </p:nvSpPr>
        <p:spPr>
          <a:xfrm>
            <a:off x="-471829" y="195592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Spherical</a:t>
            </a:r>
            <a:r>
              <a:rPr lang="tr-T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Message </a:t>
            </a:r>
            <a:r>
              <a:rPr lang="tr-T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endParaRPr lang="tr-TR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3914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9F8B24B-782E-AB27-425E-EA244849F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15" y="932256"/>
            <a:ext cx="11640315" cy="4993488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148F0A8B-FC75-D2CC-233B-7A7E1832626A}"/>
              </a:ext>
            </a:extLst>
          </p:cNvPr>
          <p:cNvSpPr/>
          <p:nvPr/>
        </p:nvSpPr>
        <p:spPr>
          <a:xfrm>
            <a:off x="175098" y="96311"/>
            <a:ext cx="31973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3FF93C7-580A-2F68-F21B-25106F6D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57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C21BCDE-BEE4-4526-8C3F-7BA5ED93A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181" y="3174348"/>
            <a:ext cx="5063895" cy="3459918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E6AEDD8A-84A4-0CD5-B2F2-4DACDA5FCF6D}"/>
              </a:ext>
            </a:extLst>
          </p:cNvPr>
          <p:cNvSpPr/>
          <p:nvPr/>
        </p:nvSpPr>
        <p:spPr>
          <a:xfrm>
            <a:off x="175098" y="96311"/>
            <a:ext cx="31973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E881A52-92A7-F374-562E-5F955DC0E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86" y="736103"/>
            <a:ext cx="6192124" cy="2319525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64FAE75E-5CF5-F88C-2D57-ADA32BAD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455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61837C72-2DEC-0502-EF03-8FE6ACA70235}"/>
              </a:ext>
            </a:extLst>
          </p:cNvPr>
          <p:cNvSpPr/>
          <p:nvPr/>
        </p:nvSpPr>
        <p:spPr>
          <a:xfrm>
            <a:off x="354959" y="96311"/>
            <a:ext cx="28376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3ADF570-E48C-1C76-EA8B-F60F5AB6BF13}"/>
              </a:ext>
            </a:extLst>
          </p:cNvPr>
          <p:cNvSpPr txBox="1"/>
          <p:nvPr/>
        </p:nvSpPr>
        <p:spPr>
          <a:xfrm>
            <a:off x="943583" y="1186774"/>
            <a:ext cx="10175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information is important for real-world graph data but the existing GN framework does not consider it.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Authors</a:t>
            </a:r>
            <a:r>
              <a:rPr lang="tr-TR" dirty="0"/>
              <a:t> </a:t>
            </a:r>
            <a:r>
              <a:rPr lang="en-US" dirty="0"/>
              <a:t>first build the generic and unified framework 3DGN to provide a clear interface for 3D graphs</a:t>
            </a:r>
            <a:r>
              <a:rPr lang="tr-TR" dirty="0"/>
              <a:t>. </a:t>
            </a:r>
            <a:r>
              <a:rPr lang="tr-TR" dirty="0" err="1"/>
              <a:t>Then</a:t>
            </a:r>
            <a:r>
              <a:rPr lang="tr-TR" dirty="0"/>
              <a:t>,</a:t>
            </a:r>
            <a:r>
              <a:rPr lang="en-US" dirty="0"/>
              <a:t> develop a novel message passing architecture </a:t>
            </a:r>
            <a:r>
              <a:rPr lang="en-US" b="1" dirty="0"/>
              <a:t>SMP</a:t>
            </a:r>
            <a:r>
              <a:rPr lang="en-US" dirty="0"/>
              <a:t> for realizing the 3DGN, and show that </a:t>
            </a:r>
            <a:r>
              <a:rPr lang="en-US" b="1" dirty="0"/>
              <a:t>SMP</a:t>
            </a:r>
            <a:r>
              <a:rPr lang="en-US" dirty="0"/>
              <a:t> represents a complete and accurate architecture in SCS.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</a:t>
            </a:r>
            <a:r>
              <a:rPr lang="en-US" b="1" dirty="0" err="1"/>
              <a:t>SphereNet</a:t>
            </a:r>
            <a:r>
              <a:rPr lang="en-US" dirty="0"/>
              <a:t> computes geometries such as torsion angles, and employs linear layers for incorporating 3D information, it involves extra parameters and computational resources.</a:t>
            </a:r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results on various types of datasets show that </a:t>
            </a:r>
            <a:r>
              <a:rPr lang="en-US" b="1" dirty="0" err="1"/>
              <a:t>SphereNet</a:t>
            </a:r>
            <a:r>
              <a:rPr lang="en-US" dirty="0"/>
              <a:t> leads to significant performance improvements without increasing computations.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EE3B99-C36F-7DE4-0707-C1608034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27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04EFA55-E06B-48B4-3E3E-5A388C29A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41" y="4715115"/>
            <a:ext cx="5501717" cy="19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55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36D98241-2F1C-0EE3-6A05-D51F939E978F}"/>
              </a:ext>
            </a:extLst>
          </p:cNvPr>
          <p:cNvSpPr/>
          <p:nvPr/>
        </p:nvSpPr>
        <p:spPr>
          <a:xfrm>
            <a:off x="909740" y="2714416"/>
            <a:ext cx="103725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you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your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patience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Wingdings" panose="05000000000000000000" pitchFamily="2" charset="2"/>
              </a:rPr>
              <a:t></a:t>
            </a:r>
            <a:endParaRPr lang="tr-T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CDC65008-BED2-75CB-E7FB-F0A4EF75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722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02F63A3-33AE-9C5F-5B39-396E918F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70" y="1156916"/>
            <a:ext cx="4488762" cy="2665914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6F00C524-18E5-9162-7E76-F8449C68C078}"/>
              </a:ext>
            </a:extLst>
          </p:cNvPr>
          <p:cNvSpPr txBox="1"/>
          <p:nvPr/>
        </p:nvSpPr>
        <p:spPr>
          <a:xfrm>
            <a:off x="786673" y="4443077"/>
            <a:ext cx="9670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Nodes: </a:t>
            </a:r>
            <a:r>
              <a:rPr lang="en-US" dirty="0"/>
              <a:t>people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Node features:</a:t>
            </a:r>
            <a:r>
              <a:rPr lang="tr-TR" b="1" dirty="0"/>
              <a:t> </a:t>
            </a:r>
            <a:r>
              <a:rPr lang="tr-TR" dirty="0" err="1"/>
              <a:t>expertise</a:t>
            </a:r>
            <a:r>
              <a:rPr lang="tr-TR" b="1" dirty="0"/>
              <a:t>,</a:t>
            </a:r>
            <a:r>
              <a:rPr lang="en-US" dirty="0"/>
              <a:t>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Edges: </a:t>
            </a:r>
            <a:r>
              <a:rPr lang="tr-TR" b="1" dirty="0" err="1"/>
              <a:t>message</a:t>
            </a:r>
            <a:r>
              <a:rPr lang="en-US" dirty="0"/>
              <a:t> contacts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Edge features: </a:t>
            </a:r>
            <a:r>
              <a:rPr lang="en-US" dirty="0"/>
              <a:t>number of </a:t>
            </a:r>
            <a:r>
              <a:rPr lang="tr-TR" dirty="0" err="1"/>
              <a:t>message</a:t>
            </a:r>
            <a:r>
              <a:rPr lang="tr-TR" dirty="0"/>
              <a:t> sent</a:t>
            </a:r>
            <a:r>
              <a:rPr lang="en-US" dirty="0"/>
              <a:t> in last year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/>
              <a:t>Goal</a:t>
            </a:r>
            <a:r>
              <a:rPr lang="tr-TR" dirty="0"/>
              <a:t>: </a:t>
            </a:r>
            <a:r>
              <a:rPr lang="tr-TR" dirty="0" err="1"/>
              <a:t>Assign</a:t>
            </a:r>
            <a:r>
              <a:rPr lang="tr-TR" dirty="0"/>
              <a:t> </a:t>
            </a:r>
            <a:r>
              <a:rPr lang="en-US" dirty="0"/>
              <a:t>our nodes meaningful coordinates (i.e., "embeddings")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</a:t>
            </a:r>
            <a:r>
              <a:rPr lang="en-US" dirty="0"/>
              <a:t>odes that share many connections should have similar embeddings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FBC48307-7352-FB88-71AC-538ED2B9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657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83FE553-D551-C8E6-650C-3A7D91A6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77" y="1289998"/>
            <a:ext cx="3264022" cy="2060528"/>
          </a:xfrm>
          <a:prstGeom prst="rect">
            <a:avLst/>
          </a:prstGeom>
        </p:spPr>
      </p:pic>
      <p:sp>
        <p:nvSpPr>
          <p:cNvPr id="5" name="Ok: Sağ 4">
            <a:extLst>
              <a:ext uri="{FF2B5EF4-FFF2-40B4-BE49-F238E27FC236}">
                <a16:creationId xmlns:a16="http://schemas.microsoft.com/office/drawing/2014/main" id="{5C18149D-C539-FBDF-D8F6-13E89101CF38}"/>
              </a:ext>
            </a:extLst>
          </p:cNvPr>
          <p:cNvSpPr/>
          <p:nvPr/>
        </p:nvSpPr>
        <p:spPr>
          <a:xfrm>
            <a:off x="3418592" y="21878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4FDF383-22C3-152E-F096-7A2D5699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097" y="1472537"/>
            <a:ext cx="2743200" cy="1695450"/>
          </a:xfrm>
          <a:prstGeom prst="rect">
            <a:avLst/>
          </a:prstGeom>
        </p:spPr>
      </p:pic>
      <p:sp>
        <p:nvSpPr>
          <p:cNvPr id="8" name="Ok: Sağ 7">
            <a:extLst>
              <a:ext uri="{FF2B5EF4-FFF2-40B4-BE49-F238E27FC236}">
                <a16:creationId xmlns:a16="http://schemas.microsoft.com/office/drawing/2014/main" id="{FC717C86-22B4-FEE0-CDEF-58798D1BAAA5}"/>
              </a:ext>
            </a:extLst>
          </p:cNvPr>
          <p:cNvSpPr/>
          <p:nvPr/>
        </p:nvSpPr>
        <p:spPr>
          <a:xfrm>
            <a:off x="7492394" y="21878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79F822C0-14C7-BA65-C1B2-A2DCEE988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448" y="1289998"/>
            <a:ext cx="3048000" cy="19431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2BD47F0A-D0CA-0CD2-246D-B59EFF290024}"/>
              </a:ext>
            </a:extLst>
          </p:cNvPr>
          <p:cNvSpPr txBox="1"/>
          <p:nvPr/>
        </p:nvSpPr>
        <p:spPr>
          <a:xfrm>
            <a:off x="3233293" y="4373104"/>
            <a:ext cx="60981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Messages are sent between nodes via the edges</a:t>
            </a:r>
            <a:endParaRPr lang="tr-TR" dirty="0"/>
          </a:p>
          <a:p>
            <a:endParaRPr lang="tr-TR" dirty="0"/>
          </a:p>
          <a:p>
            <a:r>
              <a:rPr lang="en-US" dirty="0"/>
              <a:t>Nodes use these messages to update its embedding</a:t>
            </a:r>
            <a:endParaRPr lang="tr-TR" dirty="0"/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55F4F674-FA74-53CC-4E31-A523867FE1BD}"/>
              </a:ext>
            </a:extLst>
          </p:cNvPr>
          <p:cNvSpPr/>
          <p:nvPr/>
        </p:nvSpPr>
        <p:spPr>
          <a:xfrm>
            <a:off x="2733333" y="4428061"/>
            <a:ext cx="499960" cy="2236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k: Sağ 10">
            <a:extLst>
              <a:ext uri="{FF2B5EF4-FFF2-40B4-BE49-F238E27FC236}">
                <a16:creationId xmlns:a16="http://schemas.microsoft.com/office/drawing/2014/main" id="{9ADFE705-4B35-088A-0405-7398834F3E77}"/>
              </a:ext>
            </a:extLst>
          </p:cNvPr>
          <p:cNvSpPr/>
          <p:nvPr/>
        </p:nvSpPr>
        <p:spPr>
          <a:xfrm>
            <a:off x="2733333" y="5051183"/>
            <a:ext cx="499960" cy="2236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A0DA51F-5A53-F5F5-BC42-DF2FC816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8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BB11B48-FA66-7711-7099-D6161786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29" y="791765"/>
            <a:ext cx="10629331" cy="279154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290ECC6-731A-DC69-A974-EDC4984C9B59}"/>
              </a:ext>
            </a:extLst>
          </p:cNvPr>
          <p:cNvSpPr txBox="1"/>
          <p:nvPr/>
        </p:nvSpPr>
        <p:spPr>
          <a:xfrm>
            <a:off x="519695" y="4096422"/>
            <a:ext cx="107688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Message</a:t>
            </a:r>
            <a:r>
              <a:rPr lang="en-US" dirty="0"/>
              <a:t> function, which computes the message using node/edge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• The </a:t>
            </a:r>
            <a:r>
              <a:rPr lang="en-US" dirty="0">
                <a:solidFill>
                  <a:srgbClr val="7030A0"/>
                </a:solidFill>
              </a:rPr>
              <a:t>Aggregation</a:t>
            </a:r>
            <a:r>
              <a:rPr lang="en-US" dirty="0"/>
              <a:t> function, which combines the set of messages into a</a:t>
            </a:r>
            <a:r>
              <a:rPr lang="tr-TR" dirty="0"/>
              <a:t> </a:t>
            </a:r>
            <a:r>
              <a:rPr lang="en-US" dirty="0"/>
              <a:t>fixed-length vector that represents the neighborhood</a:t>
            </a:r>
          </a:p>
          <a:p>
            <a:r>
              <a:rPr lang="en-US" dirty="0"/>
              <a:t>• The </a:t>
            </a:r>
            <a:r>
              <a:rPr lang="en-US" dirty="0">
                <a:solidFill>
                  <a:srgbClr val="7030A0"/>
                </a:solidFill>
              </a:rPr>
              <a:t>Update</a:t>
            </a:r>
            <a:r>
              <a:rPr lang="en-US" dirty="0"/>
              <a:t> function, which computes the new node embedding using</a:t>
            </a:r>
            <a:r>
              <a:rPr lang="tr-TR" dirty="0"/>
              <a:t> </a:t>
            </a:r>
            <a:r>
              <a:rPr lang="en-US" dirty="0"/>
              <a:t>the aggregated messages and the old node embedding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824F054-B44B-CDF6-A4EF-57876730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457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052A234-660D-BD89-6BC1-9F06FC9D0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4" y="1114754"/>
            <a:ext cx="7193262" cy="5021711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7723E17C-BAD2-7E13-9C2F-067580C822C2}"/>
              </a:ext>
            </a:extLst>
          </p:cNvPr>
          <p:cNvSpPr/>
          <p:nvPr/>
        </p:nvSpPr>
        <p:spPr>
          <a:xfrm>
            <a:off x="436827" y="637700"/>
            <a:ext cx="347088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endParaRPr lang="tr-TR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13086BA-CC57-46B3-2D48-2995354D4436}"/>
              </a:ext>
            </a:extLst>
          </p:cNvPr>
          <p:cNvSpPr txBox="1"/>
          <p:nvPr/>
        </p:nvSpPr>
        <p:spPr>
          <a:xfrm>
            <a:off x="7538936" y="1235413"/>
            <a:ext cx="4192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 = step</a:t>
            </a:r>
          </a:p>
          <a:p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of i</a:t>
            </a:r>
          </a:p>
          <a:p>
            <a:r>
              <a:rPr lang="tr-TR" dirty="0" err="1"/>
              <a:t>Current</a:t>
            </a:r>
            <a:r>
              <a:rPr lang="tr-TR" dirty="0"/>
              <a:t> Representation of j </a:t>
            </a:r>
          </a:p>
          <a:p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: e </a:t>
            </a:r>
            <a:r>
              <a:rPr lang="tr-TR" sz="1200" dirty="0" err="1"/>
              <a:t>ij</a:t>
            </a:r>
            <a:endParaRPr lang="tr-TR" sz="12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A2F2330-377D-DA1A-B11D-3140CBCD2CE8}"/>
              </a:ext>
            </a:extLst>
          </p:cNvPr>
          <p:cNvSpPr txBox="1"/>
          <p:nvPr/>
        </p:nvSpPr>
        <p:spPr>
          <a:xfrm>
            <a:off x="6906638" y="5603132"/>
            <a:ext cx="42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Computes</a:t>
            </a:r>
            <a:r>
              <a:rPr lang="tr-TR" dirty="0"/>
              <a:t> </a:t>
            </a:r>
            <a:r>
              <a:rPr lang="tr-TR" dirty="0" err="1"/>
              <a:t>message</a:t>
            </a:r>
            <a:r>
              <a:rPr lang="tr-TR" dirty="0"/>
              <a:t> (</a:t>
            </a:r>
            <a:r>
              <a:rPr lang="tr-TR" dirty="0" err="1"/>
              <a:t>vector</a:t>
            </a:r>
            <a:r>
              <a:rPr lang="tr-TR" dirty="0"/>
              <a:t>)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53E20D-6049-0848-6E36-2C9B5E74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032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723E17C-BAD2-7E13-9C2F-067580C822C2}"/>
              </a:ext>
            </a:extLst>
          </p:cNvPr>
          <p:cNvSpPr/>
          <p:nvPr/>
        </p:nvSpPr>
        <p:spPr>
          <a:xfrm>
            <a:off x="233216" y="637700"/>
            <a:ext cx="387811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aggregation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endParaRPr lang="tr-TR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0E08460-6645-9F7E-D602-B61AE27E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93" y="1387813"/>
            <a:ext cx="5088882" cy="4832487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6155656-F151-84DE-89A9-1D4B44AD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62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723E17C-BAD2-7E13-9C2F-067580C822C2}"/>
              </a:ext>
            </a:extLst>
          </p:cNvPr>
          <p:cNvSpPr/>
          <p:nvPr/>
        </p:nvSpPr>
        <p:spPr>
          <a:xfrm>
            <a:off x="233216" y="637700"/>
            <a:ext cx="387811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aggregation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endParaRPr lang="tr-TR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92429A9-3C53-8806-8344-734B8A17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034" y="1526271"/>
            <a:ext cx="5570138" cy="141331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3FB0D79-FFC2-5FFF-F6B2-F729D0319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3828533"/>
            <a:ext cx="10296525" cy="99060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AB2C3E5F-F7EC-14FE-75F2-00393134805F}"/>
              </a:ext>
            </a:extLst>
          </p:cNvPr>
          <p:cNvSpPr txBox="1"/>
          <p:nvPr/>
        </p:nvSpPr>
        <p:spPr>
          <a:xfrm>
            <a:off x="1897873" y="3047684"/>
            <a:ext cx="10181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Fixed-length representation regardless of neighborhood size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1F7AF6-8542-7724-25C7-4406C3026919}"/>
              </a:ext>
            </a:extLst>
          </p:cNvPr>
          <p:cNvSpPr txBox="1"/>
          <p:nvPr/>
        </p:nvSpPr>
        <p:spPr>
          <a:xfrm>
            <a:off x="1897873" y="5045984"/>
            <a:ext cx="10181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2. </a:t>
            </a:r>
            <a:r>
              <a:rPr lang="tr-TR" dirty="0" err="1"/>
              <a:t>Regardless</a:t>
            </a:r>
            <a:r>
              <a:rPr lang="tr-TR" dirty="0"/>
              <a:t> </a:t>
            </a:r>
            <a:r>
              <a:rPr lang="en-US" dirty="0"/>
              <a:t>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en-US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answer</a:t>
            </a:r>
            <a:r>
              <a:rPr lang="tr-TR" dirty="0"/>
              <a:t> </a:t>
            </a:r>
            <a:r>
              <a:rPr lang="tr-TR" i="1" dirty="0"/>
              <a:t>(</a:t>
            </a:r>
            <a:r>
              <a:rPr lang="tr-TR" i="1" dirty="0" err="1"/>
              <a:t>permutation</a:t>
            </a:r>
            <a:r>
              <a:rPr lang="tr-TR" i="1" dirty="0"/>
              <a:t> </a:t>
            </a:r>
            <a:r>
              <a:rPr lang="tr-TR" i="1" dirty="0" err="1"/>
              <a:t>invariant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5F1AF837-FA77-F848-6776-0CB3F9E2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301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723E17C-BAD2-7E13-9C2F-067580C822C2}"/>
              </a:ext>
            </a:extLst>
          </p:cNvPr>
          <p:cNvSpPr/>
          <p:nvPr/>
        </p:nvSpPr>
        <p:spPr>
          <a:xfrm>
            <a:off x="314750" y="666977"/>
            <a:ext cx="538820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aggregation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examples</a:t>
            </a:r>
            <a:endParaRPr lang="tr-TR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27BC3C1-2BBB-E290-4D83-CC22AF8C3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74" y="1580177"/>
            <a:ext cx="6219897" cy="4554604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EF2D617-721A-593C-81DC-B92C103E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08737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549</TotalTime>
  <Words>1581</Words>
  <Application>Microsoft Office PowerPoint</Application>
  <PresentationFormat>Geniş ekran</PresentationFormat>
  <Paragraphs>171</Paragraphs>
  <Slides>28</Slides>
  <Notes>8</Notes>
  <HiddenSlides>2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medium-content-sans-serif-font</vt:lpstr>
      <vt:lpstr>Rockwell</vt:lpstr>
      <vt:lpstr>sohne</vt:lpstr>
      <vt:lpstr>Times New Roman</vt:lpstr>
      <vt:lpstr>Wingdings</vt:lpstr>
      <vt:lpstr>Atlas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İrem B. Gündüz</dc:creator>
  <cp:lastModifiedBy>İrem B. Gündüz</cp:lastModifiedBy>
  <cp:revision>157</cp:revision>
  <dcterms:created xsi:type="dcterms:W3CDTF">2022-06-25T20:29:35Z</dcterms:created>
  <dcterms:modified xsi:type="dcterms:W3CDTF">2022-07-06T17:26:54Z</dcterms:modified>
</cp:coreProperties>
</file>