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9" r:id="rId13"/>
    <p:sldId id="264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74" r:id="rId23"/>
    <p:sldId id="280" r:id="rId24"/>
    <p:sldId id="284" r:id="rId25"/>
    <p:sldId id="281" r:id="rId26"/>
    <p:sldId id="282" r:id="rId27"/>
    <p:sldId id="283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D0E4-F881-43DF-B741-603B94FBA02A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7696A-EC1F-4D21-A44C-14F51C4E76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7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05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7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59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C484BA2-751B-4976-94F3-60A45DC26B6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3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5FCF-086E-411D-9332-4D2ABA624F63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7829A6-B4BE-4A75-8C17-5D77DE2B6504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5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5380-412F-4E67-ADF8-3AF5C6BCE05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2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D4F0EA-6C75-42E2-8B76-9BEBFD324570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4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ADB886-85BB-43E9-8FBC-461D874247F0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2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F8F380-3C93-45FD-A582-61CB2A2BB729}" type="datetime1">
              <a:rPr lang="tr-TR" smtClean="0"/>
              <a:t>6.07.2022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27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38A-BC1E-4AF5-AA0C-32ECA406DCDD}" type="datetime1">
              <a:rPr lang="tr-TR" smtClean="0"/>
              <a:t>6.07.2022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F3C6D2-0341-4681-B884-5FAA0B3D90A2}" type="datetime1">
              <a:rPr lang="tr-TR" smtClean="0"/>
              <a:t>6.07.2022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5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F50A-7D5B-4C59-945E-DA578BE9F15D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2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E33015-38B0-4A04-AFB6-689BF77F9128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4F7F-C75E-475E-BFAA-1FD84BDFEA31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9C4CEC0-8743-C160-13AA-945E7C580C59}"/>
              </a:ext>
            </a:extLst>
          </p:cNvPr>
          <p:cNvSpPr/>
          <p:nvPr/>
        </p:nvSpPr>
        <p:spPr>
          <a:xfrm>
            <a:off x="868151" y="2323342"/>
            <a:ext cx="5315189" cy="1168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Spherical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Message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3D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Networks</a:t>
            </a:r>
            <a:endParaRPr 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C56763F-BA16-4DF1-9B82-D33436D4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94" y="959165"/>
            <a:ext cx="4170530" cy="469918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964F9FC-23AE-A180-A6F2-4EAEFBE81604}"/>
              </a:ext>
            </a:extLst>
          </p:cNvPr>
          <p:cNvSpPr txBox="1"/>
          <p:nvPr/>
        </p:nvSpPr>
        <p:spPr>
          <a:xfrm>
            <a:off x="1042779" y="3864592"/>
            <a:ext cx="49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005796"/>
                </a:solidFill>
              </a:rPr>
              <a:t>IREM BEGÜM GÜNDÜZ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B5FE5-A307-F03E-BE93-41557FA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81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613160" y="637700"/>
            <a:ext cx="31182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9EA54A-8E07-3157-276E-A5B5AA15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5" y="1447288"/>
            <a:ext cx="5971795" cy="485525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35DE54C-CD0C-3341-99AE-C28C1DC72BFD}"/>
              </a:ext>
            </a:extLst>
          </p:cNvPr>
          <p:cNvSpPr txBox="1"/>
          <p:nvPr/>
        </p:nvSpPr>
        <p:spPr>
          <a:xfrm>
            <a:off x="5266574" y="2500009"/>
            <a:ext cx="40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Aggregated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 of </a:t>
            </a:r>
            <a:r>
              <a:rPr lang="tr-TR" dirty="0" err="1"/>
              <a:t>hi</a:t>
            </a:r>
            <a:r>
              <a:rPr lang="tr-TR" dirty="0"/>
              <a:t>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F6C800-51D2-ACA0-9F2E-041D2D3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6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981281" y="4395788"/>
            <a:ext cx="10229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F5DC4B-D783-F600-DCF7-E0E6467F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56" y="1234159"/>
            <a:ext cx="3949534" cy="296379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B1A2A02-5D8E-1A49-9AB1-383C999B9B79}"/>
              </a:ext>
            </a:extLst>
          </p:cNvPr>
          <p:cNvSpPr txBox="1"/>
          <p:nvPr/>
        </p:nvSpPr>
        <p:spPr>
          <a:xfrm>
            <a:off x="981281" y="851653"/>
            <a:ext cx="1084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medium-content-sans-serif-font"/>
              </a:rPr>
              <a:t>Here’s the final graph with the fully updated node embedding vectors after </a:t>
            </a:r>
            <a:r>
              <a:rPr lang="en-US" b="1" i="0" dirty="0">
                <a:effectLst/>
                <a:latin typeface="sohne"/>
              </a:rPr>
              <a:t>n</a:t>
            </a:r>
            <a:r>
              <a:rPr lang="en-US" b="0" i="0" dirty="0">
                <a:effectLst/>
                <a:latin typeface="medium-content-sans-serif-font"/>
              </a:rPr>
              <a:t> repetitions of Message Passing. </a:t>
            </a:r>
            <a:br>
              <a:rPr lang="en-US" b="0" i="0" dirty="0">
                <a:effectLst/>
                <a:latin typeface="medium-content-sans-serif-font"/>
              </a:rPr>
            </a:b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DC2D6B9-11F1-486E-F950-1950D615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2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4" y="1169341"/>
            <a:ext cx="5852405" cy="15369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07634" y="5063935"/>
            <a:ext cx="11176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 applied to pair-wise messages has limited ability to distinguish certain structures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Repeating message passing multiple times will cause the well-known </a:t>
            </a:r>
            <a:r>
              <a:rPr lang="en-US" u="sng" dirty="0">
                <a:solidFill>
                  <a:srgbClr val="FF0000"/>
                </a:solidFill>
              </a:rPr>
              <a:t>over-smoothing problem</a:t>
            </a:r>
            <a:r>
              <a:rPr lang="en-US" dirty="0"/>
              <a:t>, which makes the node embeddings become a self-similar blob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1F2280-BD7A-3716-C8F3-384E90B5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52" y="1308279"/>
            <a:ext cx="4308916" cy="31552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351EA3F-6F5D-78F0-B611-28330AA8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47" y="3167791"/>
            <a:ext cx="6122318" cy="135644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A669CEE-E600-C426-B2A9-F8459C6F65EF}"/>
              </a:ext>
            </a:extLst>
          </p:cNvPr>
          <p:cNvSpPr txBox="1"/>
          <p:nvPr/>
        </p:nvSpPr>
        <p:spPr>
          <a:xfrm>
            <a:off x="7247452" y="868351"/>
            <a:ext cx="41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aggregation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775A597-744F-8674-F13F-C2BC260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6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E968675-02C6-92E1-0C0F-EBB775B5A291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D7A4A1-2CE5-6FC0-F25B-9FD192E5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5" y="1180447"/>
            <a:ext cx="5023985" cy="502996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3992EA5-6543-A18D-6D82-5F853D6D2C32}"/>
              </a:ext>
            </a:extLst>
          </p:cNvPr>
          <p:cNvSpPr txBox="1"/>
          <p:nvPr/>
        </p:nvSpPr>
        <p:spPr>
          <a:xfrm>
            <a:off x="1457709" y="7595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molecular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representations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1BA67CC-9347-8CC8-4222-411D371D9B9C}"/>
              </a:ext>
            </a:extLst>
          </p:cNvPr>
          <p:cNvSpPr txBox="1"/>
          <p:nvPr/>
        </p:nvSpPr>
        <p:spPr>
          <a:xfrm>
            <a:off x="6503861" y="3025365"/>
            <a:ext cx="55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a </a:t>
            </a:r>
            <a:r>
              <a:rPr lang="en-US" dirty="0">
                <a:solidFill>
                  <a:srgbClr val="FF0000"/>
                </a:solidFill>
              </a:rPr>
              <a:t>3D graph </a:t>
            </a:r>
            <a:r>
              <a:rPr lang="en-US" dirty="0"/>
              <a:t>contains 3D coordinates for each node given in the </a:t>
            </a:r>
            <a:r>
              <a:rPr lang="en-US" u="sng" dirty="0"/>
              <a:t>Cartesian</a:t>
            </a:r>
            <a:r>
              <a:rPr lang="en-US" dirty="0"/>
              <a:t> system along with the graph structure</a:t>
            </a:r>
            <a:r>
              <a:rPr lang="tr-TR" dirty="0"/>
              <a:t>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F03AAE-078D-74E0-BE74-98D68C9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86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83" y="647700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4390153" y="34290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5" y="1097868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322740A-2165-9B1A-5C97-564CEDC31C2E}"/>
              </a:ext>
            </a:extLst>
          </p:cNvPr>
          <p:cNvSpPr txBox="1"/>
          <p:nvPr/>
        </p:nvSpPr>
        <p:spPr>
          <a:xfrm>
            <a:off x="839845" y="4173626"/>
            <a:ext cx="10646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relative 3D information can be derived from </a:t>
            </a:r>
            <a:r>
              <a:rPr lang="en-US" i="1" dirty="0"/>
              <a:t>3D graphs</a:t>
            </a:r>
            <a:r>
              <a:rPr lang="en-US" dirty="0"/>
              <a:t>, and they can be important in some applications, such as </a:t>
            </a:r>
            <a:r>
              <a:rPr lang="en-US" b="1" i="1" dirty="0"/>
              <a:t>bond lengths </a:t>
            </a:r>
            <a:r>
              <a:rPr lang="en-US" dirty="0"/>
              <a:t>and </a:t>
            </a:r>
            <a:r>
              <a:rPr lang="en-US" b="1" dirty="0"/>
              <a:t>angles</a:t>
            </a:r>
            <a:r>
              <a:rPr lang="en-US" dirty="0"/>
              <a:t> in molecular modeling.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839845" y="5010585"/>
            <a:ext cx="107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FF000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A868B8-25EA-57EE-E8E2-9E53FB3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4" y="845034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1225935" y="3738146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1" y="1475247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6321858" y="2703004"/>
            <a:ext cx="5940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FF000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DEEBA5F-D586-9E1A-F380-600271C4B9F9}"/>
              </a:ext>
            </a:extLst>
          </p:cNvPr>
          <p:cNvSpPr txBox="1"/>
          <p:nvPr/>
        </p:nvSpPr>
        <p:spPr>
          <a:xfrm>
            <a:off x="657145" y="4927667"/>
            <a:ext cx="1101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</a:t>
            </a:r>
            <a:r>
              <a:rPr lang="en-US" dirty="0">
                <a:solidFill>
                  <a:srgbClr val="FF0000"/>
                </a:solidFill>
              </a:rPr>
              <a:t>are not invariant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input graphs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hey contain severely </a:t>
            </a:r>
            <a:r>
              <a:rPr lang="en-US" dirty="0">
                <a:solidFill>
                  <a:srgbClr val="FF0000"/>
                </a:solidFill>
              </a:rPr>
              <a:t>redundant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that may hurt model performance.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18C0B9-C464-83BA-698F-6D2350AC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968C3BE-1CDF-7FBE-9F3C-7C64A91F85B3}"/>
              </a:ext>
            </a:extLst>
          </p:cNvPr>
          <p:cNvSpPr txBox="1"/>
          <p:nvPr/>
        </p:nvSpPr>
        <p:spPr>
          <a:xfrm>
            <a:off x="643315" y="2689396"/>
            <a:ext cx="10734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</a:t>
            </a:r>
            <a:r>
              <a:rPr lang="en-US" dirty="0" err="1"/>
              <a:t>everal</a:t>
            </a:r>
            <a:r>
              <a:rPr lang="en-US" dirty="0"/>
              <a:t> types of relative </a:t>
            </a:r>
            <a:r>
              <a:rPr lang="en-US" b="1" dirty="0"/>
              <a:t>3D information </a:t>
            </a:r>
            <a:r>
              <a:rPr lang="en-US" dirty="0"/>
              <a:t>can be derived based on </a:t>
            </a:r>
            <a:r>
              <a:rPr lang="en-US" u="sng" dirty="0"/>
              <a:t>absolute Cartesian coordinates</a:t>
            </a:r>
            <a:r>
              <a:rPr lang="en-US" dirty="0"/>
              <a:t>, such as </a:t>
            </a:r>
            <a:r>
              <a:rPr lang="en-US" dirty="0">
                <a:solidFill>
                  <a:srgbClr val="FF0000"/>
                </a:solidFill>
              </a:rPr>
              <a:t>distances between nodes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angles between edges</a:t>
            </a:r>
            <a:r>
              <a:rPr lang="en-US" dirty="0"/>
              <a:t>, etc. 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3D information is invariant to translation and rotation and is important in some applications. For instance, in </a:t>
            </a:r>
            <a:r>
              <a:rPr lang="en-US" i="1" dirty="0"/>
              <a:t>molecular modeling</a:t>
            </a:r>
            <a:r>
              <a:rPr lang="en-US" dirty="0"/>
              <a:t>, the </a:t>
            </a:r>
            <a:r>
              <a:rPr lang="en-US" i="1" dirty="0"/>
              <a:t>3D molecular information </a:t>
            </a:r>
            <a:r>
              <a:rPr lang="en-US" dirty="0"/>
              <a:t>includes </a:t>
            </a:r>
            <a:r>
              <a:rPr lang="en-US" b="1" dirty="0"/>
              <a:t>bond lengths</a:t>
            </a:r>
            <a:r>
              <a:rPr lang="en-US" dirty="0"/>
              <a:t>, </a:t>
            </a:r>
            <a:r>
              <a:rPr lang="en-US" b="1" dirty="0"/>
              <a:t>angles between bonds, and bond rotations. 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predictions that are </a:t>
            </a:r>
            <a:r>
              <a:rPr lang="en-US" dirty="0">
                <a:solidFill>
                  <a:srgbClr val="FF0000"/>
                </a:solidFill>
              </a:rPr>
              <a:t>invariant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input graphs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C61F31D-2FA5-BDC2-5001-2F497777DCBF}"/>
              </a:ext>
            </a:extLst>
          </p:cNvPr>
          <p:cNvSpPr/>
          <p:nvPr/>
        </p:nvSpPr>
        <p:spPr>
          <a:xfrm>
            <a:off x="150111" y="85520"/>
            <a:ext cx="91420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n’t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representations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D3B27FC-D5BD-1956-A142-44DEAA0CFC8B}"/>
              </a:ext>
            </a:extLst>
          </p:cNvPr>
          <p:cNvSpPr txBox="1"/>
          <p:nvPr/>
        </p:nvSpPr>
        <p:spPr>
          <a:xfrm>
            <a:off x="643316" y="5622435"/>
            <a:ext cx="1073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he G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raph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Neural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Network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framework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does not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incorporate the 3D positional information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when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aggregation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processes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430D1B-004A-132B-677D-6CB887E1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17" y="1043165"/>
            <a:ext cx="1634955" cy="1646231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1DDFC5E-1205-E1E8-B4D7-0E588320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5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3CB0623-EFF0-36ED-0BF9-5475AD1A47B2}"/>
              </a:ext>
            </a:extLst>
          </p:cNvPr>
          <p:cNvSpPr/>
          <p:nvPr/>
        </p:nvSpPr>
        <p:spPr>
          <a:xfrm>
            <a:off x="427600" y="98677"/>
            <a:ext cx="3284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Existed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AA042279-9CD7-69F8-1A11-F5E963F1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41160"/>
              </p:ext>
            </p:extLst>
          </p:nvPr>
        </p:nvGraphicFramePr>
        <p:xfrm>
          <a:off x="1939902" y="806563"/>
          <a:ext cx="81279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30">
                  <a:extLst>
                    <a:ext uri="{9D8B030D-6E8A-4147-A177-3AD203B41FA5}">
                      <a16:colId xmlns:a16="http://schemas.microsoft.com/office/drawing/2014/main" val="2434061065"/>
                    </a:ext>
                  </a:extLst>
                </a:gridCol>
                <a:gridCol w="4168036">
                  <a:extLst>
                    <a:ext uri="{9D8B030D-6E8A-4147-A177-3AD203B41FA5}">
                      <a16:colId xmlns:a16="http://schemas.microsoft.com/office/drawing/2014/main" val="4213063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185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SchNet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Incorpo</a:t>
                      </a:r>
                      <a:r>
                        <a:rPr lang="en-US" dirty="0"/>
                        <a:t>rates the distance information during the information aggregation stage by using continuous-filter convolutional layers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Schütt</a:t>
                      </a:r>
                      <a:r>
                        <a:rPr lang="tr-TR" dirty="0"/>
                        <a:t> et al.,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5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PhysNet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</a:t>
                      </a:r>
                      <a:r>
                        <a:rPr lang="en-US" dirty="0" err="1"/>
                        <a:t>ntegrates</a:t>
                      </a:r>
                      <a:r>
                        <a:rPr lang="en-US" dirty="0"/>
                        <a:t> both the node features and distance information in the proposed interaction block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Unke</a:t>
                      </a:r>
                      <a:r>
                        <a:rPr lang="tr-TR" dirty="0"/>
                        <a:t> &amp; </a:t>
                      </a:r>
                      <a:r>
                        <a:rPr lang="tr-TR" dirty="0" err="1"/>
                        <a:t>Meuwly</a:t>
                      </a:r>
                      <a:r>
                        <a:rPr lang="tr-TR" dirty="0"/>
                        <a:t>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DimeNet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Based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PhysNet</a:t>
                      </a:r>
                      <a:r>
                        <a:rPr lang="tr-TR" dirty="0"/>
                        <a:t>  </a:t>
                      </a:r>
                      <a:r>
                        <a:rPr lang="en-US" dirty="0"/>
                        <a:t>and moves a step forward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considering both distance and angle information in the interaction block.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Klicpera</a:t>
                      </a:r>
                      <a:r>
                        <a:rPr lang="tr-TR" dirty="0"/>
                        <a:t> et al., 2020b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OrbNet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 to the above methods</a:t>
                      </a:r>
                      <a:r>
                        <a:rPr lang="tr-TR" dirty="0"/>
                        <a:t>,</a:t>
                      </a:r>
                      <a:r>
                        <a:rPr lang="en-US" dirty="0"/>
                        <a:t> combines distance information with the atomic orbital theory to design important SAAO features as inputs to GNNs.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Qiao et al., 2020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100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F52270D1-C302-556A-3DC1-AF49D9015C55}"/>
              </a:ext>
            </a:extLst>
          </p:cNvPr>
          <p:cNvSpPr txBox="1"/>
          <p:nvPr/>
        </p:nvSpPr>
        <p:spPr>
          <a:xfrm>
            <a:off x="1326648" y="6170748"/>
            <a:ext cx="1102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Generally, the use of 3D positional information usually results</a:t>
            </a:r>
            <a:r>
              <a:rPr lang="tr-TR" dirty="0"/>
              <a:t> </a:t>
            </a:r>
            <a:r>
              <a:rPr lang="en-US" dirty="0"/>
              <a:t>in improved performance.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9C2CD2-B58E-2C5C-86BE-76067DF4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3627">
            <a:off x="0" y="2038400"/>
            <a:ext cx="12192000" cy="2781199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BC3EB0-56A1-6DC7-000F-767BDC8D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9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CBD712F-A531-118D-60B0-C05F5FD0EE52}"/>
              </a:ext>
            </a:extLst>
          </p:cNvPr>
          <p:cNvSpPr txBox="1"/>
          <p:nvPr/>
        </p:nvSpPr>
        <p:spPr>
          <a:xfrm>
            <a:off x="487027" y="1172366"/>
            <a:ext cx="8946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modeling molecules as graphs, </a:t>
            </a:r>
            <a:r>
              <a:rPr lang="en-US" b="1" dirty="0"/>
              <a:t>atoms</a:t>
            </a:r>
            <a:r>
              <a:rPr lang="en-US" dirty="0"/>
              <a:t> are represented as </a:t>
            </a:r>
            <a:r>
              <a:rPr lang="en-US" b="1" dirty="0"/>
              <a:t>nodes</a:t>
            </a:r>
            <a:r>
              <a:rPr lang="en-US" dirty="0"/>
              <a:t>, and </a:t>
            </a:r>
            <a:r>
              <a:rPr lang="en-US" b="1" dirty="0"/>
              <a:t>bonds</a:t>
            </a:r>
            <a:r>
              <a:rPr lang="en-US" dirty="0"/>
              <a:t> between atoms are modeled as </a:t>
            </a:r>
            <a:r>
              <a:rPr lang="en-US" b="1" dirty="0"/>
              <a:t>edges</a:t>
            </a:r>
            <a:r>
              <a:rPr lang="en-US" dirty="0"/>
              <a:t>.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</a:t>
            </a:r>
            <a:r>
              <a:rPr lang="en-US" i="1" dirty="0"/>
              <a:t>characteristics of atoms and bonds</a:t>
            </a:r>
            <a:r>
              <a:rPr lang="en-US" dirty="0"/>
              <a:t>, e.g., atom and bond types, can be encoded as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edge attributes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426A7B6-C71E-68A1-FC5B-FF65AA394551}"/>
              </a:ext>
            </a:extLst>
          </p:cNvPr>
          <p:cNvSpPr txBox="1"/>
          <p:nvPr/>
        </p:nvSpPr>
        <p:spPr>
          <a:xfrm>
            <a:off x="2550808" y="2822727"/>
            <a:ext cx="6854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 3D graph is represented as </a:t>
            </a:r>
            <a:r>
              <a:rPr lang="es-ES" sz="2000" b="1" dirty="0"/>
              <a:t>a 4-tuple G = (u, V, E, P)</a:t>
            </a:r>
            <a:endParaRPr lang="tr-T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90F40B94-6FD2-D44F-6259-6063C1F5F045}"/>
                  </a:ext>
                </a:extLst>
              </p:cNvPr>
              <p:cNvSpPr txBox="1"/>
              <p:nvPr/>
            </p:nvSpPr>
            <p:spPr>
              <a:xfrm>
                <a:off x="2697152" y="3450498"/>
                <a:ext cx="7681945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u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global feature vector for the graph</a:t>
                </a:r>
                <a:r>
                  <a:rPr lang="tr-TR" dirty="0"/>
                  <a:t> G</a:t>
                </a: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90F40B94-6FD2-D44F-6259-6063C1F5F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52" y="3450498"/>
                <a:ext cx="7681945" cy="381643"/>
              </a:xfrm>
              <a:prstGeom prst="rect">
                <a:avLst/>
              </a:prstGeom>
              <a:blipFill>
                <a:blip r:embed="rId2"/>
                <a:stretch>
                  <a:fillRect l="-476" t="-6349" b="-23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etin kutusu 8">
            <a:extLst>
              <a:ext uri="{FF2B5EF4-FFF2-40B4-BE49-F238E27FC236}">
                <a16:creationId xmlns:a16="http://schemas.microsoft.com/office/drawing/2014/main" id="{37C9C636-37E6-18B8-8B28-E660664803F2}"/>
              </a:ext>
            </a:extLst>
          </p:cNvPr>
          <p:cNvSpPr txBox="1"/>
          <p:nvPr/>
        </p:nvSpPr>
        <p:spPr>
          <a:xfrm>
            <a:off x="2697151" y="3931308"/>
            <a:ext cx="768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 = {v</a:t>
            </a:r>
            <a:r>
              <a:rPr lang="en-US" sz="1050" b="1" dirty="0"/>
              <a:t>i</a:t>
            </a:r>
            <a:r>
              <a:rPr lang="en-US" b="1" dirty="0"/>
              <a:t>}</a:t>
            </a:r>
            <a:r>
              <a:rPr lang="tr-TR" b="1" dirty="0"/>
              <a:t> </a:t>
            </a:r>
            <a:r>
              <a:rPr lang="en-US" sz="1200" b="1" dirty="0" err="1"/>
              <a:t>i</a:t>
            </a:r>
            <a:r>
              <a:rPr lang="tr-TR" sz="1200" b="1" dirty="0"/>
              <a:t> </a:t>
            </a:r>
            <a:r>
              <a:rPr lang="en-US" sz="1200" b="1" dirty="0"/>
              <a:t>=1:n </a:t>
            </a:r>
            <a:r>
              <a:rPr lang="tr-TR" sz="1200" b="1" dirty="0"/>
              <a:t> </a:t>
            </a:r>
            <a:r>
              <a:rPr lang="en-US" dirty="0"/>
              <a:t>is the set of node features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2D5C362C-50C0-C393-2D69-11AECF3348E8}"/>
                  </a:ext>
                </a:extLst>
              </p:cNvPr>
              <p:cNvSpPr txBox="1"/>
              <p:nvPr/>
            </p:nvSpPr>
            <p:spPr>
              <a:xfrm>
                <a:off x="2697150" y="4457797"/>
                <a:ext cx="7681945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v</a:t>
                </a:r>
                <a:r>
                  <a:rPr lang="en-US" sz="1050" b="1" dirty="0"/>
                  <a:t>i</a:t>
                </a:r>
                <a:r>
                  <a:rPr lang="tr-TR" sz="1050" b="1" dirty="0"/>
                  <a:t> </a:t>
                </a:r>
                <a:r>
                  <a:rPr lang="en-US" b="1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</m:oMath>
                </a14:m>
                <a:r>
                  <a:rPr lang="en-US" dirty="0"/>
                  <a:t> is the feature vector for the node </a:t>
                </a:r>
                <a:r>
                  <a:rPr lang="en-US" dirty="0" err="1"/>
                  <a:t>i</a:t>
                </a:r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2D5C362C-50C0-C393-2D69-11AECF33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50" y="4457797"/>
                <a:ext cx="7681945" cy="379784"/>
              </a:xfrm>
              <a:prstGeom prst="rect">
                <a:avLst/>
              </a:prstGeom>
              <a:blipFill>
                <a:blip r:embed="rId3"/>
                <a:stretch>
                  <a:fillRect l="-476" t="-6349" b="-23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etin kutusu 12">
            <a:extLst>
              <a:ext uri="{FF2B5EF4-FFF2-40B4-BE49-F238E27FC236}">
                <a16:creationId xmlns:a16="http://schemas.microsoft.com/office/drawing/2014/main" id="{7A5A2F7A-042F-BF3F-084F-8566D9D025A8}"/>
              </a:ext>
            </a:extLst>
          </p:cNvPr>
          <p:cNvSpPr txBox="1"/>
          <p:nvPr/>
        </p:nvSpPr>
        <p:spPr>
          <a:xfrm>
            <a:off x="2697150" y="5009111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 = {(e</a:t>
            </a:r>
            <a:r>
              <a:rPr lang="en-US" sz="1100" b="1" dirty="0"/>
              <a:t>k</a:t>
            </a:r>
            <a:r>
              <a:rPr lang="en-US" b="1" dirty="0"/>
              <a:t>, </a:t>
            </a:r>
            <a:r>
              <a:rPr lang="en-US" b="1" dirty="0" err="1"/>
              <a:t>r</a:t>
            </a:r>
            <a:r>
              <a:rPr lang="en-US" sz="900" b="1" dirty="0" err="1"/>
              <a:t>k</a:t>
            </a:r>
            <a:r>
              <a:rPr lang="en-US" b="1" dirty="0"/>
              <a:t>, </a:t>
            </a:r>
            <a:r>
              <a:rPr lang="en-US" b="1" dirty="0" err="1"/>
              <a:t>s</a:t>
            </a:r>
            <a:r>
              <a:rPr lang="en-US" sz="1050" b="1" dirty="0" err="1"/>
              <a:t>k</a:t>
            </a:r>
            <a:r>
              <a:rPr lang="en-US" b="1" dirty="0"/>
              <a:t>)}</a:t>
            </a:r>
            <a:r>
              <a:rPr lang="tr-TR" b="1" dirty="0"/>
              <a:t> </a:t>
            </a:r>
            <a:r>
              <a:rPr lang="en-US" sz="1100" b="1" dirty="0"/>
              <a:t>k=1:m </a:t>
            </a:r>
            <a:r>
              <a:rPr lang="tr-TR" sz="1100" b="1" dirty="0"/>
              <a:t> </a:t>
            </a:r>
            <a:r>
              <a:rPr lang="en-US" dirty="0"/>
              <a:t>is the set of edges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12F0F6F-6E16-C787-2CDF-F9BCFA2B45F7}"/>
              </a:ext>
            </a:extLst>
          </p:cNvPr>
          <p:cNvSpPr txBox="1"/>
          <p:nvPr/>
        </p:nvSpPr>
        <p:spPr>
          <a:xfrm>
            <a:off x="2697149" y="5535600"/>
            <a:ext cx="8820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P</a:t>
            </a:r>
            <a:r>
              <a:rPr lang="en-US" b="1" dirty="0"/>
              <a:t> = {r</a:t>
            </a:r>
            <a:r>
              <a:rPr lang="tr-TR" sz="900" b="1" dirty="0"/>
              <a:t>h</a:t>
            </a:r>
            <a:r>
              <a:rPr lang="en-US" b="1" dirty="0"/>
              <a:t>}</a:t>
            </a:r>
            <a:r>
              <a:rPr lang="tr-TR" b="1" dirty="0"/>
              <a:t> </a:t>
            </a:r>
            <a:r>
              <a:rPr lang="tr-TR" sz="1100" b="1" dirty="0"/>
              <a:t>h</a:t>
            </a:r>
            <a:r>
              <a:rPr lang="en-US" sz="1100" b="1" dirty="0"/>
              <a:t>=1:</a:t>
            </a:r>
            <a:r>
              <a:rPr lang="tr-TR" sz="1100" b="1" dirty="0"/>
              <a:t>n</a:t>
            </a:r>
            <a:r>
              <a:rPr lang="en-US" sz="1100" b="1" dirty="0"/>
              <a:t> </a:t>
            </a:r>
            <a:r>
              <a:rPr lang="tr-TR" sz="1100" b="1" dirty="0"/>
              <a:t> </a:t>
            </a:r>
            <a:r>
              <a:rPr lang="en-US" dirty="0"/>
              <a:t>is the set of 3D Cartesian coordinates that contains 3D spatial information for each node</a:t>
            </a:r>
            <a:endParaRPr lang="tr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0CD4696-13C1-1189-A69D-CA6E4CF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82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7405CE5-3F45-93E7-467A-D86F3858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3" y="2032529"/>
            <a:ext cx="4343723" cy="324027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11FEC4F-A7A4-AE27-6850-5D7B3A18F6F4}"/>
              </a:ext>
            </a:extLst>
          </p:cNvPr>
          <p:cNvSpPr txBox="1"/>
          <p:nvPr/>
        </p:nvSpPr>
        <p:spPr>
          <a:xfrm>
            <a:off x="5546634" y="4066576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used functions include a set</a:t>
            </a:r>
            <a:r>
              <a:rPr lang="tr-TR" dirty="0"/>
              <a:t> </a:t>
            </a:r>
            <a:r>
              <a:rPr lang="en-US" dirty="0"/>
              <a:t>of φ functions and a set of ρ functions. Generally, the φ</a:t>
            </a:r>
            <a:r>
              <a:rPr lang="tr-TR" dirty="0"/>
              <a:t> </a:t>
            </a:r>
            <a:r>
              <a:rPr lang="en-US" dirty="0"/>
              <a:t>functions are applied to nodes, edges, or the whole</a:t>
            </a:r>
            <a:r>
              <a:rPr lang="tr-TR" dirty="0"/>
              <a:t> </a:t>
            </a:r>
            <a:r>
              <a:rPr lang="en-US" dirty="0"/>
              <a:t>graph</a:t>
            </a:r>
            <a:r>
              <a:rPr lang="tr-TR" dirty="0"/>
              <a:t> </a:t>
            </a:r>
            <a:r>
              <a:rPr lang="en-US" dirty="0"/>
              <a:t>as information update functions for the corresponding geometries, while the ρ functions are used to </a:t>
            </a:r>
            <a:r>
              <a:rPr lang="en-US" b="1" dirty="0"/>
              <a:t>aggregate</a:t>
            </a:r>
            <a:r>
              <a:rPr lang="en-US" dirty="0"/>
              <a:t> information from one type of geometry to another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8D7CE8-F85F-24EA-1D79-2C307788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84" y="1049095"/>
            <a:ext cx="7125713" cy="2794684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946E06D-3AE6-34EA-C31B-B28DD8E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1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72FB933-E793-63D4-C72F-4D22AA3B8ABB}"/>
              </a:ext>
            </a:extLst>
          </p:cNvPr>
          <p:cNvSpPr/>
          <p:nvPr/>
        </p:nvSpPr>
        <p:spPr>
          <a:xfrm>
            <a:off x="672989" y="217087"/>
            <a:ext cx="1530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D4D1C34-83A7-21C7-16C9-A84D656051EF}"/>
              </a:ext>
            </a:extLst>
          </p:cNvPr>
          <p:cNvSpPr txBox="1"/>
          <p:nvPr/>
        </p:nvSpPr>
        <p:spPr>
          <a:xfrm>
            <a:off x="848615" y="1585399"/>
            <a:ext cx="9755793" cy="388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a 3D </a:t>
            </a:r>
            <a:r>
              <a:rPr lang="tr-TR" dirty="0" err="1"/>
              <a:t>Graph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3D </a:t>
            </a:r>
            <a:r>
              <a:rPr lang="tr-TR" dirty="0" err="1"/>
              <a:t>Graphs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Existed</a:t>
            </a:r>
            <a:r>
              <a:rPr lang="tr-TR" dirty="0"/>
              <a:t> </a:t>
            </a:r>
            <a:r>
              <a:rPr lang="tr-TR" dirty="0" err="1"/>
              <a:t>tools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 Generic Framework for 3D Graphs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Spherical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Experiments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0073C3-74D5-13FA-1D0D-D7A0186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10" y="1157801"/>
            <a:ext cx="5210175" cy="41148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8FBE8F-136A-981D-727E-8A52F6A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52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C06863A-5132-D8E5-A33A-8772EC40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48" y="1443850"/>
            <a:ext cx="6866032" cy="310651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7244CBE-ED90-88B7-0BCD-4DAA10A1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2" y="1599001"/>
            <a:ext cx="4878658" cy="282708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11FEC4F-A7A4-AE27-6850-5D7B3A18F6F4}"/>
              </a:ext>
            </a:extLst>
          </p:cNvPr>
          <p:cNvSpPr txBox="1"/>
          <p:nvPr/>
        </p:nvSpPr>
        <p:spPr>
          <a:xfrm>
            <a:off x="5762459" y="4273366"/>
            <a:ext cx="5334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T</a:t>
            </a:r>
            <a:r>
              <a:rPr lang="en-US" dirty="0"/>
              <a:t>he function φ e is applied to each edge k and outputs the updated edge vector e</a:t>
            </a:r>
            <a:r>
              <a:rPr lang="tr-TR" dirty="0"/>
              <a:t>’</a:t>
            </a:r>
            <a:r>
              <a:rPr lang="en-US" sz="1100" dirty="0"/>
              <a:t>k</a:t>
            </a:r>
            <a:r>
              <a:rPr lang="en-US" dirty="0"/>
              <a:t> .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189A51F-E2B9-1AB4-2F88-E46CEFC88B30}"/>
              </a:ext>
            </a:extLst>
          </p:cNvPr>
          <p:cNvSpPr txBox="1"/>
          <p:nvPr/>
        </p:nvSpPr>
        <p:spPr>
          <a:xfrm>
            <a:off x="501243" y="46693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indices of the input geometries</a:t>
            </a:r>
            <a:endParaRPr lang="tr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E95BEC7-9785-DC21-22F2-FAB7893A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10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8E767E-3378-1466-EB62-9AB295F2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96" y="1381734"/>
            <a:ext cx="6718714" cy="14605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F3A2C3E-F826-F66D-1DBF-71E9A8AB5745}"/>
              </a:ext>
            </a:extLst>
          </p:cNvPr>
          <p:cNvSpPr txBox="1"/>
          <p:nvPr/>
        </p:nvSpPr>
        <p:spPr>
          <a:xfrm>
            <a:off x="551234" y="3210129"/>
            <a:ext cx="9863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e</a:t>
            </a:r>
            <a:r>
              <a:rPr lang="tr-TR" sz="1100" dirty="0"/>
              <a:t>k</a:t>
            </a:r>
            <a:r>
              <a:rPr lang="tr-TR" sz="1800" dirty="0"/>
              <a:t> =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en-US" dirty="0"/>
              <a:t>edge 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 = global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sender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rk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edges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s</a:t>
            </a:r>
            <a:r>
              <a:rPr lang="tr-TR" sz="1400" dirty="0" err="1"/>
              <a:t>k</a:t>
            </a:r>
            <a:r>
              <a:rPr lang="tr-TR" dirty="0"/>
              <a:t> = </a:t>
            </a:r>
            <a:r>
              <a:rPr lang="en-US" dirty="0"/>
              <a:t>that point to the node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positional information for all the nodes connected by the edge k and edges in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</a:t>
            </a:r>
            <a:r>
              <a:rPr kumimoji="0" lang="tr-T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sk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lang="en-US" dirty="0"/>
              <a:t>with the index set as </a:t>
            </a:r>
            <a:r>
              <a:rPr lang="en-US" dirty="0" err="1"/>
              <a:t>r</a:t>
            </a:r>
            <a:r>
              <a:rPr lang="en-US" sz="1100" dirty="0" err="1"/>
              <a:t>k</a:t>
            </a:r>
            <a:r>
              <a:rPr lang="en-US" dirty="0"/>
              <a:t> ∪ </a:t>
            </a:r>
            <a:r>
              <a:rPr lang="en-US" dirty="0" err="1"/>
              <a:t>s</a:t>
            </a:r>
            <a:r>
              <a:rPr lang="en-US" sz="1400" dirty="0" err="1"/>
              <a:t>k</a:t>
            </a:r>
            <a:r>
              <a:rPr lang="en-US" dirty="0"/>
              <a:t> ∪ N</a:t>
            </a:r>
            <a:r>
              <a:rPr lang="tr-TR" sz="1600" dirty="0" err="1"/>
              <a:t>s</a:t>
            </a:r>
            <a:r>
              <a:rPr lang="tr-TR" sz="1100" dirty="0" err="1"/>
              <a:t>k</a:t>
            </a:r>
            <a:r>
              <a:rPr lang="tr-TR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 a</a:t>
            </a:r>
            <a:r>
              <a:rPr lang="en-US" dirty="0" err="1"/>
              <a:t>ggregates</a:t>
            </a:r>
            <a:r>
              <a:rPr lang="en-US" dirty="0"/>
              <a:t> 3D information from these nodes to update the edge k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</a:t>
            </a:r>
            <a:r>
              <a:rPr lang="en-US" dirty="0"/>
              <a:t>is used for per-node update and generates the new node vector</a:t>
            </a:r>
            <a:r>
              <a:rPr lang="tr-TR" dirty="0"/>
              <a:t> </a:t>
            </a:r>
            <a:r>
              <a:rPr lang="tr-TR" dirty="0" err="1"/>
              <a:t>v’</a:t>
            </a:r>
            <a:r>
              <a:rPr lang="tr-TR" sz="1200" dirty="0" err="1"/>
              <a:t>i</a:t>
            </a:r>
            <a:r>
              <a:rPr lang="tr-TR" sz="1200" dirty="0"/>
              <a:t> 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i.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B2064D3-5C9E-1FDC-68A2-36E71737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7" y="5551373"/>
            <a:ext cx="762000" cy="3524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7D27EF9-B8C2-D5E9-742A-D9E73FD48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73" y="5989703"/>
            <a:ext cx="400050" cy="390525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E727572-E67B-FC0D-A4D6-568BCFF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38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2B11E80-8A97-3D29-7447-EC2D915C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1" y="1077251"/>
            <a:ext cx="10441021" cy="326995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B0D5BDD-E099-8618-BDE8-28B39909E411}"/>
              </a:ext>
            </a:extLst>
          </p:cNvPr>
          <p:cNvSpPr txBox="1"/>
          <p:nvPr/>
        </p:nvSpPr>
        <p:spPr>
          <a:xfrm>
            <a:off x="589739" y="4626000"/>
            <a:ext cx="11012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first investigate the structure identification of 3D graphs in the spherical coordinate system. For any point in the SCS, its location is specified by a </a:t>
            </a:r>
            <a:r>
              <a:rPr lang="en-US" b="1" dirty="0"/>
              <a:t>3-tuple (d, θ, ϕ), </a:t>
            </a:r>
            <a:r>
              <a:rPr lang="en-US" dirty="0"/>
              <a:t>where d, θ, and ϕ denote the radial distance, polar angle, and the azimuthal angle, respectively.</a:t>
            </a:r>
            <a:endParaRPr lang="tr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9FE20D2-F223-C5BE-A9D0-B043D1C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51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CEF782F-0889-C571-9FB0-21C79791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95" y="1293778"/>
            <a:ext cx="5379100" cy="387505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C64CA168-AE66-48A6-DF80-88E1BC60F673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F34453-3C31-767F-1A11-9881557F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9" y="1783810"/>
            <a:ext cx="4057650" cy="2628900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D0800A8-4E6F-5342-20DC-85DC4A15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0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31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8" name="Rectangle 36">
            <a:extLst>
              <a:ext uri="{FF2B5EF4-FFF2-40B4-BE49-F238E27FC236}">
                <a16:creationId xmlns:a16="http://schemas.microsoft.com/office/drawing/2014/main" id="{41B79267-F76A-4F76-90C0-4A74F88E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38">
            <a:extLst>
              <a:ext uri="{FF2B5EF4-FFF2-40B4-BE49-F238E27FC236}">
                <a16:creationId xmlns:a16="http://schemas.microsoft.com/office/drawing/2014/main" id="{9C445207-0BC9-4D48-8FC7-C16E9B1C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Rectangle 59">
            <a:extLst>
              <a:ext uri="{FF2B5EF4-FFF2-40B4-BE49-F238E27FC236}">
                <a16:creationId xmlns:a16="http://schemas.microsoft.com/office/drawing/2014/main" id="{1DA332A5-BA16-4DE3-82C5-22B2214C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87D20F-CAF3-E3D6-17FC-F2A862FE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234164"/>
            <a:ext cx="5973588" cy="3733491"/>
          </a:xfrm>
          <a:prstGeom prst="rect">
            <a:avLst/>
          </a:prstGeom>
          <a:ln w="12700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7FEE8C3-A0CC-0115-0930-2F8AC100A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"/>
          <a:stretch/>
        </p:blipFill>
        <p:spPr>
          <a:xfrm>
            <a:off x="6649316" y="80815"/>
            <a:ext cx="4942128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120" name="Group 61">
            <a:extLst>
              <a:ext uri="{FF2B5EF4-FFF2-40B4-BE49-F238E27FC236}">
                <a16:creationId xmlns:a16="http://schemas.microsoft.com/office/drawing/2014/main" id="{8F47AB70-A01A-4FBE-B56A-E0F84A7A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1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3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ikdörtgen 3">
            <a:extLst>
              <a:ext uri="{FF2B5EF4-FFF2-40B4-BE49-F238E27FC236}">
                <a16:creationId xmlns:a16="http://schemas.microsoft.com/office/drawing/2014/main" id="{A3D3335B-B6BE-CF7E-06BB-C6103748D25A}"/>
              </a:ext>
            </a:extLst>
          </p:cNvPr>
          <p:cNvSpPr/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150">
                <a:ln w="0"/>
                <a:solidFill>
                  <a:srgbClr val="FFFEFF"/>
                </a:solidFill>
                <a:latin typeface="+mj-lt"/>
                <a:ea typeface="+mj-ea"/>
                <a:cs typeface="+mj-cs"/>
              </a:rPr>
              <a:t>Spherical Message Passing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F8B34B6-0A08-7280-6198-FBD460F6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6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9F8B24B-782E-AB27-425E-EA244849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5" y="932256"/>
            <a:ext cx="11640315" cy="49934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48F0A8B-FC75-D2CC-233B-7A7E1832626A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3FF93C7-580A-2F68-F21B-25106F6D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7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CF0D619-FF22-1647-E36A-88FF68FF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102"/>
            <a:ext cx="12192000" cy="285285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63FEC468-767A-A7B8-B88D-FEEBDFC4C7AB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8EFC00A-D7A5-B661-2585-A2E63E7E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40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21BCDE-BEE4-4526-8C3F-7BA5ED93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81" y="3174348"/>
            <a:ext cx="5063895" cy="345991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6AEDD8A-84A4-0CD5-B2F2-4DACDA5FCF6D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881A52-92A7-F374-562E-5F955DC0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86" y="736103"/>
            <a:ext cx="6192124" cy="2319525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4FAE75E-5CF5-F88C-2D57-ADA32BA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45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1837C72-2DEC-0502-EF03-8FE6ACA70235}"/>
              </a:ext>
            </a:extLst>
          </p:cNvPr>
          <p:cNvSpPr/>
          <p:nvPr/>
        </p:nvSpPr>
        <p:spPr>
          <a:xfrm>
            <a:off x="354959" y="96311"/>
            <a:ext cx="2837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3ADF570-E48C-1C76-EA8B-F60F5AB6BF13}"/>
              </a:ext>
            </a:extLst>
          </p:cNvPr>
          <p:cNvSpPr txBox="1"/>
          <p:nvPr/>
        </p:nvSpPr>
        <p:spPr>
          <a:xfrm>
            <a:off x="943583" y="1186774"/>
            <a:ext cx="10175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information is important for real-world graph data but the existing GN framework does not consider it.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Authors</a:t>
            </a:r>
            <a:r>
              <a:rPr lang="tr-TR" dirty="0"/>
              <a:t> </a:t>
            </a:r>
            <a:r>
              <a:rPr lang="en-US" dirty="0"/>
              <a:t>first build the generic and unified framework 3DGN to provide a clear interface for 3D graphs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</a:t>
            </a:r>
            <a:r>
              <a:rPr lang="en-US" dirty="0"/>
              <a:t> develop a novel message passing architecture </a:t>
            </a:r>
            <a:r>
              <a:rPr lang="en-US" b="1" dirty="0"/>
              <a:t>SMP</a:t>
            </a:r>
            <a:r>
              <a:rPr lang="en-US" dirty="0"/>
              <a:t> for realizing the 3DGN, and show that </a:t>
            </a:r>
            <a:r>
              <a:rPr lang="en-US" b="1" dirty="0"/>
              <a:t>SMP</a:t>
            </a:r>
            <a:r>
              <a:rPr lang="en-US" dirty="0"/>
              <a:t> represents a complete and accurate architecture in SCS.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 err="1"/>
              <a:t>SphereNet</a:t>
            </a:r>
            <a:r>
              <a:rPr lang="en-US" dirty="0"/>
              <a:t> computes geometries such as torsion angles, and employs linear layers for incorporating 3D information, it involves extra parameters and computational resources.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b="1" dirty="0"/>
              <a:t>SMP</a:t>
            </a:r>
            <a:r>
              <a:rPr lang="en-US" dirty="0"/>
              <a:t> and meaningful physical representations, </a:t>
            </a:r>
            <a:r>
              <a:rPr lang="en-US" b="1" dirty="0" err="1"/>
              <a:t>SphereNet</a:t>
            </a:r>
            <a:r>
              <a:rPr lang="en-US" dirty="0"/>
              <a:t> is presented for real-world 3D graph data. Experimental results on various types of datasets show that </a:t>
            </a:r>
            <a:r>
              <a:rPr lang="en-US" b="1" dirty="0" err="1"/>
              <a:t>SphereNet</a:t>
            </a:r>
            <a:r>
              <a:rPr lang="en-US" dirty="0"/>
              <a:t> leads to significant performance improvements without increasing computations.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EE3B99-C36F-7DE4-0707-C1608034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75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6D98241-2F1C-0EE3-6A05-D51F939E978F}"/>
              </a:ext>
            </a:extLst>
          </p:cNvPr>
          <p:cNvSpPr/>
          <p:nvPr/>
        </p:nvSpPr>
        <p:spPr>
          <a:xfrm>
            <a:off x="909740" y="2714416"/>
            <a:ext cx="10372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patience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tr-T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DC65008-BED2-75CB-E7FB-F0A4EF75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2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02F63A3-33AE-9C5F-5B39-396E918F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70" y="1156916"/>
            <a:ext cx="4488762" cy="26659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00C524-18E5-9162-7E76-F8449C68C078}"/>
              </a:ext>
            </a:extLst>
          </p:cNvPr>
          <p:cNvSpPr txBox="1"/>
          <p:nvPr/>
        </p:nvSpPr>
        <p:spPr>
          <a:xfrm>
            <a:off x="786673" y="4443077"/>
            <a:ext cx="967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Nodes: </a:t>
            </a:r>
            <a:r>
              <a:rPr lang="en-US" dirty="0"/>
              <a:t>people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 features:</a:t>
            </a:r>
            <a:r>
              <a:rPr lang="tr-TR" b="1" dirty="0"/>
              <a:t> </a:t>
            </a:r>
            <a:r>
              <a:rPr lang="tr-TR" dirty="0" err="1"/>
              <a:t>expertise</a:t>
            </a:r>
            <a:r>
              <a:rPr lang="tr-TR" b="1" dirty="0"/>
              <a:t>,</a:t>
            </a:r>
            <a:r>
              <a:rPr lang="en-US" dirty="0"/>
              <a:t>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Edges: </a:t>
            </a:r>
            <a:r>
              <a:rPr lang="tr-TR" b="1" dirty="0" err="1"/>
              <a:t>message</a:t>
            </a:r>
            <a:r>
              <a:rPr lang="en-US" dirty="0"/>
              <a:t> contacts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 features: </a:t>
            </a:r>
            <a:r>
              <a:rPr lang="en-US" dirty="0"/>
              <a:t>number of </a:t>
            </a:r>
            <a:r>
              <a:rPr lang="tr-TR" dirty="0" err="1"/>
              <a:t>message</a:t>
            </a:r>
            <a:r>
              <a:rPr lang="tr-TR" dirty="0"/>
              <a:t> sent</a:t>
            </a:r>
            <a:r>
              <a:rPr lang="en-US" dirty="0"/>
              <a:t> in last year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Goal</a:t>
            </a:r>
            <a:r>
              <a:rPr lang="tr-TR" dirty="0"/>
              <a:t>: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en-US" dirty="0"/>
              <a:t>our nodes meaningful coordinates (i.e., "embeddings")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US" dirty="0"/>
              <a:t>odes that share many connections should have similar embeddings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FBC48307-7352-FB88-71AC-538ED2B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5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3FE553-D551-C8E6-650C-3A7D91A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7" y="1289998"/>
            <a:ext cx="3264022" cy="2060528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5C18149D-C539-FBDF-D8F6-13E89101CF38}"/>
              </a:ext>
            </a:extLst>
          </p:cNvPr>
          <p:cNvSpPr/>
          <p:nvPr/>
        </p:nvSpPr>
        <p:spPr>
          <a:xfrm>
            <a:off x="3418592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4FDF383-22C3-152E-F096-7A2D5699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97" y="1472537"/>
            <a:ext cx="2743200" cy="1695450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FC717C86-22B4-FEE0-CDEF-58798D1BAAA5}"/>
              </a:ext>
            </a:extLst>
          </p:cNvPr>
          <p:cNvSpPr/>
          <p:nvPr/>
        </p:nvSpPr>
        <p:spPr>
          <a:xfrm>
            <a:off x="7492394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9F822C0-14C7-BA65-C1B2-A2DCEE98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8" y="1289998"/>
            <a:ext cx="3048000" cy="19431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BD47F0A-D0CA-0CD2-246D-B59EFF290024}"/>
              </a:ext>
            </a:extLst>
          </p:cNvPr>
          <p:cNvSpPr txBox="1"/>
          <p:nvPr/>
        </p:nvSpPr>
        <p:spPr>
          <a:xfrm>
            <a:off x="3233293" y="4373104"/>
            <a:ext cx="6098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Messages are sent between nodes via the edges</a:t>
            </a:r>
            <a:endParaRPr lang="tr-TR" dirty="0"/>
          </a:p>
          <a:p>
            <a:endParaRPr lang="tr-TR" dirty="0"/>
          </a:p>
          <a:p>
            <a:r>
              <a:rPr lang="en-US" dirty="0"/>
              <a:t>Nodes use these messages to update its embedding</a:t>
            </a: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55F4F674-FA74-53CC-4E31-A523867FE1BD}"/>
              </a:ext>
            </a:extLst>
          </p:cNvPr>
          <p:cNvSpPr/>
          <p:nvPr/>
        </p:nvSpPr>
        <p:spPr>
          <a:xfrm>
            <a:off x="2733333" y="4428061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9ADFE705-4B35-088A-0405-7398834F3E77}"/>
              </a:ext>
            </a:extLst>
          </p:cNvPr>
          <p:cNvSpPr/>
          <p:nvPr/>
        </p:nvSpPr>
        <p:spPr>
          <a:xfrm>
            <a:off x="2733333" y="5051183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A0DA51F-5A53-F5F5-BC42-DF2FC81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791765"/>
            <a:ext cx="10629331" cy="279154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19695" y="4096422"/>
            <a:ext cx="10768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824F054-B44B-CDF6-A4EF-57876730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5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52A234-660D-BD89-6BC1-9F06FC9D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1114754"/>
            <a:ext cx="7193262" cy="502171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436827" y="637700"/>
            <a:ext cx="347088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13086BA-CC57-46B3-2D48-2995354D4436}"/>
              </a:ext>
            </a:extLst>
          </p:cNvPr>
          <p:cNvSpPr txBox="1"/>
          <p:nvPr/>
        </p:nvSpPr>
        <p:spPr>
          <a:xfrm>
            <a:off x="7538936" y="1235413"/>
            <a:ext cx="41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 = step</a:t>
            </a:r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i</a:t>
            </a:r>
          </a:p>
          <a:p>
            <a:r>
              <a:rPr lang="tr-TR" dirty="0" err="1"/>
              <a:t>Current</a:t>
            </a:r>
            <a:r>
              <a:rPr lang="tr-TR" dirty="0"/>
              <a:t> Representation of j 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: e </a:t>
            </a:r>
            <a:r>
              <a:rPr lang="tr-TR" sz="1200" dirty="0" err="1"/>
              <a:t>ij</a:t>
            </a:r>
            <a:endParaRPr lang="tr-TR" sz="1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2F2330-377D-DA1A-B11D-3140CBCD2CE8}"/>
              </a:ext>
            </a:extLst>
          </p:cNvPr>
          <p:cNvSpPr txBox="1"/>
          <p:nvPr/>
        </p:nvSpPr>
        <p:spPr>
          <a:xfrm>
            <a:off x="6906638" y="5603132"/>
            <a:ext cx="42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Computes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(</a:t>
            </a:r>
            <a:r>
              <a:rPr lang="tr-TR" dirty="0" err="1"/>
              <a:t>vector</a:t>
            </a:r>
            <a:r>
              <a:rPr lang="tr-TR" dirty="0"/>
              <a:t>)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53E20D-6049-0848-6E36-2C9B5E74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3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E08460-6645-9F7E-D602-B61AE27E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3" y="1387813"/>
            <a:ext cx="5088882" cy="483248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155656-F151-84DE-89A9-1D4B44AD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6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2429A9-3C53-8806-8344-734B8A1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34" y="1526271"/>
            <a:ext cx="5570138" cy="14133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3FB0D79-FFC2-5FFF-F6B2-F729D031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828533"/>
            <a:ext cx="10296525" cy="9906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B2C3E5F-F7EC-14FE-75F2-00393134805F}"/>
              </a:ext>
            </a:extLst>
          </p:cNvPr>
          <p:cNvSpPr txBox="1"/>
          <p:nvPr/>
        </p:nvSpPr>
        <p:spPr>
          <a:xfrm>
            <a:off x="1897873" y="30476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Fixed-length representation regardless of neighborhood size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1F7AF6-8542-7724-25C7-4406C3026919}"/>
              </a:ext>
            </a:extLst>
          </p:cNvPr>
          <p:cNvSpPr txBox="1"/>
          <p:nvPr/>
        </p:nvSpPr>
        <p:spPr>
          <a:xfrm>
            <a:off x="1897873" y="50459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2. </a:t>
            </a:r>
            <a:r>
              <a:rPr lang="tr-TR" dirty="0" err="1"/>
              <a:t>Regardless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en-US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i="1" dirty="0"/>
              <a:t>(</a:t>
            </a:r>
            <a:r>
              <a:rPr lang="tr-TR" i="1" dirty="0" err="1"/>
              <a:t>permutation</a:t>
            </a:r>
            <a:r>
              <a:rPr lang="tr-TR" i="1" dirty="0"/>
              <a:t> </a:t>
            </a:r>
            <a:r>
              <a:rPr lang="tr-TR" i="1" dirty="0" err="1"/>
              <a:t>invariant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F1AF837-FA77-F848-6776-0CB3F9E2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314750" y="666977"/>
            <a:ext cx="538820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7BC3C1-2BBB-E290-4D83-CC22AF8C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74" y="1580177"/>
            <a:ext cx="6219897" cy="4554604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EF2D617-721A-593C-81DC-B92C103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0873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306</TotalTime>
  <Words>1370</Words>
  <Application>Microsoft Office PowerPoint</Application>
  <PresentationFormat>Geniş ekran</PresentationFormat>
  <Paragraphs>164</Paragraphs>
  <Slides>29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medium-content-sans-serif-font</vt:lpstr>
      <vt:lpstr>Rockwell</vt:lpstr>
      <vt:lpstr>sohne</vt:lpstr>
      <vt:lpstr>Wingdings</vt:lpstr>
      <vt:lpstr>Atlas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B. Gündüz</dc:creator>
  <cp:lastModifiedBy>İrem B. Gündüz</cp:lastModifiedBy>
  <cp:revision>130</cp:revision>
  <dcterms:created xsi:type="dcterms:W3CDTF">2022-06-25T20:29:35Z</dcterms:created>
  <dcterms:modified xsi:type="dcterms:W3CDTF">2022-07-06T10:22:58Z</dcterms:modified>
</cp:coreProperties>
</file>