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261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79CC93D-E52E-4D84-901B-11D7331DD495}">
          <p14:sldIdLst>
            <p14:sldId id="259"/>
            <p14:sldId id="261"/>
            <p14:sldId id="262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1" d="100"/>
          <a:sy n="51" d="100"/>
        </p:scale>
        <p:origin x="-12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23.02.2017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1715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tr-TR"/>
            </a:pPr>
            <a:r>
              <a:rPr lang="tr-TR" dirty="0" smtClean="0"/>
              <a:t>Bu şablon bir grup ayarında eğitim malzemesi sunmak için başlangıç dosyası olarak kullanılabilir.</a:t>
            </a:r>
          </a:p>
          <a:p>
            <a:endParaRPr lang="tr-TR" dirty="0" smtClean="0"/>
          </a:p>
          <a:p>
            <a:pPr lvl="0"/>
            <a:r>
              <a:rPr lang="tr-TR" sz="1200" b="1" dirty="0" smtClean="0"/>
              <a:t>Bölümler</a:t>
            </a:r>
            <a:endParaRPr lang="tr-TR" sz="1200" b="0" dirty="0" smtClean="0"/>
          </a:p>
          <a:p>
            <a:pPr lvl="0"/>
            <a:r>
              <a:rPr lang="tr-TR" sz="1200" b="0" dirty="0" smtClean="0"/>
              <a:t>Bölüm eklemek için slaydı sağ tıklatın.</a:t>
            </a:r>
            <a:r>
              <a:rPr lang="tr-TR" sz="1200" b="0" baseline="0" dirty="0" smtClean="0"/>
              <a:t> Bölümler slaytlarınızı düzenlemenize veya birden çok yazar arasındaki işbirliğini kolaylaştırmanıza yardımcı olabilir.</a:t>
            </a:r>
            <a:endParaRPr lang="tr-TR" sz="1200" b="0" dirty="0" smtClean="0"/>
          </a:p>
          <a:p>
            <a:pPr lvl="0"/>
            <a:endParaRPr lang="tr-TR" sz="1200" b="1" dirty="0" smtClean="0"/>
          </a:p>
          <a:p>
            <a:pPr lvl="0"/>
            <a:r>
              <a:rPr lang="tr-TR" sz="1200" b="1" dirty="0" smtClean="0"/>
              <a:t>Notlar</a:t>
            </a:r>
          </a:p>
          <a:p>
            <a:pPr lvl="0"/>
            <a:r>
              <a:rPr lang="tr-TR" sz="1200" dirty="0" smtClean="0"/>
              <a:t>Teslim notları veya izleyicilere ek bilgi sağlamak için Notlar bölümünü kullanın.</a:t>
            </a:r>
            <a:r>
              <a:rPr lang="tr-TR" sz="1200" baseline="0" dirty="0" smtClean="0"/>
              <a:t> Sununuz sırasında Sunu Görünümü'nde bu notları görüntüleyin. </a:t>
            </a:r>
          </a:p>
          <a:p>
            <a:pPr lvl="0">
              <a:buFontTx/>
              <a:buNone/>
            </a:pPr>
            <a:r>
              <a:rPr lang="tr-TR" sz="1200" dirty="0" smtClean="0"/>
              <a:t>Yazı tipi boyutuna dikkat edin (Erişilebilirlik, görünürlük, video kaydı ve çevrimiçi üretim için önemlidir)</a:t>
            </a:r>
          </a:p>
          <a:p>
            <a:pPr lvl="0"/>
            <a:endParaRPr lang="tr-TR" sz="1200" dirty="0" smtClean="0"/>
          </a:p>
          <a:p>
            <a:pPr lvl="0">
              <a:buFontTx/>
              <a:buNone/>
            </a:pPr>
            <a:r>
              <a:rPr lang="tr-TR" sz="1200" b="1" dirty="0" smtClean="0"/>
              <a:t>Birlikte kullanılan renkler </a:t>
            </a:r>
          </a:p>
          <a:p>
            <a:pPr lvl="0">
              <a:buFontTx/>
              <a:buNone/>
            </a:pPr>
            <a:r>
              <a:rPr lang="tr-TR" sz="1200" dirty="0" smtClean="0"/>
              <a:t>Grafiklere, çizelgelere ve metin kutularına özellikle dikkat edin.</a:t>
            </a:r>
            <a:r>
              <a:rPr lang="tr-TR" sz="1200" baseline="0" dirty="0" smtClean="0"/>
              <a:t> </a:t>
            </a:r>
            <a:endParaRPr lang="tr-TR" sz="1200" dirty="0" smtClean="0"/>
          </a:p>
          <a:p>
            <a:pPr lvl="0"/>
            <a:r>
              <a:rPr lang="tr-TR" sz="1200" dirty="0" smtClean="0"/>
              <a:t>Katılımcılar, siyah ve beyaz veya </a:t>
            </a:r>
            <a:r>
              <a:rPr lang="tr-TR" sz="1200" dirty="0" err="1" smtClean="0"/>
              <a:t>gri tonlamalı</a:t>
            </a:r>
            <a:r>
              <a:rPr lang="tr-TR" sz="1200" dirty="0" smtClean="0"/>
              <a:t>yazdırabilir. Tümüyle siyah ve beyaz ve </a:t>
            </a:r>
            <a:r>
              <a:rPr lang="tr-TR" sz="1200" dirty="0" err="1" smtClean="0"/>
              <a:t>gri tonlamalı</a:t>
            </a:r>
            <a:r>
              <a:rPr lang="tr-TR" sz="1200" dirty="0" smtClean="0"/>
              <a:t>yazdırırken renklerinizin uygun olacağından emin olmak için bir sınama baskısı çalıştırın.</a:t>
            </a:r>
          </a:p>
          <a:p>
            <a:pPr lvl="0">
              <a:buFontTx/>
              <a:buNone/>
            </a:pPr>
            <a:endParaRPr lang="tr-TR" sz="1200" dirty="0" smtClean="0"/>
          </a:p>
          <a:p>
            <a:pPr lvl="0">
              <a:buFontTx/>
              <a:buNone/>
            </a:pPr>
            <a:r>
              <a:rPr lang="tr-TR" sz="1200" b="1" dirty="0" smtClean="0"/>
              <a:t>Grafikler, tablolar ve çizimler</a:t>
            </a:r>
          </a:p>
          <a:p>
            <a:pPr lvl="0"/>
            <a:r>
              <a:rPr lang="tr-TR" sz="1200" dirty="0" smtClean="0"/>
              <a:t>Basit tutun: Mümkünse, tutarlı ve dikkat dağıtmayan stiller ve renkler kullanın.</a:t>
            </a:r>
          </a:p>
          <a:p>
            <a:pPr lvl="0"/>
            <a:r>
              <a:rPr lang="tr-TR" sz="1200" dirty="0" smtClean="0"/>
              <a:t>Tüm grafikleri ve tabloları etiketleyin.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GNUTELLA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2016141073</a:t>
            </a:r>
            <a:endParaRPr lang="tr-TR" sz="2400" dirty="0">
              <a:latin typeface="+mn-lt"/>
            </a:endParaRPr>
          </a:p>
          <a:p>
            <a:r>
              <a:rPr lang="tr-TR" sz="2400" dirty="0" smtClean="0">
                <a:latin typeface="+mn-lt"/>
              </a:rPr>
              <a:t>İbrahim GÜVEN</a:t>
            </a:r>
            <a:endParaRPr lang="tr-T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GNUTELLA PROTOKOL MESAJLARI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Broadcast mesajları</a:t>
            </a:r>
          </a:p>
          <a:p>
            <a:pPr lvl="1"/>
            <a:r>
              <a:rPr lang="tr-TR" dirty="0" err="1" smtClean="0"/>
              <a:t>Ping</a:t>
            </a:r>
            <a:endParaRPr lang="tr-TR" dirty="0" smtClean="0"/>
          </a:p>
          <a:p>
            <a:pPr lvl="1"/>
            <a:r>
              <a:rPr lang="tr-TR" dirty="0" smtClean="0"/>
              <a:t>Query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/>
              <a:t>Geri iletilen </a:t>
            </a:r>
            <a:r>
              <a:rPr lang="tr-TR" sz="3200" dirty="0" smtClean="0"/>
              <a:t>mesajlar</a:t>
            </a:r>
          </a:p>
          <a:p>
            <a:pPr lvl="1"/>
            <a:r>
              <a:rPr lang="tr-TR" dirty="0" err="1"/>
              <a:t>Pong</a:t>
            </a:r>
            <a:endParaRPr lang="tr-TR" dirty="0"/>
          </a:p>
          <a:p>
            <a:pPr lvl="1"/>
            <a:r>
              <a:rPr lang="tr-TR" dirty="0"/>
              <a:t>Query </a:t>
            </a:r>
            <a:r>
              <a:rPr lang="tr-TR" dirty="0" smtClean="0"/>
              <a:t>hit</a:t>
            </a:r>
            <a:endParaRPr lang="tr-T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/>
              <a:t>Düğüm noktasından düğüm </a:t>
            </a:r>
            <a:r>
              <a:rPr lang="tr-TR" sz="3200" dirty="0" smtClean="0"/>
              <a:t>mesajları</a:t>
            </a:r>
          </a:p>
          <a:p>
            <a:pPr marL="742950" lvl="2" indent="-342900"/>
            <a:r>
              <a:rPr lang="tr-TR" sz="2800" dirty="0" err="1"/>
              <a:t>push</a:t>
            </a:r>
            <a:endParaRPr lang="tr-TR" sz="2800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1107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Ping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697"/>
              </a:spcBef>
            </a:pPr>
            <a:r>
              <a:rPr lang="en-US" dirty="0" err="1"/>
              <a:t>Ağdaki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makineleri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keşfeder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lnSpc>
                <a:spcPct val="150000"/>
              </a:lnSpc>
              <a:spcBef>
                <a:spcPts val="697"/>
              </a:spcBef>
            </a:pP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tr-TR" dirty="0" err="1" smtClean="0"/>
              <a:t>Servent</a:t>
            </a:r>
            <a:r>
              <a:rPr lang="en-US" dirty="0" smtClean="0"/>
              <a:t> </a:t>
            </a:r>
            <a:r>
              <a:rPr lang="en-US" dirty="0" err="1"/>
              <a:t>ağlarını</a:t>
            </a:r>
            <a:r>
              <a:rPr lang="en-US" dirty="0"/>
              <a:t> </a:t>
            </a:r>
            <a:r>
              <a:rPr lang="en-US" dirty="0" err="1"/>
              <a:t>araştırır</a:t>
            </a:r>
            <a:r>
              <a:rPr lang="en-US" dirty="0" smtClean="0"/>
              <a:t>.</a:t>
            </a:r>
            <a:endParaRPr lang="tr-TR" dirty="0" smtClean="0"/>
          </a:p>
          <a:p>
            <a:pPr lvl="0" indent="-339840">
              <a:lnSpc>
                <a:spcPct val="150000"/>
              </a:lnSpc>
              <a:spcBef>
                <a:spcPts val="697"/>
              </a:spcBef>
            </a:pP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başlığına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:</a:t>
            </a:r>
          </a:p>
          <a:p>
            <a:pPr lvl="0" indent="-339840">
              <a:lnSpc>
                <a:spcPct val="150000"/>
              </a:lnSpc>
              <a:spcBef>
                <a:spcPts val="697"/>
              </a:spcBef>
            </a:pPr>
            <a:r>
              <a:rPr lang="en-US" dirty="0" smtClean="0"/>
              <a:t>Payload </a:t>
            </a:r>
            <a:r>
              <a:rPr lang="en-US" dirty="0"/>
              <a:t>Descriptor </a:t>
            </a:r>
            <a:r>
              <a:rPr lang="en-US" dirty="0" err="1"/>
              <a:t>alanı</a:t>
            </a:r>
            <a:r>
              <a:rPr lang="en-US" dirty="0"/>
              <a:t> 0x00</a:t>
            </a:r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481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592" y="620688"/>
            <a:ext cx="7524328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0743" y="2132856"/>
            <a:ext cx="7919729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118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Query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</a:pPr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/>
              <a:t>aramak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mekanizma</a:t>
            </a:r>
            <a:endParaRPr lang="en-US" dirty="0"/>
          </a:p>
          <a:p>
            <a:pPr marL="0" lvl="0" indent="0">
              <a:lnSpc>
                <a:spcPct val="200000"/>
              </a:lnSpc>
              <a:spcBef>
                <a:spcPts val="697"/>
              </a:spcBef>
            </a:pP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kümesini</a:t>
            </a:r>
            <a:r>
              <a:rPr lang="en-US" dirty="0"/>
              <a:t> </a:t>
            </a:r>
            <a:r>
              <a:rPr lang="en-US" dirty="0" err="1"/>
              <a:t>arattıktan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2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Query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2984715"/>
          </a:xfrm>
        </p:spPr>
        <p:txBody>
          <a:bodyPr>
            <a:normAutofit/>
          </a:bodyPr>
          <a:lstStyle/>
          <a:p>
            <a:pPr marL="0" lvl="0" indent="0">
              <a:spcBef>
                <a:spcPts val="697"/>
              </a:spcBef>
            </a:pPr>
            <a:r>
              <a:rPr lang="tr-TR" dirty="0" err="1" smtClean="0"/>
              <a:t>Servent</a:t>
            </a:r>
            <a:r>
              <a:rPr lang="en-US" dirty="0" smtClean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mesaja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Kbps'lik</a:t>
            </a:r>
            <a:r>
              <a:rPr lang="en-US" dirty="0"/>
              <a:t> minimum </a:t>
            </a:r>
            <a:r>
              <a:rPr lang="en-US" dirty="0" err="1"/>
              <a:t>hız</a:t>
            </a:r>
            <a:r>
              <a:rPr lang="en-US" dirty="0" smtClean="0"/>
              <a:t>.</a:t>
            </a:r>
            <a:endParaRPr lang="tr-TR" dirty="0" smtClean="0"/>
          </a:p>
          <a:p>
            <a:pPr marL="0" lvl="0" indent="0">
              <a:spcBef>
                <a:spcPts val="697"/>
              </a:spcBef>
            </a:pPr>
            <a:endParaRPr lang="tr-TR" dirty="0"/>
          </a:p>
          <a:p>
            <a:pPr marL="0" indent="0">
              <a:spcBef>
                <a:spcPts val="697"/>
              </a:spcBef>
            </a:pP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sonlandırılmış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dizesi</a:t>
            </a:r>
            <a:r>
              <a:rPr lang="en-US" dirty="0"/>
              <a:t>. </a:t>
            </a: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başlığının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taşıma</a:t>
            </a:r>
            <a:r>
              <a:rPr lang="en-US" dirty="0"/>
              <a:t> </a:t>
            </a:r>
            <a:r>
              <a:rPr lang="en-US" dirty="0" err="1"/>
              <a:t>uzunluğu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.</a:t>
            </a:r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23728" y="4581128"/>
            <a:ext cx="5761080" cy="1679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48167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Query Hit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697"/>
              </a:spcBef>
            </a:pPr>
            <a:r>
              <a:rPr lang="en-US" dirty="0" err="1"/>
              <a:t>Sorguya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ver.</a:t>
            </a:r>
          </a:p>
          <a:p>
            <a:pPr marL="0" lvl="0" indent="0">
              <a:lnSpc>
                <a:spcPct val="150000"/>
              </a:lnSpc>
              <a:spcBef>
                <a:spcPts val="697"/>
              </a:spcBef>
            </a:pP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ölçütleri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karşılandığında</a:t>
            </a:r>
            <a:r>
              <a:rPr lang="en-US" dirty="0"/>
              <a:t> </a:t>
            </a:r>
            <a:r>
              <a:rPr lang="en-US" dirty="0" err="1" smtClean="0"/>
              <a:t>oluşturulmalıdır</a:t>
            </a:r>
            <a:r>
              <a:rPr lang="tr-TR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697"/>
              </a:spcBef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tanımlayıcısını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664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592" y="2146616"/>
            <a:ext cx="8014509" cy="394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295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Sonuç Kümesi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15616" y="2204864"/>
            <a:ext cx="7418024" cy="3452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8966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Push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</a:pP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tr-TR" dirty="0" err="1" smtClean="0"/>
              <a:t>SERVENT’a</a:t>
            </a:r>
            <a:r>
              <a:rPr lang="en-US" dirty="0" smtClean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 smtClean="0"/>
              <a:t>sağlar</a:t>
            </a:r>
            <a:r>
              <a:rPr lang="tr-TR" dirty="0" smtClean="0"/>
              <a:t>.</a:t>
            </a:r>
          </a:p>
          <a:p>
            <a:pPr marL="0" indent="0">
              <a:lnSpc>
                <a:spcPct val="200000"/>
              </a:lnSpc>
            </a:pPr>
            <a:r>
              <a:rPr lang="tr-TR" dirty="0" err="1" smtClean="0"/>
              <a:t>Servent</a:t>
            </a:r>
            <a:r>
              <a:rPr lang="tr-TR" dirty="0" smtClean="0"/>
              <a:t> bir güvenlik duvarı arkasından Query hit gönderir.</a:t>
            </a:r>
            <a:endParaRPr lang="en-US" dirty="0"/>
          </a:p>
          <a:p>
            <a:pPr marL="0" lvl="0" indent="0"/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90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69165" y="2060848"/>
            <a:ext cx="6913024" cy="396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0355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Gnutella </a:t>
            </a:r>
            <a:r>
              <a:rPr lang="en-US" b="1" dirty="0" err="1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nedir</a:t>
            </a:r>
            <a:r>
              <a:rPr lang="tr-TR" b="1" dirty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?</a:t>
            </a:r>
            <a:endParaRPr lang="en-US" b="1" dirty="0">
              <a:solidFill>
                <a:srgbClr val="000000"/>
              </a:solidFill>
              <a:latin typeface="+mn-lt"/>
              <a:ea typeface="Arial" pitchFamily="34"/>
              <a:cs typeface="Arial" pitchFamily="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Modern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ve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verimli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P2P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ağı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standardı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ve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Arial" pitchFamily="34"/>
                <a:cs typeface="Arial" pitchFamily="34"/>
              </a:rPr>
              <a:t>mimarisi</a:t>
            </a:r>
            <a:endParaRPr lang="tr-TR" dirty="0" smtClean="0">
              <a:solidFill>
                <a:srgbClr val="000000"/>
              </a:solidFill>
              <a:ea typeface="Arial" pitchFamily="34"/>
              <a:cs typeface="Arial" pitchFamily="34"/>
            </a:endParaRPr>
          </a:p>
          <a:p>
            <a:pPr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tr-TR" dirty="0">
              <a:solidFill>
                <a:srgbClr val="000000"/>
              </a:solidFill>
              <a:ea typeface="Arial" pitchFamily="34"/>
              <a:cs typeface="Arial" pitchFamily="34"/>
            </a:endParaRPr>
          </a:p>
          <a:p>
            <a:pPr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Kişiden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kişiye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iletişim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veri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konumu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ve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aktarımı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gibi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hizmetleri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sağlar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.</a:t>
            </a:r>
          </a:p>
          <a:p>
            <a:pPr marL="0" lvl="0" indent="0">
              <a:spcBef>
                <a:spcPts val="598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3284984"/>
            <a:ext cx="8077200" cy="1143000"/>
          </a:xfrm>
        </p:spPr>
        <p:txBody>
          <a:bodyPr/>
          <a:lstStyle/>
          <a:p>
            <a:pPr algn="ctr"/>
            <a:r>
              <a:rPr lang="en-US" b="1" dirty="0"/>
              <a:t>İŞLEV MEKANİZMALARI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10061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SERVENT </a:t>
            </a:r>
            <a:r>
              <a:rPr lang="tr-TR" b="1" dirty="0" err="1"/>
              <a:t>Gnutella’ya</a:t>
            </a:r>
            <a:r>
              <a:rPr lang="tr-TR" b="1" dirty="0"/>
              <a:t> Üye Olması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indent="0"/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 smtClean="0"/>
              <a:t>SERVENT başka SERVENT</a:t>
            </a:r>
            <a:r>
              <a:rPr lang="en-US" dirty="0" smtClean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kurmaya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/>
            <a:endParaRPr lang="tr-TR" dirty="0"/>
          </a:p>
          <a:p>
            <a:pPr marL="0" lvl="0" indent="0"/>
            <a:r>
              <a:rPr lang="en-US" dirty="0"/>
              <a:t>TCP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kurulduktan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tr-TR" dirty="0" smtClean="0"/>
              <a:t>SERVENT </a:t>
            </a:r>
            <a:r>
              <a:rPr lang="en-US" dirty="0" err="1" smtClean="0"/>
              <a:t>adresi</a:t>
            </a:r>
            <a:r>
              <a:rPr lang="en-US" dirty="0" smtClean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 smtClean="0"/>
              <a:t>edil</a:t>
            </a:r>
            <a:r>
              <a:rPr lang="tr-TR" dirty="0" smtClean="0"/>
              <a:t>ir.</a:t>
            </a:r>
            <a:endParaRPr lang="en-US" dirty="0"/>
          </a:p>
          <a:p>
            <a:pPr mar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51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SERVENT </a:t>
            </a:r>
            <a:r>
              <a:rPr lang="tr-TR" b="1" dirty="0" err="1"/>
              <a:t>Gnutella’ya</a:t>
            </a:r>
            <a:r>
              <a:rPr lang="tr-TR" b="1" dirty="0"/>
              <a:t> Üye Olması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dirty="0"/>
              <a:t>Gnutella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talebi</a:t>
            </a:r>
            <a:r>
              <a:rPr lang="en-US" dirty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tr-TR" dirty="0" err="1" smtClean="0"/>
              <a:t>stringi</a:t>
            </a:r>
            <a:r>
              <a:rPr lang="tr-TR" dirty="0" smtClean="0"/>
              <a:t> </a:t>
            </a:r>
            <a:r>
              <a:rPr lang="en-US" dirty="0" err="1" smtClean="0"/>
              <a:t>gönderi</a:t>
            </a:r>
            <a:r>
              <a:rPr lang="tr-TR" dirty="0" smtClean="0"/>
              <a:t>r.</a:t>
            </a:r>
          </a:p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rgbClr val="00007D"/>
                </a:solidFill>
              </a:rPr>
              <a:t>Gnutella Connect/ &lt;protocol version String&gt;</a:t>
            </a:r>
          </a:p>
          <a:p>
            <a:pPr marL="0" indent="0">
              <a:lnSpc>
                <a:spcPct val="150000"/>
              </a:lnSpc>
            </a:pP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tr-TR" dirty="0" smtClean="0"/>
              <a:t>SERVENT şöyle </a:t>
            </a:r>
            <a:r>
              <a:rPr lang="en-US" dirty="0" err="1" smtClean="0"/>
              <a:t>yanıtl</a:t>
            </a:r>
            <a:r>
              <a:rPr lang="tr-TR" dirty="0" smtClean="0"/>
              <a:t>ar.</a:t>
            </a:r>
          </a:p>
          <a:p>
            <a:pPr marL="0" lvl="0" indent="0">
              <a:lnSpc>
                <a:spcPct val="150000"/>
              </a:lnSpc>
            </a:pPr>
            <a:r>
              <a:rPr lang="en-US" dirty="0">
                <a:solidFill>
                  <a:srgbClr val="00007D"/>
                </a:solidFill>
              </a:rPr>
              <a:t>Gnutella </a:t>
            </a:r>
            <a:r>
              <a:rPr lang="en-US" dirty="0" smtClean="0">
                <a:solidFill>
                  <a:srgbClr val="00007D"/>
                </a:solidFill>
              </a:rPr>
              <a:t>OK</a:t>
            </a:r>
            <a:endParaRPr lang="en-US" dirty="0"/>
          </a:p>
          <a:p>
            <a:pPr marL="0" lvl="0" indent="0"/>
            <a:endParaRPr lang="en-US" dirty="0"/>
          </a:p>
          <a:p>
            <a:pPr mar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196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Tanımlayıcı</a:t>
            </a:r>
            <a:r>
              <a:rPr lang="en-US" b="1" dirty="0"/>
              <a:t> </a:t>
            </a:r>
            <a:r>
              <a:rPr lang="en-US" b="1" dirty="0" err="1"/>
              <a:t>Üstbilgi</a:t>
            </a:r>
            <a:endParaRPr lang="tr-TR" b="1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62000" y="3238197"/>
            <a:ext cx="8077200" cy="101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642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ücreti</a:t>
            </a:r>
            <a:r>
              <a:rPr lang="en-US" dirty="0"/>
              <a:t> </a:t>
            </a: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:</a:t>
            </a:r>
          </a:p>
          <a:p>
            <a:pPr lvl="0" indent="-339840"/>
            <a:r>
              <a:rPr lang="en-US" dirty="0"/>
              <a:t>0x00  Ping</a:t>
            </a:r>
          </a:p>
          <a:p>
            <a:pPr lvl="0" indent="-339840"/>
            <a:r>
              <a:rPr lang="en-US" dirty="0"/>
              <a:t>0x01  Pong</a:t>
            </a:r>
          </a:p>
          <a:p>
            <a:pPr lvl="0" indent="-339840"/>
            <a:r>
              <a:rPr lang="en-US" dirty="0"/>
              <a:t>0x40 Push</a:t>
            </a:r>
          </a:p>
          <a:p>
            <a:pPr lvl="0" indent="-339840"/>
            <a:r>
              <a:rPr lang="en-US" dirty="0"/>
              <a:t>0x80  Query</a:t>
            </a:r>
          </a:p>
          <a:p>
            <a:pPr lvl="0" indent="-339840"/>
            <a:r>
              <a:rPr lang="en-US" dirty="0"/>
              <a:t>0x81 Query hit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65011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Gnutella</a:t>
            </a:r>
            <a:r>
              <a:rPr lang="tr-TR" b="1" dirty="0" smtClean="0"/>
              <a:t> Arama Mekanizması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/>
            <a:endParaRPr lang="en-US" dirty="0"/>
          </a:p>
          <a:p>
            <a:pPr mar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sp>
        <p:nvSpPr>
          <p:cNvPr id="4" name="Serbest Form 3"/>
          <p:cNvSpPr/>
          <p:nvPr/>
        </p:nvSpPr>
        <p:spPr>
          <a:xfrm>
            <a:off x="1189776" y="2483841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Düz Bağlayıcı 4"/>
          <p:cNvSpPr/>
          <p:nvPr/>
        </p:nvSpPr>
        <p:spPr>
          <a:xfrm>
            <a:off x="1434216" y="2636120"/>
            <a:ext cx="1067040" cy="53352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Serbest Form 5"/>
          <p:cNvSpPr/>
          <p:nvPr/>
        </p:nvSpPr>
        <p:spPr>
          <a:xfrm>
            <a:off x="2501256" y="3093321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7" name="Serbest Form 6"/>
          <p:cNvSpPr/>
          <p:nvPr/>
        </p:nvSpPr>
        <p:spPr>
          <a:xfrm>
            <a:off x="2501256" y="400772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8" name="Serbest Form 7"/>
          <p:cNvSpPr/>
          <p:nvPr/>
        </p:nvSpPr>
        <p:spPr>
          <a:xfrm>
            <a:off x="3796536" y="3093321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9" name="Serbest Form 8"/>
          <p:cNvSpPr/>
          <p:nvPr/>
        </p:nvSpPr>
        <p:spPr>
          <a:xfrm>
            <a:off x="5015856" y="3855441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0" name="Serbest Form 9"/>
          <p:cNvSpPr/>
          <p:nvPr/>
        </p:nvSpPr>
        <p:spPr>
          <a:xfrm>
            <a:off x="4787256" y="2407521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1" name="Düz Bağlayıcı 10"/>
          <p:cNvSpPr/>
          <p:nvPr/>
        </p:nvSpPr>
        <p:spPr>
          <a:xfrm>
            <a:off x="2615376" y="3321921"/>
            <a:ext cx="1800" cy="68579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" name="Düz Bağlayıcı 11"/>
          <p:cNvSpPr/>
          <p:nvPr/>
        </p:nvSpPr>
        <p:spPr>
          <a:xfrm>
            <a:off x="2729856" y="3169641"/>
            <a:ext cx="1066680" cy="143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3" name="Düz Bağlayıcı 12"/>
          <p:cNvSpPr/>
          <p:nvPr/>
        </p:nvSpPr>
        <p:spPr>
          <a:xfrm flipV="1">
            <a:off x="4025135" y="2556560"/>
            <a:ext cx="762121" cy="61596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4" name="Düz Bağlayıcı 13"/>
          <p:cNvSpPr/>
          <p:nvPr/>
        </p:nvSpPr>
        <p:spPr>
          <a:xfrm>
            <a:off x="4025135" y="3321921"/>
            <a:ext cx="990721" cy="5716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5" name="Serbest Form 14"/>
          <p:cNvSpPr/>
          <p:nvPr/>
        </p:nvSpPr>
        <p:spPr>
          <a:xfrm>
            <a:off x="3644255" y="4846161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6" name="Düz Bağlayıcı 15"/>
          <p:cNvSpPr/>
          <p:nvPr/>
        </p:nvSpPr>
        <p:spPr>
          <a:xfrm>
            <a:off x="2653535" y="4160361"/>
            <a:ext cx="990720" cy="7617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7" name="Düz Bağlayıcı 16"/>
          <p:cNvSpPr/>
          <p:nvPr/>
        </p:nvSpPr>
        <p:spPr>
          <a:xfrm flipH="1">
            <a:off x="3793296" y="4007720"/>
            <a:ext cx="1301760" cy="9144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8" name="Serbest Form 17"/>
          <p:cNvSpPr/>
          <p:nvPr/>
        </p:nvSpPr>
        <p:spPr>
          <a:xfrm>
            <a:off x="1115616" y="270596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1</a:t>
            </a:r>
          </a:p>
        </p:txBody>
      </p:sp>
      <p:sp>
        <p:nvSpPr>
          <p:cNvPr id="19" name="Serbest Form 18"/>
          <p:cNvSpPr/>
          <p:nvPr/>
        </p:nvSpPr>
        <p:spPr>
          <a:xfrm>
            <a:off x="2230176" y="3169641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2</a:t>
            </a:r>
          </a:p>
        </p:txBody>
      </p:sp>
      <p:sp>
        <p:nvSpPr>
          <p:cNvPr id="20" name="Serbest Form 19"/>
          <p:cNvSpPr/>
          <p:nvPr/>
        </p:nvSpPr>
        <p:spPr>
          <a:xfrm>
            <a:off x="2198496" y="4084041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3</a:t>
            </a:r>
          </a:p>
        </p:txBody>
      </p:sp>
      <p:sp>
        <p:nvSpPr>
          <p:cNvPr id="21" name="Serbest Form 20"/>
          <p:cNvSpPr/>
          <p:nvPr/>
        </p:nvSpPr>
        <p:spPr>
          <a:xfrm>
            <a:off x="3646056" y="2788761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4</a:t>
            </a:r>
          </a:p>
        </p:txBody>
      </p:sp>
      <p:sp>
        <p:nvSpPr>
          <p:cNvPr id="22" name="Serbest Form 21"/>
          <p:cNvSpPr/>
          <p:nvPr/>
        </p:nvSpPr>
        <p:spPr>
          <a:xfrm>
            <a:off x="3874656" y="492212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5</a:t>
            </a:r>
          </a:p>
        </p:txBody>
      </p:sp>
      <p:sp>
        <p:nvSpPr>
          <p:cNvPr id="23" name="Serbest Form 22"/>
          <p:cNvSpPr/>
          <p:nvPr/>
        </p:nvSpPr>
        <p:spPr>
          <a:xfrm>
            <a:off x="5093976" y="400772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6</a:t>
            </a:r>
          </a:p>
        </p:txBody>
      </p:sp>
      <p:sp>
        <p:nvSpPr>
          <p:cNvPr id="24" name="Serbest Form 23"/>
          <p:cNvSpPr/>
          <p:nvPr/>
        </p:nvSpPr>
        <p:spPr>
          <a:xfrm>
            <a:off x="4941696" y="256016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7</a:t>
            </a:r>
          </a:p>
        </p:txBody>
      </p:sp>
      <p:grpSp>
        <p:nvGrpSpPr>
          <p:cNvPr id="25" name="Grup 24"/>
          <p:cNvGrpSpPr/>
          <p:nvPr/>
        </p:nvGrpSpPr>
        <p:grpSpPr>
          <a:xfrm>
            <a:off x="2652456" y="2788761"/>
            <a:ext cx="310320" cy="307080"/>
            <a:chOff x="2300760" y="1905120"/>
            <a:chExt cx="310320" cy="307080"/>
          </a:xfrm>
        </p:grpSpPr>
        <p:sp>
          <p:nvSpPr>
            <p:cNvPr id="26" name="Serbest Form 25"/>
            <p:cNvSpPr/>
            <p:nvPr/>
          </p:nvSpPr>
          <p:spPr>
            <a:xfrm>
              <a:off x="2378160" y="213372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27" name="Serbest Form 26"/>
            <p:cNvSpPr/>
            <p:nvPr/>
          </p:nvSpPr>
          <p:spPr>
            <a:xfrm>
              <a:off x="2300760" y="1905120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sp>
        <p:nvSpPr>
          <p:cNvPr id="28" name="Dikdörtgen 27"/>
          <p:cNvSpPr/>
          <p:nvPr/>
        </p:nvSpPr>
        <p:spPr>
          <a:xfrm>
            <a:off x="842308" y="5589240"/>
            <a:ext cx="58324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Adım: 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Düğüm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2, A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dosyası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için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arama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başlatır</a:t>
            </a:r>
            <a:endParaRPr lang="en-US" sz="2800" dirty="0">
              <a:solidFill>
                <a:srgbClr val="000000"/>
              </a:solidFill>
              <a:latin typeface="Times New Roman" pitchFamily="18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645750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Gnutella</a:t>
            </a:r>
            <a:r>
              <a:rPr lang="tr-TR" b="1" dirty="0" smtClean="0"/>
              <a:t> Arama Mekanizması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/>
            <a:endParaRPr lang="en-US" dirty="0"/>
          </a:p>
          <a:p>
            <a:pPr mar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783417" y="5517232"/>
            <a:ext cx="46791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Adım: </a:t>
            </a:r>
          </a:p>
          <a:p>
            <a:pPr marL="228600" lvl="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Tüm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komşulara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mesaj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gönderir</a:t>
            </a:r>
            <a:endParaRPr lang="tr-TR" sz="2800" b="1" dirty="0" smtClean="0">
              <a:solidFill>
                <a:srgbClr val="000000"/>
              </a:solidFill>
              <a:latin typeface="Times New Roman" pitchFamily="18"/>
              <a:ea typeface="Arial" pitchFamily="34"/>
              <a:cs typeface="Arial" pitchFamily="34"/>
            </a:endParaRPr>
          </a:p>
        </p:txBody>
      </p:sp>
      <p:sp>
        <p:nvSpPr>
          <p:cNvPr id="29" name="Serbest Form 28"/>
          <p:cNvSpPr/>
          <p:nvPr/>
        </p:nvSpPr>
        <p:spPr>
          <a:xfrm>
            <a:off x="853919" y="1907777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0" name="Düz Bağlayıcı 29"/>
          <p:cNvSpPr/>
          <p:nvPr/>
        </p:nvSpPr>
        <p:spPr>
          <a:xfrm>
            <a:off x="1082520" y="2060056"/>
            <a:ext cx="1067040" cy="53352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1" name="Serbest Form 30"/>
          <p:cNvSpPr/>
          <p:nvPr/>
        </p:nvSpPr>
        <p:spPr>
          <a:xfrm>
            <a:off x="2149560" y="2517257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2" name="Serbest Form 31"/>
          <p:cNvSpPr/>
          <p:nvPr/>
        </p:nvSpPr>
        <p:spPr>
          <a:xfrm>
            <a:off x="2149560" y="3431656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3" name="Serbest Form 32"/>
          <p:cNvSpPr/>
          <p:nvPr/>
        </p:nvSpPr>
        <p:spPr>
          <a:xfrm>
            <a:off x="3444840" y="2517257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4" name="Serbest Form 33"/>
          <p:cNvSpPr/>
          <p:nvPr/>
        </p:nvSpPr>
        <p:spPr>
          <a:xfrm>
            <a:off x="4664160" y="3279377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5" name="Serbest Form 34"/>
          <p:cNvSpPr/>
          <p:nvPr/>
        </p:nvSpPr>
        <p:spPr>
          <a:xfrm>
            <a:off x="4435560" y="1831457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6" name="Düz Bağlayıcı 35"/>
          <p:cNvSpPr/>
          <p:nvPr/>
        </p:nvSpPr>
        <p:spPr>
          <a:xfrm>
            <a:off x="2263680" y="2745857"/>
            <a:ext cx="1800" cy="68579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7" name="Düz Bağlayıcı 36"/>
          <p:cNvSpPr/>
          <p:nvPr/>
        </p:nvSpPr>
        <p:spPr>
          <a:xfrm>
            <a:off x="2378160" y="2593577"/>
            <a:ext cx="1066680" cy="143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8" name="Düz Bağlayıcı 37"/>
          <p:cNvSpPr/>
          <p:nvPr/>
        </p:nvSpPr>
        <p:spPr>
          <a:xfrm flipV="1">
            <a:off x="3673439" y="1980496"/>
            <a:ext cx="762121" cy="61596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9" name="Düz Bağlayıcı 38"/>
          <p:cNvSpPr/>
          <p:nvPr/>
        </p:nvSpPr>
        <p:spPr>
          <a:xfrm>
            <a:off x="3673439" y="2745857"/>
            <a:ext cx="990721" cy="5716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0" name="Serbest Form 39"/>
          <p:cNvSpPr/>
          <p:nvPr/>
        </p:nvSpPr>
        <p:spPr>
          <a:xfrm>
            <a:off x="3292559" y="4270097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1" name="Düz Bağlayıcı 40"/>
          <p:cNvSpPr/>
          <p:nvPr/>
        </p:nvSpPr>
        <p:spPr>
          <a:xfrm>
            <a:off x="2301839" y="3584297"/>
            <a:ext cx="990720" cy="7617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2" name="Düz Bağlayıcı 41"/>
          <p:cNvSpPr/>
          <p:nvPr/>
        </p:nvSpPr>
        <p:spPr>
          <a:xfrm flipH="1">
            <a:off x="3441600" y="3431656"/>
            <a:ext cx="1301760" cy="9144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3" name="Serbest Form 42"/>
          <p:cNvSpPr/>
          <p:nvPr/>
        </p:nvSpPr>
        <p:spPr>
          <a:xfrm>
            <a:off x="763920" y="2129896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1</a:t>
            </a:r>
          </a:p>
        </p:txBody>
      </p:sp>
      <p:sp>
        <p:nvSpPr>
          <p:cNvPr id="44" name="Serbest Form 43"/>
          <p:cNvSpPr/>
          <p:nvPr/>
        </p:nvSpPr>
        <p:spPr>
          <a:xfrm>
            <a:off x="1878480" y="2593577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2</a:t>
            </a:r>
          </a:p>
        </p:txBody>
      </p:sp>
      <p:sp>
        <p:nvSpPr>
          <p:cNvPr id="45" name="Serbest Form 44"/>
          <p:cNvSpPr/>
          <p:nvPr/>
        </p:nvSpPr>
        <p:spPr>
          <a:xfrm>
            <a:off x="1846800" y="3507977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3</a:t>
            </a:r>
          </a:p>
        </p:txBody>
      </p:sp>
      <p:sp>
        <p:nvSpPr>
          <p:cNvPr id="46" name="Serbest Form 45"/>
          <p:cNvSpPr/>
          <p:nvPr/>
        </p:nvSpPr>
        <p:spPr>
          <a:xfrm>
            <a:off x="3294360" y="2212697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4</a:t>
            </a:r>
          </a:p>
        </p:txBody>
      </p:sp>
      <p:sp>
        <p:nvSpPr>
          <p:cNvPr id="47" name="Serbest Form 46"/>
          <p:cNvSpPr/>
          <p:nvPr/>
        </p:nvSpPr>
        <p:spPr>
          <a:xfrm>
            <a:off x="3522960" y="4346056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5</a:t>
            </a:r>
          </a:p>
        </p:txBody>
      </p:sp>
      <p:sp>
        <p:nvSpPr>
          <p:cNvPr id="48" name="Serbest Form 47"/>
          <p:cNvSpPr/>
          <p:nvPr/>
        </p:nvSpPr>
        <p:spPr>
          <a:xfrm>
            <a:off x="4590000" y="1984096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7</a:t>
            </a:r>
          </a:p>
        </p:txBody>
      </p:sp>
      <p:grpSp>
        <p:nvGrpSpPr>
          <p:cNvPr id="49" name="Grup 48"/>
          <p:cNvGrpSpPr/>
          <p:nvPr/>
        </p:nvGrpSpPr>
        <p:grpSpPr>
          <a:xfrm>
            <a:off x="1065600" y="1679176"/>
            <a:ext cx="310320" cy="307080"/>
            <a:chOff x="1065600" y="1371599"/>
            <a:chExt cx="310320" cy="307080"/>
          </a:xfrm>
        </p:grpSpPr>
        <p:sp>
          <p:nvSpPr>
            <p:cNvPr id="50" name="Serbest Form 49"/>
            <p:cNvSpPr/>
            <p:nvPr/>
          </p:nvSpPr>
          <p:spPr>
            <a:xfrm>
              <a:off x="1143000" y="160020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51" name="Serbest Form 50"/>
            <p:cNvSpPr/>
            <p:nvPr/>
          </p:nvSpPr>
          <p:spPr>
            <a:xfrm>
              <a:off x="1065600" y="1371599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2132640" y="3584297"/>
            <a:ext cx="310320" cy="307080"/>
            <a:chOff x="2132640" y="3276720"/>
            <a:chExt cx="310320" cy="307080"/>
          </a:xfrm>
        </p:grpSpPr>
        <p:sp>
          <p:nvSpPr>
            <p:cNvPr id="53" name="Serbest Form 52"/>
            <p:cNvSpPr/>
            <p:nvPr/>
          </p:nvSpPr>
          <p:spPr>
            <a:xfrm>
              <a:off x="2209680" y="3505319"/>
              <a:ext cx="22572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54" name="Serbest Form 53"/>
            <p:cNvSpPr/>
            <p:nvPr/>
          </p:nvSpPr>
          <p:spPr>
            <a:xfrm>
              <a:off x="2132640" y="3276720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grpSp>
        <p:nvGrpSpPr>
          <p:cNvPr id="55" name="Grup 54"/>
          <p:cNvGrpSpPr/>
          <p:nvPr/>
        </p:nvGrpSpPr>
        <p:grpSpPr>
          <a:xfrm>
            <a:off x="3123000" y="2593577"/>
            <a:ext cx="310320" cy="307080"/>
            <a:chOff x="3123000" y="2286000"/>
            <a:chExt cx="310320" cy="307080"/>
          </a:xfrm>
        </p:grpSpPr>
        <p:sp>
          <p:nvSpPr>
            <p:cNvPr id="56" name="Serbest Form 55"/>
            <p:cNvSpPr/>
            <p:nvPr/>
          </p:nvSpPr>
          <p:spPr>
            <a:xfrm>
              <a:off x="3200400" y="251460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57" name="Serbest Form 56"/>
            <p:cNvSpPr/>
            <p:nvPr/>
          </p:nvSpPr>
          <p:spPr>
            <a:xfrm>
              <a:off x="3123000" y="2286000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958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Gnutella</a:t>
            </a:r>
            <a:r>
              <a:rPr lang="tr-TR" b="1" dirty="0" smtClean="0"/>
              <a:t> Arama Mekanizması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3920" y="1529522"/>
            <a:ext cx="8077200" cy="4712907"/>
          </a:xfrm>
        </p:spPr>
        <p:txBody>
          <a:bodyPr>
            <a:normAutofit/>
          </a:bodyPr>
          <a:lstStyle/>
          <a:p>
            <a:pPr marL="0" lvl="0" indent="0"/>
            <a:endParaRPr lang="en-US" dirty="0"/>
          </a:p>
          <a:p>
            <a:pPr mar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842308" y="5517232"/>
            <a:ext cx="32925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Adım: </a:t>
            </a:r>
          </a:p>
          <a:p>
            <a:pPr marL="22860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2800" dirty="0" err="1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Komşular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iletir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mesaj</a:t>
            </a:r>
            <a:endParaRPr lang="tr-TR" sz="2800" b="1" dirty="0" smtClean="0">
              <a:solidFill>
                <a:srgbClr val="000000"/>
              </a:solidFill>
              <a:latin typeface="Times New Roman" pitchFamily="18"/>
              <a:ea typeface="Arial" pitchFamily="34"/>
              <a:cs typeface="Arial" pitchFamily="34"/>
            </a:endParaRPr>
          </a:p>
        </p:txBody>
      </p:sp>
      <p:sp>
        <p:nvSpPr>
          <p:cNvPr id="58" name="Serbest Form 57"/>
          <p:cNvSpPr/>
          <p:nvPr/>
        </p:nvSpPr>
        <p:spPr>
          <a:xfrm>
            <a:off x="853919" y="160020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9" name="Düz Bağlayıcı 58"/>
          <p:cNvSpPr/>
          <p:nvPr/>
        </p:nvSpPr>
        <p:spPr>
          <a:xfrm>
            <a:off x="1082520" y="1752479"/>
            <a:ext cx="1067040" cy="53352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0" name="Serbest Form 59"/>
          <p:cNvSpPr/>
          <p:nvPr/>
        </p:nvSpPr>
        <p:spPr>
          <a:xfrm>
            <a:off x="2149560" y="22096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1" name="Serbest Form 60"/>
          <p:cNvSpPr/>
          <p:nvPr/>
        </p:nvSpPr>
        <p:spPr>
          <a:xfrm>
            <a:off x="2149560" y="3124079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2" name="Serbest Form 61"/>
          <p:cNvSpPr/>
          <p:nvPr/>
        </p:nvSpPr>
        <p:spPr>
          <a:xfrm>
            <a:off x="3444840" y="22096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3" name="Serbest Form 62"/>
          <p:cNvSpPr/>
          <p:nvPr/>
        </p:nvSpPr>
        <p:spPr>
          <a:xfrm>
            <a:off x="4664160" y="297180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4" name="Serbest Form 63"/>
          <p:cNvSpPr/>
          <p:nvPr/>
        </p:nvSpPr>
        <p:spPr>
          <a:xfrm>
            <a:off x="4435560" y="15238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5" name="Düz Bağlayıcı 64"/>
          <p:cNvSpPr/>
          <p:nvPr/>
        </p:nvSpPr>
        <p:spPr>
          <a:xfrm>
            <a:off x="2263680" y="2438280"/>
            <a:ext cx="1800" cy="68579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6" name="Düz Bağlayıcı 65"/>
          <p:cNvSpPr/>
          <p:nvPr/>
        </p:nvSpPr>
        <p:spPr>
          <a:xfrm>
            <a:off x="2378160" y="2286000"/>
            <a:ext cx="1066680" cy="143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7" name="Düz Bağlayıcı 66"/>
          <p:cNvSpPr/>
          <p:nvPr/>
        </p:nvSpPr>
        <p:spPr>
          <a:xfrm flipV="1">
            <a:off x="3673439" y="1672919"/>
            <a:ext cx="762121" cy="61596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8" name="Düz Bağlayıcı 67"/>
          <p:cNvSpPr/>
          <p:nvPr/>
        </p:nvSpPr>
        <p:spPr>
          <a:xfrm>
            <a:off x="3673439" y="2438280"/>
            <a:ext cx="990721" cy="5716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9" name="Serbest Form 68"/>
          <p:cNvSpPr/>
          <p:nvPr/>
        </p:nvSpPr>
        <p:spPr>
          <a:xfrm>
            <a:off x="3292559" y="396252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70" name="Düz Bağlayıcı 69"/>
          <p:cNvSpPr/>
          <p:nvPr/>
        </p:nvSpPr>
        <p:spPr>
          <a:xfrm>
            <a:off x="2301839" y="3276720"/>
            <a:ext cx="990720" cy="7617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71" name="Düz Bağlayıcı 70"/>
          <p:cNvSpPr/>
          <p:nvPr/>
        </p:nvSpPr>
        <p:spPr>
          <a:xfrm flipH="1">
            <a:off x="3441600" y="3124079"/>
            <a:ext cx="1301760" cy="9144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72" name="Serbest Form 71"/>
          <p:cNvSpPr/>
          <p:nvPr/>
        </p:nvSpPr>
        <p:spPr>
          <a:xfrm>
            <a:off x="763920" y="182231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1</a:t>
            </a:r>
          </a:p>
        </p:txBody>
      </p:sp>
      <p:sp>
        <p:nvSpPr>
          <p:cNvPr id="73" name="Serbest Form 72"/>
          <p:cNvSpPr/>
          <p:nvPr/>
        </p:nvSpPr>
        <p:spPr>
          <a:xfrm>
            <a:off x="1878480" y="228600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2</a:t>
            </a:r>
          </a:p>
        </p:txBody>
      </p:sp>
      <p:sp>
        <p:nvSpPr>
          <p:cNvPr id="74" name="Serbest Form 73"/>
          <p:cNvSpPr/>
          <p:nvPr/>
        </p:nvSpPr>
        <p:spPr>
          <a:xfrm>
            <a:off x="1846800" y="320040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3</a:t>
            </a:r>
          </a:p>
        </p:txBody>
      </p:sp>
      <p:sp>
        <p:nvSpPr>
          <p:cNvPr id="75" name="Serbest Form 74"/>
          <p:cNvSpPr/>
          <p:nvPr/>
        </p:nvSpPr>
        <p:spPr>
          <a:xfrm>
            <a:off x="3294360" y="190512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4</a:t>
            </a:r>
          </a:p>
        </p:txBody>
      </p:sp>
      <p:sp>
        <p:nvSpPr>
          <p:cNvPr id="76" name="Serbest Form 75"/>
          <p:cNvSpPr/>
          <p:nvPr/>
        </p:nvSpPr>
        <p:spPr>
          <a:xfrm>
            <a:off x="3522960" y="403847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5</a:t>
            </a:r>
          </a:p>
        </p:txBody>
      </p:sp>
      <p:sp>
        <p:nvSpPr>
          <p:cNvPr id="77" name="Serbest Form 76"/>
          <p:cNvSpPr/>
          <p:nvPr/>
        </p:nvSpPr>
        <p:spPr>
          <a:xfrm>
            <a:off x="4742280" y="312407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6</a:t>
            </a:r>
          </a:p>
        </p:txBody>
      </p:sp>
      <p:sp>
        <p:nvSpPr>
          <p:cNvPr id="78" name="Serbest Form 77"/>
          <p:cNvSpPr/>
          <p:nvPr/>
        </p:nvSpPr>
        <p:spPr>
          <a:xfrm>
            <a:off x="4590000" y="167651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7</a:t>
            </a:r>
          </a:p>
        </p:txBody>
      </p:sp>
      <p:grpSp>
        <p:nvGrpSpPr>
          <p:cNvPr id="79" name="Grup 78"/>
          <p:cNvGrpSpPr/>
          <p:nvPr/>
        </p:nvGrpSpPr>
        <p:grpSpPr>
          <a:xfrm>
            <a:off x="4105800" y="1371599"/>
            <a:ext cx="310320" cy="307080"/>
            <a:chOff x="4105800" y="1371599"/>
            <a:chExt cx="310320" cy="307080"/>
          </a:xfrm>
        </p:grpSpPr>
        <p:sp>
          <p:nvSpPr>
            <p:cNvPr id="80" name="Serbest Form 79"/>
            <p:cNvSpPr/>
            <p:nvPr/>
          </p:nvSpPr>
          <p:spPr>
            <a:xfrm>
              <a:off x="4183199" y="160020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81" name="Serbest Form 80"/>
            <p:cNvSpPr/>
            <p:nvPr/>
          </p:nvSpPr>
          <p:spPr>
            <a:xfrm>
              <a:off x="4105800" y="1371599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grpSp>
        <p:nvGrpSpPr>
          <p:cNvPr id="82" name="Grup 81"/>
          <p:cNvGrpSpPr/>
          <p:nvPr/>
        </p:nvGrpSpPr>
        <p:grpSpPr>
          <a:xfrm>
            <a:off x="2962799" y="4038479"/>
            <a:ext cx="310320" cy="307080"/>
            <a:chOff x="2962799" y="4038479"/>
            <a:chExt cx="310320" cy="307080"/>
          </a:xfrm>
        </p:grpSpPr>
        <p:sp>
          <p:nvSpPr>
            <p:cNvPr id="83" name="Serbest Form 82"/>
            <p:cNvSpPr/>
            <p:nvPr/>
          </p:nvSpPr>
          <p:spPr>
            <a:xfrm>
              <a:off x="3040200" y="426708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84" name="Serbest Form 83"/>
            <p:cNvSpPr/>
            <p:nvPr/>
          </p:nvSpPr>
          <p:spPr>
            <a:xfrm>
              <a:off x="2962799" y="4038479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grpSp>
        <p:nvGrpSpPr>
          <p:cNvPr id="85" name="Grup 84"/>
          <p:cNvGrpSpPr/>
          <p:nvPr/>
        </p:nvGrpSpPr>
        <p:grpSpPr>
          <a:xfrm>
            <a:off x="4951800" y="2971800"/>
            <a:ext cx="310320" cy="307080"/>
            <a:chOff x="4951800" y="2971800"/>
            <a:chExt cx="310320" cy="307080"/>
          </a:xfrm>
        </p:grpSpPr>
        <p:sp>
          <p:nvSpPr>
            <p:cNvPr id="86" name="Serbest Form 85"/>
            <p:cNvSpPr/>
            <p:nvPr/>
          </p:nvSpPr>
          <p:spPr>
            <a:xfrm>
              <a:off x="5029200" y="320040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87" name="Serbest Form 86"/>
            <p:cNvSpPr/>
            <p:nvPr/>
          </p:nvSpPr>
          <p:spPr>
            <a:xfrm>
              <a:off x="4951800" y="2971800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grpSp>
        <p:nvGrpSpPr>
          <p:cNvPr id="88" name="Grup 87"/>
          <p:cNvGrpSpPr/>
          <p:nvPr/>
        </p:nvGrpSpPr>
        <p:grpSpPr>
          <a:xfrm>
            <a:off x="1065600" y="1447919"/>
            <a:ext cx="310320" cy="307080"/>
            <a:chOff x="1065600" y="1447919"/>
            <a:chExt cx="310320" cy="307080"/>
          </a:xfrm>
        </p:grpSpPr>
        <p:grpSp>
          <p:nvGrpSpPr>
            <p:cNvPr id="89" name="Grup 88"/>
            <p:cNvGrpSpPr/>
            <p:nvPr/>
          </p:nvGrpSpPr>
          <p:grpSpPr>
            <a:xfrm>
              <a:off x="1065600" y="1447919"/>
              <a:ext cx="310320" cy="307080"/>
              <a:chOff x="1065600" y="1447919"/>
              <a:chExt cx="310320" cy="307080"/>
            </a:xfrm>
          </p:grpSpPr>
          <p:sp>
            <p:nvSpPr>
              <p:cNvPr id="92" name="Serbest Form 91"/>
              <p:cNvSpPr/>
              <p:nvPr/>
            </p:nvSpPr>
            <p:spPr>
              <a:xfrm>
                <a:off x="1143000" y="1676519"/>
                <a:ext cx="225360" cy="730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6600">
                  <a:alpha val="50000"/>
                </a:srgbClr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34"/>
                  <a:cs typeface="Arial" pitchFamily="34"/>
                </a:endParaRPr>
              </a:p>
            </p:txBody>
          </p:sp>
          <p:sp>
            <p:nvSpPr>
              <p:cNvPr id="93" name="Serbest Form 92"/>
              <p:cNvSpPr/>
              <p:nvPr/>
            </p:nvSpPr>
            <p:spPr>
              <a:xfrm>
                <a:off x="1065600" y="1447919"/>
                <a:ext cx="310320" cy="3070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6800" rIns="90000" bIns="46800" anchor="t" anchorCtr="0" compatLnSpc="1">
                <a:sp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1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Arial" pitchFamily="34"/>
                    <a:cs typeface="Arial" pitchFamily="34"/>
                  </a:rPr>
                  <a:t>A</a:t>
                </a:r>
              </a:p>
            </p:txBody>
          </p:sp>
        </p:grpSp>
        <p:sp>
          <p:nvSpPr>
            <p:cNvPr id="90" name="Düz Bağlayıcı 89"/>
            <p:cNvSpPr/>
            <p:nvPr/>
          </p:nvSpPr>
          <p:spPr>
            <a:xfrm flipH="1">
              <a:off x="1139760" y="1523880"/>
              <a:ext cx="231839" cy="2257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91" name="Düz Bağlayıcı 90"/>
            <p:cNvSpPr/>
            <p:nvPr/>
          </p:nvSpPr>
          <p:spPr>
            <a:xfrm>
              <a:off x="1143000" y="1523880"/>
              <a:ext cx="225360" cy="2257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6718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Gnutella</a:t>
            </a:r>
            <a:r>
              <a:rPr lang="tr-TR" b="1" dirty="0" smtClean="0"/>
              <a:t> Arama Mekanizması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3920" y="1529522"/>
            <a:ext cx="8077200" cy="4712907"/>
          </a:xfrm>
        </p:spPr>
        <p:txBody>
          <a:bodyPr>
            <a:normAutofit/>
          </a:bodyPr>
          <a:lstStyle/>
          <a:p>
            <a:pPr marL="0" lvl="0" indent="0"/>
            <a:endParaRPr lang="en-US" dirty="0"/>
          </a:p>
          <a:p>
            <a:pPr marL="0" indent="0"/>
            <a:endParaRPr lang="en-US" dirty="0"/>
          </a:p>
          <a:p>
            <a:pPr marL="0" lvl="0" indent="0"/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799575" y="5356373"/>
            <a:ext cx="673844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Adım: </a:t>
            </a:r>
          </a:p>
          <a:p>
            <a:pPr marL="228600" lvl="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A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dosyası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olan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düğümler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yanıt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mesajı</a:t>
            </a:r>
            <a:r>
              <a:rPr lang="en-US" sz="2800" dirty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başlatır</a:t>
            </a:r>
            <a:endParaRPr lang="en-US" sz="2800" dirty="0">
              <a:solidFill>
                <a:srgbClr val="000000"/>
              </a:solidFill>
              <a:latin typeface="Times New Roman" pitchFamily="18"/>
              <a:ea typeface="Arial" pitchFamily="34"/>
              <a:cs typeface="Arial" pitchFamily="34"/>
            </a:endParaRPr>
          </a:p>
          <a:p>
            <a:pPr marL="22860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tr-TR" sz="2800" b="1" dirty="0" smtClean="0">
              <a:solidFill>
                <a:srgbClr val="000000"/>
              </a:solidFill>
              <a:latin typeface="Times New Roman" pitchFamily="18"/>
              <a:ea typeface="Arial" pitchFamily="34"/>
              <a:cs typeface="Arial" pitchFamily="34"/>
            </a:endParaRPr>
          </a:p>
        </p:txBody>
      </p:sp>
      <p:sp>
        <p:nvSpPr>
          <p:cNvPr id="41" name="Serbest Form 40"/>
          <p:cNvSpPr/>
          <p:nvPr/>
        </p:nvSpPr>
        <p:spPr>
          <a:xfrm>
            <a:off x="853919" y="160020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2" name="Düz Bağlayıcı 41"/>
          <p:cNvSpPr/>
          <p:nvPr/>
        </p:nvSpPr>
        <p:spPr>
          <a:xfrm>
            <a:off x="1082520" y="1752479"/>
            <a:ext cx="1067040" cy="53352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3" name="Serbest Form 42"/>
          <p:cNvSpPr/>
          <p:nvPr/>
        </p:nvSpPr>
        <p:spPr>
          <a:xfrm>
            <a:off x="2149560" y="22096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4" name="Serbest Form 43"/>
          <p:cNvSpPr/>
          <p:nvPr/>
        </p:nvSpPr>
        <p:spPr>
          <a:xfrm>
            <a:off x="2149560" y="3124079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5" name="Serbest Form 44"/>
          <p:cNvSpPr/>
          <p:nvPr/>
        </p:nvSpPr>
        <p:spPr>
          <a:xfrm>
            <a:off x="3444840" y="22096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6" name="Serbest Form 45"/>
          <p:cNvSpPr/>
          <p:nvPr/>
        </p:nvSpPr>
        <p:spPr>
          <a:xfrm>
            <a:off x="4664160" y="297180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7" name="Serbest Form 46"/>
          <p:cNvSpPr/>
          <p:nvPr/>
        </p:nvSpPr>
        <p:spPr>
          <a:xfrm>
            <a:off x="4435560" y="15238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8" name="Düz Bağlayıcı 47"/>
          <p:cNvSpPr/>
          <p:nvPr/>
        </p:nvSpPr>
        <p:spPr>
          <a:xfrm>
            <a:off x="2263680" y="2438280"/>
            <a:ext cx="1800" cy="68579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9" name="Düz Bağlayıcı 48"/>
          <p:cNvSpPr/>
          <p:nvPr/>
        </p:nvSpPr>
        <p:spPr>
          <a:xfrm>
            <a:off x="2378160" y="2286000"/>
            <a:ext cx="1066680" cy="143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0" name="Düz Bağlayıcı 49"/>
          <p:cNvSpPr/>
          <p:nvPr/>
        </p:nvSpPr>
        <p:spPr>
          <a:xfrm flipV="1">
            <a:off x="3673439" y="1672919"/>
            <a:ext cx="762121" cy="61596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1" name="Düz Bağlayıcı 50"/>
          <p:cNvSpPr/>
          <p:nvPr/>
        </p:nvSpPr>
        <p:spPr>
          <a:xfrm>
            <a:off x="3673439" y="2438280"/>
            <a:ext cx="990721" cy="5716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2" name="Serbest Form 51"/>
          <p:cNvSpPr/>
          <p:nvPr/>
        </p:nvSpPr>
        <p:spPr>
          <a:xfrm>
            <a:off x="3292559" y="396252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3" name="Düz Bağlayıcı 52"/>
          <p:cNvSpPr/>
          <p:nvPr/>
        </p:nvSpPr>
        <p:spPr>
          <a:xfrm>
            <a:off x="2301839" y="3276720"/>
            <a:ext cx="990720" cy="7617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4" name="Düz Bağlayıcı 53"/>
          <p:cNvSpPr/>
          <p:nvPr/>
        </p:nvSpPr>
        <p:spPr>
          <a:xfrm flipH="1">
            <a:off x="3441600" y="3124079"/>
            <a:ext cx="1301760" cy="9144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5" name="Serbest Form 54"/>
          <p:cNvSpPr/>
          <p:nvPr/>
        </p:nvSpPr>
        <p:spPr>
          <a:xfrm>
            <a:off x="763920" y="182231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1</a:t>
            </a:r>
          </a:p>
        </p:txBody>
      </p:sp>
      <p:sp>
        <p:nvSpPr>
          <p:cNvPr id="56" name="Serbest Form 55"/>
          <p:cNvSpPr/>
          <p:nvPr/>
        </p:nvSpPr>
        <p:spPr>
          <a:xfrm>
            <a:off x="1878480" y="228600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2</a:t>
            </a:r>
          </a:p>
        </p:txBody>
      </p:sp>
      <p:sp>
        <p:nvSpPr>
          <p:cNvPr id="57" name="Serbest Form 56"/>
          <p:cNvSpPr/>
          <p:nvPr/>
        </p:nvSpPr>
        <p:spPr>
          <a:xfrm>
            <a:off x="1846800" y="320040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3</a:t>
            </a:r>
          </a:p>
        </p:txBody>
      </p:sp>
      <p:sp>
        <p:nvSpPr>
          <p:cNvPr id="94" name="Serbest Form 93"/>
          <p:cNvSpPr/>
          <p:nvPr/>
        </p:nvSpPr>
        <p:spPr>
          <a:xfrm>
            <a:off x="3294360" y="190512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4</a:t>
            </a:r>
          </a:p>
        </p:txBody>
      </p:sp>
      <p:sp>
        <p:nvSpPr>
          <p:cNvPr id="95" name="Serbest Form 94"/>
          <p:cNvSpPr/>
          <p:nvPr/>
        </p:nvSpPr>
        <p:spPr>
          <a:xfrm>
            <a:off x="3522960" y="403847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5</a:t>
            </a:r>
          </a:p>
        </p:txBody>
      </p:sp>
      <p:sp>
        <p:nvSpPr>
          <p:cNvPr id="96" name="Serbest Form 95"/>
          <p:cNvSpPr/>
          <p:nvPr/>
        </p:nvSpPr>
        <p:spPr>
          <a:xfrm>
            <a:off x="4742280" y="312407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6</a:t>
            </a:r>
          </a:p>
        </p:txBody>
      </p:sp>
      <p:sp>
        <p:nvSpPr>
          <p:cNvPr id="97" name="Serbest Form 96"/>
          <p:cNvSpPr/>
          <p:nvPr/>
        </p:nvSpPr>
        <p:spPr>
          <a:xfrm>
            <a:off x="4590000" y="167651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7</a:t>
            </a:r>
          </a:p>
        </p:txBody>
      </p:sp>
      <p:grpSp>
        <p:nvGrpSpPr>
          <p:cNvPr id="98" name="Grup 97"/>
          <p:cNvGrpSpPr/>
          <p:nvPr/>
        </p:nvGrpSpPr>
        <p:grpSpPr>
          <a:xfrm>
            <a:off x="2963519" y="4038479"/>
            <a:ext cx="450359" cy="307080"/>
            <a:chOff x="2963519" y="4038479"/>
            <a:chExt cx="450359" cy="307080"/>
          </a:xfrm>
        </p:grpSpPr>
        <p:sp>
          <p:nvSpPr>
            <p:cNvPr id="99" name="Serbest Form 98"/>
            <p:cNvSpPr/>
            <p:nvPr/>
          </p:nvSpPr>
          <p:spPr>
            <a:xfrm>
              <a:off x="3040200" y="426708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100" name="Serbest Form 99"/>
            <p:cNvSpPr/>
            <p:nvPr/>
          </p:nvSpPr>
          <p:spPr>
            <a:xfrm>
              <a:off x="2963519" y="4038479"/>
              <a:ext cx="450359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A:5</a:t>
              </a: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4951800" y="2971800"/>
            <a:ext cx="310320" cy="307080"/>
            <a:chOff x="4951800" y="2971800"/>
            <a:chExt cx="310320" cy="307080"/>
          </a:xfrm>
        </p:grpSpPr>
        <p:sp>
          <p:nvSpPr>
            <p:cNvPr id="102" name="Serbest Form 101"/>
            <p:cNvSpPr/>
            <p:nvPr/>
          </p:nvSpPr>
          <p:spPr>
            <a:xfrm>
              <a:off x="5029200" y="320040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103" name="Serbest Form 102"/>
            <p:cNvSpPr/>
            <p:nvPr/>
          </p:nvSpPr>
          <p:spPr>
            <a:xfrm>
              <a:off x="4951800" y="2971800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grpSp>
        <p:nvGrpSpPr>
          <p:cNvPr id="104" name="Grup 103"/>
          <p:cNvGrpSpPr/>
          <p:nvPr/>
        </p:nvGrpSpPr>
        <p:grpSpPr>
          <a:xfrm>
            <a:off x="4038119" y="1295280"/>
            <a:ext cx="450359" cy="307080"/>
            <a:chOff x="4038119" y="1295280"/>
            <a:chExt cx="450359" cy="307080"/>
          </a:xfrm>
        </p:grpSpPr>
        <p:sp>
          <p:nvSpPr>
            <p:cNvPr id="105" name="Serbest Form 104"/>
            <p:cNvSpPr/>
            <p:nvPr/>
          </p:nvSpPr>
          <p:spPr>
            <a:xfrm>
              <a:off x="4114800" y="152388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106" name="Serbest Form 105"/>
            <p:cNvSpPr/>
            <p:nvPr/>
          </p:nvSpPr>
          <p:spPr>
            <a:xfrm>
              <a:off x="4038119" y="1295280"/>
              <a:ext cx="450359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A:7</a:t>
              </a:r>
            </a:p>
          </p:txBody>
        </p:sp>
      </p:grpSp>
      <p:grpSp>
        <p:nvGrpSpPr>
          <p:cNvPr id="107" name="Grup 106"/>
          <p:cNvGrpSpPr/>
          <p:nvPr/>
        </p:nvGrpSpPr>
        <p:grpSpPr>
          <a:xfrm>
            <a:off x="3351600" y="4191120"/>
            <a:ext cx="310320" cy="307080"/>
            <a:chOff x="3351600" y="4191120"/>
            <a:chExt cx="310320" cy="307080"/>
          </a:xfrm>
        </p:grpSpPr>
        <p:sp>
          <p:nvSpPr>
            <p:cNvPr id="108" name="Serbest Form 107"/>
            <p:cNvSpPr/>
            <p:nvPr/>
          </p:nvSpPr>
          <p:spPr>
            <a:xfrm>
              <a:off x="3429000" y="4419720"/>
              <a:ext cx="225360" cy="73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66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109" name="Serbest Form 108"/>
            <p:cNvSpPr/>
            <p:nvPr/>
          </p:nvSpPr>
          <p:spPr>
            <a:xfrm>
              <a:off x="3351600" y="4191120"/>
              <a:ext cx="310320" cy="30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Arial" pitchFamily="34"/>
                  <a:cs typeface="Arial" pitchFamily="34"/>
                </a:rPr>
                <a:t>A</a:t>
              </a:r>
            </a:p>
          </p:txBody>
        </p:sp>
      </p:grpSp>
      <p:grpSp>
        <p:nvGrpSpPr>
          <p:cNvPr id="110" name="Grup 109"/>
          <p:cNvGrpSpPr/>
          <p:nvPr/>
        </p:nvGrpSpPr>
        <p:grpSpPr>
          <a:xfrm>
            <a:off x="4715280" y="1295280"/>
            <a:ext cx="310320" cy="307080"/>
            <a:chOff x="4715280" y="1295280"/>
            <a:chExt cx="310320" cy="307080"/>
          </a:xfrm>
        </p:grpSpPr>
        <p:grpSp>
          <p:nvGrpSpPr>
            <p:cNvPr id="111" name="Grup 110"/>
            <p:cNvGrpSpPr/>
            <p:nvPr/>
          </p:nvGrpSpPr>
          <p:grpSpPr>
            <a:xfrm>
              <a:off x="4715280" y="1295280"/>
              <a:ext cx="310320" cy="307080"/>
              <a:chOff x="4715280" y="1295280"/>
              <a:chExt cx="310320" cy="307080"/>
            </a:xfrm>
          </p:grpSpPr>
          <p:sp>
            <p:nvSpPr>
              <p:cNvPr id="114" name="Serbest Form 113"/>
              <p:cNvSpPr/>
              <p:nvPr/>
            </p:nvSpPr>
            <p:spPr>
              <a:xfrm>
                <a:off x="4792680" y="1523880"/>
                <a:ext cx="225360" cy="730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6600">
                  <a:alpha val="50000"/>
                </a:srgbClr>
              </a:solidFill>
              <a:ln w="9360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1"/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" pitchFamily="34"/>
                  <a:cs typeface="Arial" pitchFamily="34"/>
                </a:endParaRPr>
              </a:p>
            </p:txBody>
          </p:sp>
          <p:sp>
            <p:nvSpPr>
              <p:cNvPr id="115" name="Serbest Form 114"/>
              <p:cNvSpPr/>
              <p:nvPr/>
            </p:nvSpPr>
            <p:spPr>
              <a:xfrm>
                <a:off x="4715280" y="1295280"/>
                <a:ext cx="310320" cy="3070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none" lIns="90000" tIns="46800" rIns="90000" bIns="46800" anchor="t" anchorCtr="0" compatLnSpc="1">
                <a:spAutoFit/>
              </a:bodyPr>
              <a:lstStyle/>
              <a:p>
                <a:pPr marL="0" marR="0" lvl="0" indent="0" algn="l" rtl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1400" b="0" i="0" u="none" strike="noStrike" cap="none" baseline="0">
                    <a:ln>
                      <a:noFill/>
                    </a:ln>
                    <a:solidFill>
                      <a:srgbClr val="000000"/>
                    </a:solidFill>
                    <a:latin typeface="Times New Roman" pitchFamily="18"/>
                    <a:ea typeface="Arial" pitchFamily="34"/>
                    <a:cs typeface="Arial" pitchFamily="34"/>
                  </a:rPr>
                  <a:t>A</a:t>
                </a:r>
              </a:p>
            </p:txBody>
          </p:sp>
        </p:grpSp>
        <p:sp>
          <p:nvSpPr>
            <p:cNvPr id="112" name="Düz Bağlayıcı 111"/>
            <p:cNvSpPr/>
            <p:nvPr/>
          </p:nvSpPr>
          <p:spPr>
            <a:xfrm flipH="1">
              <a:off x="4789440" y="1371599"/>
              <a:ext cx="231839" cy="2253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  <p:sp>
          <p:nvSpPr>
            <p:cNvPr id="113" name="Düz Bağlayıcı 112"/>
            <p:cNvSpPr/>
            <p:nvPr/>
          </p:nvSpPr>
          <p:spPr>
            <a:xfrm>
              <a:off x="4792680" y="1371599"/>
              <a:ext cx="225360" cy="2253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9649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Gnutella</a:t>
            </a:r>
            <a:r>
              <a:rPr lang="tr-TR" b="1" dirty="0" smtClean="0"/>
              <a:t> Arama Mekanizması</a:t>
            </a:r>
            <a:endParaRPr lang="tr-TR" b="1" dirty="0"/>
          </a:p>
        </p:txBody>
      </p:sp>
      <p:sp>
        <p:nvSpPr>
          <p:cNvPr id="28" name="Dikdörtgen 27"/>
          <p:cNvSpPr/>
          <p:nvPr/>
        </p:nvSpPr>
        <p:spPr>
          <a:xfrm>
            <a:off x="799575" y="5356373"/>
            <a:ext cx="23291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tr-TR" sz="2800" b="1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Adım: </a:t>
            </a:r>
          </a:p>
          <a:p>
            <a:pPr marL="228600" lvl="0" indent="-227160"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Dosya İndirme</a:t>
            </a:r>
            <a:endParaRPr lang="en-US" sz="2800" dirty="0">
              <a:solidFill>
                <a:srgbClr val="000000"/>
              </a:solidFill>
              <a:latin typeface="Times New Roman" pitchFamily="18"/>
              <a:ea typeface="Arial" pitchFamily="34"/>
              <a:cs typeface="Arial" pitchFamily="34"/>
            </a:endParaRPr>
          </a:p>
        </p:txBody>
      </p:sp>
      <p:sp>
        <p:nvSpPr>
          <p:cNvPr id="119" name="Serbest Form 118"/>
          <p:cNvSpPr/>
          <p:nvPr/>
        </p:nvSpPr>
        <p:spPr>
          <a:xfrm>
            <a:off x="853919" y="160020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0" name="Düz Bağlayıcı 119"/>
          <p:cNvSpPr/>
          <p:nvPr/>
        </p:nvSpPr>
        <p:spPr>
          <a:xfrm>
            <a:off x="1082520" y="1752479"/>
            <a:ext cx="1067040" cy="53352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1" name="Serbest Form 120"/>
          <p:cNvSpPr/>
          <p:nvPr/>
        </p:nvSpPr>
        <p:spPr>
          <a:xfrm>
            <a:off x="2149560" y="22096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2" name="Serbest Form 121"/>
          <p:cNvSpPr/>
          <p:nvPr/>
        </p:nvSpPr>
        <p:spPr>
          <a:xfrm>
            <a:off x="2149560" y="3124079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3" name="Serbest Form 122"/>
          <p:cNvSpPr/>
          <p:nvPr/>
        </p:nvSpPr>
        <p:spPr>
          <a:xfrm>
            <a:off x="3444840" y="22096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4" name="Serbest Form 123"/>
          <p:cNvSpPr/>
          <p:nvPr/>
        </p:nvSpPr>
        <p:spPr>
          <a:xfrm>
            <a:off x="4664160" y="297180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5" name="Serbest Form 124"/>
          <p:cNvSpPr/>
          <p:nvPr/>
        </p:nvSpPr>
        <p:spPr>
          <a:xfrm>
            <a:off x="4435560" y="152388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6" name="Düz Bağlayıcı 125"/>
          <p:cNvSpPr/>
          <p:nvPr/>
        </p:nvSpPr>
        <p:spPr>
          <a:xfrm>
            <a:off x="2263680" y="2438280"/>
            <a:ext cx="1800" cy="68579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7" name="Düz Bağlayıcı 126"/>
          <p:cNvSpPr/>
          <p:nvPr/>
        </p:nvSpPr>
        <p:spPr>
          <a:xfrm>
            <a:off x="2378160" y="2286000"/>
            <a:ext cx="1066680" cy="143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8" name="Düz Bağlayıcı 127"/>
          <p:cNvSpPr/>
          <p:nvPr/>
        </p:nvSpPr>
        <p:spPr>
          <a:xfrm flipV="1">
            <a:off x="3673439" y="1672919"/>
            <a:ext cx="762121" cy="61596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29" name="Düz Bağlayıcı 128"/>
          <p:cNvSpPr/>
          <p:nvPr/>
        </p:nvSpPr>
        <p:spPr>
          <a:xfrm>
            <a:off x="3673439" y="2438280"/>
            <a:ext cx="990721" cy="5716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30" name="Serbest Form 129"/>
          <p:cNvSpPr/>
          <p:nvPr/>
        </p:nvSpPr>
        <p:spPr>
          <a:xfrm>
            <a:off x="3292559" y="3962520"/>
            <a:ext cx="228600" cy="22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31" name="Düz Bağlayıcı 130"/>
          <p:cNvSpPr/>
          <p:nvPr/>
        </p:nvSpPr>
        <p:spPr>
          <a:xfrm>
            <a:off x="2301839" y="3276720"/>
            <a:ext cx="990720" cy="7617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32" name="Düz Bağlayıcı 131"/>
          <p:cNvSpPr/>
          <p:nvPr/>
        </p:nvSpPr>
        <p:spPr>
          <a:xfrm flipH="1">
            <a:off x="3441600" y="3124079"/>
            <a:ext cx="1301760" cy="9144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133" name="Serbest Form 132"/>
          <p:cNvSpPr/>
          <p:nvPr/>
        </p:nvSpPr>
        <p:spPr>
          <a:xfrm>
            <a:off x="763920" y="182231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1</a:t>
            </a:r>
          </a:p>
        </p:txBody>
      </p:sp>
      <p:sp>
        <p:nvSpPr>
          <p:cNvPr id="134" name="Serbest Form 133"/>
          <p:cNvSpPr/>
          <p:nvPr/>
        </p:nvSpPr>
        <p:spPr>
          <a:xfrm>
            <a:off x="1878480" y="228600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2</a:t>
            </a:r>
          </a:p>
        </p:txBody>
      </p:sp>
      <p:sp>
        <p:nvSpPr>
          <p:cNvPr id="135" name="Serbest Form 134"/>
          <p:cNvSpPr/>
          <p:nvPr/>
        </p:nvSpPr>
        <p:spPr>
          <a:xfrm>
            <a:off x="1846800" y="320040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3</a:t>
            </a:r>
          </a:p>
        </p:txBody>
      </p:sp>
      <p:sp>
        <p:nvSpPr>
          <p:cNvPr id="136" name="Serbest Form 135"/>
          <p:cNvSpPr/>
          <p:nvPr/>
        </p:nvSpPr>
        <p:spPr>
          <a:xfrm>
            <a:off x="3294360" y="1905120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4</a:t>
            </a:r>
          </a:p>
        </p:txBody>
      </p:sp>
      <p:sp>
        <p:nvSpPr>
          <p:cNvPr id="137" name="Serbest Form 136"/>
          <p:cNvSpPr/>
          <p:nvPr/>
        </p:nvSpPr>
        <p:spPr>
          <a:xfrm>
            <a:off x="3522960" y="403847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5</a:t>
            </a:r>
          </a:p>
        </p:txBody>
      </p:sp>
      <p:sp>
        <p:nvSpPr>
          <p:cNvPr id="138" name="Serbest Form 137"/>
          <p:cNvSpPr/>
          <p:nvPr/>
        </p:nvSpPr>
        <p:spPr>
          <a:xfrm>
            <a:off x="4590000" y="1676519"/>
            <a:ext cx="2707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7</a:t>
            </a:r>
          </a:p>
        </p:txBody>
      </p:sp>
      <p:sp>
        <p:nvSpPr>
          <p:cNvPr id="139" name="Serbest Form 138"/>
          <p:cNvSpPr/>
          <p:nvPr/>
        </p:nvSpPr>
        <p:spPr>
          <a:xfrm>
            <a:off x="2786040" y="1568519"/>
            <a:ext cx="1168200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" pitchFamily="34"/>
                <a:cs typeface="Arial" pitchFamily="34"/>
              </a:rPr>
              <a:t>download A</a:t>
            </a:r>
          </a:p>
        </p:txBody>
      </p:sp>
      <p:sp>
        <p:nvSpPr>
          <p:cNvPr id="140" name="Serbest Form 139"/>
          <p:cNvSpPr/>
          <p:nvPr/>
        </p:nvSpPr>
        <p:spPr>
          <a:xfrm flipH="1">
            <a:off x="2590919" y="1523880"/>
            <a:ext cx="2590560" cy="914400"/>
          </a:xfrm>
          <a:custGeom>
            <a:avLst>
              <a:gd name="f0" fmla="val 21600000"/>
              <a:gd name="f1" fmla="val 54000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*/ 5419351 1 1725033"/>
              <a:gd name="f10" fmla="*/ 10800 10800 1"/>
              <a:gd name="f11" fmla="val 10800"/>
              <a:gd name="f12" fmla="val 21599999"/>
              <a:gd name="f13" fmla="min 0 21600"/>
              <a:gd name="f14" fmla="max 0 21600"/>
              <a:gd name="f15" fmla="*/ f9 1 2"/>
              <a:gd name="f16" fmla="*/ f6 1 21600"/>
              <a:gd name="f17" fmla="*/ f7 1 21600"/>
              <a:gd name="f18" fmla="*/ f9 1 180"/>
              <a:gd name="f19" fmla="pin 0 f0 21599999"/>
              <a:gd name="f20" fmla="pin 0 f1 21599999"/>
              <a:gd name="f21" fmla="+- f14 0 f13"/>
              <a:gd name="f22" fmla="+- 0 0 f19"/>
              <a:gd name="f23" fmla="+- 0 0 f20"/>
              <a:gd name="f24" fmla="*/ 10799 f16 1"/>
              <a:gd name="f25" fmla="*/ 21599 f16 1"/>
              <a:gd name="f26" fmla="*/ 10799 f17 1"/>
              <a:gd name="f27" fmla="*/ 0 f17 1"/>
              <a:gd name="f28" fmla="*/ f21 1 2"/>
              <a:gd name="f29" fmla="+- f22 f4 0"/>
              <a:gd name="f30" fmla="+- f23 f4 0"/>
              <a:gd name="f31" fmla="+- f13 f28 0"/>
              <a:gd name="f32" fmla="*/ f28 f28 1"/>
              <a:gd name="f33" fmla="*/ f29 f5 1"/>
              <a:gd name="f34" fmla="*/ f30 f5 1"/>
              <a:gd name="f35" fmla="*/ f33 1 f3"/>
              <a:gd name="f36" fmla="*/ f34 1 f3"/>
              <a:gd name="f37" fmla="+- 0 0 f35"/>
              <a:gd name="f38" fmla="+- 0 0 f36"/>
              <a:gd name="f39" fmla="val f37"/>
              <a:gd name="f40" fmla="val f38"/>
              <a:gd name="f41" fmla="*/ f39 f18 1"/>
              <a:gd name="f42" fmla="*/ f40 f18 1"/>
              <a:gd name="f43" fmla="*/ f39 f9 1"/>
              <a:gd name="f44" fmla="*/ f40 f9 1"/>
              <a:gd name="f45" fmla="+- 0 0 f41"/>
              <a:gd name="f46" fmla="+- 0 0 f42"/>
              <a:gd name="f47" fmla="*/ f43 1 f5"/>
              <a:gd name="f48" fmla="*/ f44 1 f5"/>
              <a:gd name="f49" fmla="*/ f45 f3 1"/>
              <a:gd name="f50" fmla="*/ f46 f3 1"/>
              <a:gd name="f51" fmla="+- 0 0 f47"/>
              <a:gd name="f52" fmla="+- 0 0 f48"/>
              <a:gd name="f53" fmla="*/ f49 1 f9"/>
              <a:gd name="f54" fmla="*/ f50 1 f9"/>
              <a:gd name="f55" fmla="+- f51 f9 0"/>
              <a:gd name="f56" fmla="+- f52 f9 0"/>
              <a:gd name="f57" fmla="+- f53 0 f4"/>
              <a:gd name="f58" fmla="+- f54 0 f4"/>
              <a:gd name="f59" fmla="+- f55 f15 0"/>
              <a:gd name="f60" fmla="+- f56 f15 0"/>
              <a:gd name="f61" fmla="cos 1 f57"/>
              <a:gd name="f62" fmla="sin 1 f57"/>
              <a:gd name="f63" fmla="cos 1 f58"/>
              <a:gd name="f64" fmla="sin 1 f58"/>
              <a:gd name="f65" fmla="+- 0 0 f59"/>
              <a:gd name="f66" fmla="+- 0 0 f60"/>
              <a:gd name="f67" fmla="+- 0 0 f61"/>
              <a:gd name="f68" fmla="+- 0 0 f62"/>
              <a:gd name="f69" fmla="+- 0 0 f63"/>
              <a:gd name="f70" fmla="+- 0 0 f64"/>
              <a:gd name="f71" fmla="*/ f65 f3 1"/>
              <a:gd name="f72" fmla="*/ f66 f3 1"/>
              <a:gd name="f73" fmla="*/ 10800 f67 1"/>
              <a:gd name="f74" fmla="*/ 10800 f68 1"/>
              <a:gd name="f75" fmla="*/ 10800 f69 1"/>
              <a:gd name="f76" fmla="*/ 10800 f70 1"/>
              <a:gd name="f77" fmla="*/ f71 1 f9"/>
              <a:gd name="f78" fmla="*/ f72 1 f9"/>
              <a:gd name="f79" fmla="+- f73 10800 0"/>
              <a:gd name="f80" fmla="+- f74 10800 0"/>
              <a:gd name="f81" fmla="+- f75 10800 0"/>
              <a:gd name="f82" fmla="+- f76 10800 0"/>
              <a:gd name="f83" fmla="+- f77 0 f4"/>
              <a:gd name="f84" fmla="+- f78 0 f4"/>
              <a:gd name="f85" fmla="cos 1 f83"/>
              <a:gd name="f86" fmla="sin 1 f83"/>
              <a:gd name="f87" fmla="cos 1 f84"/>
              <a:gd name="f88" fmla="sin 1 f84"/>
              <a:gd name="f89" fmla="+- f80 0 f31"/>
              <a:gd name="f90" fmla="+- f79 0 f31"/>
              <a:gd name="f91" fmla="+- f82 0 f31"/>
              <a:gd name="f92" fmla="+- f81 0 f31"/>
              <a:gd name="f93" fmla="+- 0 0 f85"/>
              <a:gd name="f94" fmla="+- 0 0 f86"/>
              <a:gd name="f95" fmla="+- 0 0 f87"/>
              <a:gd name="f96" fmla="+- 0 0 f88"/>
              <a:gd name="f97" fmla="at2 f89 f90"/>
              <a:gd name="f98" fmla="at2 f91 f92"/>
              <a:gd name="f99" fmla="*/ 10800 f93 1"/>
              <a:gd name="f100" fmla="*/ 10800 f94 1"/>
              <a:gd name="f101" fmla="*/ 10800 f95 1"/>
              <a:gd name="f102" fmla="*/ 10800 f96 1"/>
              <a:gd name="f103" fmla="+- f97 f4 0"/>
              <a:gd name="f104" fmla="+- f98 f4 0"/>
              <a:gd name="f105" fmla="*/ f99 f99 1"/>
              <a:gd name="f106" fmla="*/ f100 f100 1"/>
              <a:gd name="f107" fmla="*/ f101 f101 1"/>
              <a:gd name="f108" fmla="*/ f102 f102 1"/>
              <a:gd name="f109" fmla="*/ f103 f9 1"/>
              <a:gd name="f110" fmla="*/ f104 f9 1"/>
              <a:gd name="f111" fmla="+- f105 f106 0"/>
              <a:gd name="f112" fmla="+- f107 f108 0"/>
              <a:gd name="f113" fmla="*/ f109 1 f3"/>
              <a:gd name="f114" fmla="*/ f110 1 f3"/>
              <a:gd name="f115" fmla="sqrt f111"/>
              <a:gd name="f116" fmla="sqrt f112"/>
              <a:gd name="f117" fmla="+- 0 0 f113"/>
              <a:gd name="f118" fmla="+- 0 0 f114"/>
              <a:gd name="f119" fmla="*/ f10 1 f115"/>
              <a:gd name="f120" fmla="*/ f10 1 f116"/>
              <a:gd name="f121" fmla="+- 0 0 f117"/>
              <a:gd name="f122" fmla="+- 0 0 f118"/>
              <a:gd name="f123" fmla="*/ f93 f119 1"/>
              <a:gd name="f124" fmla="*/ f94 f119 1"/>
              <a:gd name="f125" fmla="*/ f95 f120 1"/>
              <a:gd name="f126" fmla="*/ f96 f120 1"/>
              <a:gd name="f127" fmla="*/ f121 f3 1"/>
              <a:gd name="f128" fmla="*/ f122 f3 1"/>
              <a:gd name="f129" fmla="+- 10800 0 f123"/>
              <a:gd name="f130" fmla="+- 10800 0 f124"/>
              <a:gd name="f131" fmla="+- 10800 0 f125"/>
              <a:gd name="f132" fmla="+- 10800 0 f126"/>
              <a:gd name="f133" fmla="*/ f127 1 f9"/>
              <a:gd name="f134" fmla="*/ f128 1 f9"/>
              <a:gd name="f135" fmla="*/ f129 f16 1"/>
              <a:gd name="f136" fmla="*/ f130 f17 1"/>
              <a:gd name="f137" fmla="*/ f131 f16 1"/>
              <a:gd name="f138" fmla="*/ f132 f17 1"/>
              <a:gd name="f139" fmla="+- f133 0 f4"/>
              <a:gd name="f140" fmla="+- f134 0 f4"/>
              <a:gd name="f141" fmla="cos 1 f139"/>
              <a:gd name="f142" fmla="sin 1 f139"/>
              <a:gd name="f143" fmla="+- f140 0 f139"/>
              <a:gd name="f144" fmla="+- 0 0 f141"/>
              <a:gd name="f145" fmla="+- 0 0 f142"/>
              <a:gd name="f146" fmla="+- f143 f2 0"/>
              <a:gd name="f147" fmla="*/ f28 f144 1"/>
              <a:gd name="f148" fmla="*/ f28 f145 1"/>
              <a:gd name="f149" fmla="?: f143 f143 f146"/>
              <a:gd name="f150" fmla="*/ f147 f147 1"/>
              <a:gd name="f151" fmla="*/ f148 f148 1"/>
              <a:gd name="f152" fmla="+- f150 f151 0"/>
              <a:gd name="f153" fmla="sqrt f152"/>
              <a:gd name="f154" fmla="*/ f32 1 f153"/>
              <a:gd name="f155" fmla="*/ f144 f154 1"/>
              <a:gd name="f156" fmla="*/ f145 f154 1"/>
              <a:gd name="f157" fmla="+- f31 0 f155"/>
              <a:gd name="f158" fmla="+- f31 0 f156"/>
            </a:gdLst>
            <a:ahLst>
              <a:ahPolar gdRefAng="f0" minAng="f8" maxAng="f12">
                <a:pos x="f135" y="f136"/>
              </a:ahPolar>
              <a:ahPolar gdRefAng="f1" minAng="f8" maxAng="f12">
                <a:pos x="f137" y="f138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21600" h="21600" stroke="0">
                <a:moveTo>
                  <a:pt x="f157" y="f158"/>
                </a:moveTo>
                <a:arcTo wR="f28" hR="f28" stAng="f139" swAng="f149"/>
                <a:lnTo>
                  <a:pt x="f11" y="f11"/>
                </a:lnTo>
                <a:close/>
              </a:path>
              <a:path w="21600" h="21600">
                <a:moveTo>
                  <a:pt x="f157" y="f158"/>
                </a:moveTo>
                <a:arcTo wR="f28" hR="f28" stAng="f139" swAng="f149"/>
              </a:path>
            </a:pathLst>
          </a:custGeom>
          <a:noFill/>
          <a:ln w="28440">
            <a:solidFill>
              <a:srgbClr val="CCCC00"/>
            </a:solidFill>
            <a:prstDash val="solid"/>
            <a:miter/>
            <a:headEnd type="arrow"/>
            <a:tailEnd type="arrow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42460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Gnutella</a:t>
            </a:r>
            <a:r>
              <a:rPr lang="tr-TR" b="1" dirty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’ya Neden İhtiyaç Duyarız?</a:t>
            </a:r>
            <a:endParaRPr lang="en-US" b="1" dirty="0">
              <a:solidFill>
                <a:srgbClr val="000000"/>
              </a:solidFill>
              <a:latin typeface="+mn-lt"/>
              <a:ea typeface="Arial" pitchFamily="34"/>
              <a:cs typeface="Arial" pitchFamily="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tr-TR" sz="1050" dirty="0" smtClean="0">
              <a:solidFill>
                <a:srgbClr val="000000"/>
              </a:solidFill>
              <a:latin typeface="+mj-lt"/>
              <a:ea typeface="Arial" pitchFamily="34"/>
              <a:cs typeface="Arial" pitchFamily="34"/>
            </a:endParaRPr>
          </a:p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smtClean="0">
                <a:solidFill>
                  <a:srgbClr val="000000"/>
                </a:solidFill>
                <a:latin typeface="+mj-lt"/>
                <a:ea typeface="Arial" pitchFamily="34"/>
                <a:cs typeface="Arial" pitchFamily="34"/>
              </a:rPr>
              <a:t>Açık mimari</a:t>
            </a:r>
          </a:p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smtClean="0">
                <a:solidFill>
                  <a:srgbClr val="000000"/>
                </a:solidFill>
                <a:latin typeface="+mj-lt"/>
                <a:ea typeface="Arial" pitchFamily="34"/>
                <a:cs typeface="Arial" pitchFamily="34"/>
              </a:rPr>
              <a:t>Çeşitliliğe izin verir</a:t>
            </a:r>
          </a:p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smtClean="0">
                <a:solidFill>
                  <a:srgbClr val="000000"/>
                </a:solidFill>
                <a:latin typeface="+mj-lt"/>
                <a:ea typeface="Arial" pitchFamily="34"/>
                <a:cs typeface="Arial" pitchFamily="34"/>
              </a:rPr>
              <a:t>Bütünlük</a:t>
            </a:r>
          </a:p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 smtClean="0">
                <a:solidFill>
                  <a:srgbClr val="000000"/>
                </a:solidFill>
                <a:latin typeface="+mj-lt"/>
                <a:ea typeface="Arial" pitchFamily="34"/>
                <a:cs typeface="Arial" pitchFamily="34"/>
              </a:rPr>
              <a:t>İyi performans</a:t>
            </a:r>
            <a:endParaRPr lang="en-US" dirty="0">
              <a:solidFill>
                <a:srgbClr val="000000"/>
              </a:solidFill>
              <a:latin typeface="+mj-lt"/>
              <a:ea typeface="Arial" pitchFamily="34"/>
              <a:cs typeface="Arial" pitchFamily="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6052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Tanımlayıcı Routing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dirty="0"/>
              <a:t>Gnutella </a:t>
            </a:r>
            <a:r>
              <a:rPr lang="en-US" dirty="0" err="1"/>
              <a:t>şebekesinde</a:t>
            </a:r>
            <a:r>
              <a:rPr lang="en-US" dirty="0"/>
              <a:t>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  <a:p>
            <a:pPr marL="0" lvl="0" indent="0">
              <a:lnSpc>
                <a:spcPct val="150000"/>
              </a:lnSpc>
            </a:pPr>
            <a:r>
              <a:rPr lang="en-US" dirty="0" smtClean="0"/>
              <a:t>Gnutella </a:t>
            </a:r>
            <a:r>
              <a:rPr lang="tr-TR" dirty="0" smtClean="0"/>
              <a:t>SERVENT </a:t>
            </a:r>
            <a:r>
              <a:rPr lang="en-US" dirty="0" err="1" smtClean="0"/>
              <a:t>tanımlayıcıları</a:t>
            </a:r>
            <a:r>
              <a:rPr lang="en-US" dirty="0" smtClean="0"/>
              <a:t> </a:t>
            </a:r>
            <a:r>
              <a:rPr lang="tr-TR" dirty="0" smtClean="0"/>
              <a:t>şu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yönlendirir</a:t>
            </a:r>
            <a:r>
              <a:rPr lang="tr-TR" dirty="0" smtClean="0"/>
              <a:t>.</a:t>
            </a: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813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97"/>
              </a:spcBef>
            </a:pPr>
            <a:r>
              <a:rPr lang="tr-TR" dirty="0" smtClean="0"/>
              <a:t>Query Hit,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tanımlayıcıları</a:t>
            </a:r>
            <a:r>
              <a:rPr lang="en-US" dirty="0"/>
              <a:t> </a:t>
            </a:r>
            <a:r>
              <a:rPr lang="tr-TR" dirty="0" smtClean="0"/>
              <a:t>dizinine </a:t>
            </a:r>
            <a:r>
              <a:rPr lang="en-US" dirty="0" err="1" smtClean="0"/>
              <a:t>gönderil</a:t>
            </a:r>
            <a:r>
              <a:rPr lang="tr-TR" dirty="0" smtClean="0"/>
              <a:t>ir</a:t>
            </a:r>
            <a:r>
              <a:rPr lang="en-US" dirty="0" smtClean="0"/>
              <a:t>.</a:t>
            </a:r>
            <a:endParaRPr lang="tr-TR" dirty="0" smtClean="0"/>
          </a:p>
          <a:p>
            <a:pPr marL="0" lvl="0" indent="0">
              <a:lnSpc>
                <a:spcPct val="150000"/>
              </a:lnSpc>
              <a:spcBef>
                <a:spcPts val="697"/>
              </a:spcBef>
            </a:pPr>
            <a:r>
              <a:rPr lang="en-US" dirty="0"/>
              <a:t>Push </a:t>
            </a:r>
            <a:r>
              <a:rPr lang="en-US" dirty="0" err="1"/>
              <a:t>tanımlayıcıları</a:t>
            </a:r>
            <a:r>
              <a:rPr lang="en-US" dirty="0"/>
              <a:t>,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tr-TR" dirty="0" smtClean="0"/>
              <a:t>Query </a:t>
            </a:r>
            <a:r>
              <a:rPr lang="tr-TR" dirty="0" err="1" smtClean="0"/>
              <a:t>Hit’i</a:t>
            </a:r>
            <a:r>
              <a:rPr lang="en-US" dirty="0" smtClean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tr-TR" dirty="0" smtClean="0"/>
              <a:t>hat</a:t>
            </a:r>
            <a:r>
              <a:rPr lang="en-US" dirty="0" smtClean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gönderilir</a:t>
            </a:r>
            <a:r>
              <a:rPr lang="en-US" dirty="0"/>
              <a:t>.</a:t>
            </a:r>
          </a:p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723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indent="0">
              <a:spcBef>
                <a:spcPts val="697"/>
              </a:spcBef>
            </a:pP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592" y="1988840"/>
            <a:ext cx="7920408" cy="424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4660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/>
            <a:r>
              <a:rPr lang="en-US" dirty="0"/>
              <a:t>Servant, </a:t>
            </a:r>
            <a:r>
              <a:rPr lang="en-US" dirty="0" err="1"/>
              <a:t>gelen</a:t>
            </a:r>
            <a:r>
              <a:rPr lang="en-US" dirty="0"/>
              <a:t> ping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mesajlarını</a:t>
            </a:r>
            <a:r>
              <a:rPr lang="en-US" dirty="0"/>
              <a:t>,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servise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servantlar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hizmetlilere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spcBef>
                <a:spcPts val="697"/>
              </a:spcBef>
            </a:pPr>
            <a:r>
              <a:rPr lang="en-US" dirty="0" smtClean="0"/>
              <a:t>TTL </a:t>
            </a:r>
            <a:r>
              <a:rPr lang="en-US" dirty="0" err="1"/>
              <a:t>azaltılır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tanımlayıcılar</a:t>
            </a:r>
            <a:r>
              <a:rPr lang="en-US" dirty="0"/>
              <a:t> </a:t>
            </a:r>
            <a:r>
              <a:rPr lang="en-US" dirty="0" err="1"/>
              <a:t>iletilmeden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Hops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 TTL </a:t>
            </a:r>
            <a:r>
              <a:rPr lang="en-US" dirty="0" err="1"/>
              <a:t>değeri</a:t>
            </a:r>
            <a:r>
              <a:rPr lang="en-US" dirty="0"/>
              <a:t> 0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tanımlayıcılar</a:t>
            </a:r>
            <a:r>
              <a:rPr lang="en-US" dirty="0"/>
              <a:t> </a:t>
            </a:r>
            <a:r>
              <a:rPr lang="en-US" dirty="0" err="1"/>
              <a:t>iletilmekten</a:t>
            </a:r>
            <a:r>
              <a:rPr lang="en-US" dirty="0"/>
              <a:t> </a:t>
            </a:r>
            <a:r>
              <a:rPr lang="en-US" dirty="0" err="1"/>
              <a:t>çıkarılır</a:t>
            </a:r>
            <a:r>
              <a:rPr lang="en-US" dirty="0" smtClean="0"/>
              <a:t>.</a:t>
            </a:r>
            <a:endParaRPr lang="tr-TR" dirty="0" smtClean="0"/>
          </a:p>
          <a:p>
            <a:pPr marL="0" lvl="0" indent="0">
              <a:spcBef>
                <a:spcPts val="697"/>
              </a:spcBef>
            </a:pPr>
            <a:r>
              <a:rPr lang="en-US" dirty="0"/>
              <a:t>Payload </a:t>
            </a: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tanımlayıcı</a:t>
            </a:r>
            <a:r>
              <a:rPr lang="en-US" dirty="0"/>
              <a:t> </a:t>
            </a:r>
            <a:r>
              <a:rPr lang="en-US" dirty="0" err="1"/>
              <a:t>kimliği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alınanlarla</a:t>
            </a:r>
            <a:r>
              <a:rPr lang="en-US" dirty="0"/>
              <a:t> </a:t>
            </a:r>
            <a:r>
              <a:rPr lang="en-US" dirty="0" err="1"/>
              <a:t>aynıysa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tanımlayıcıların</a:t>
            </a:r>
            <a:r>
              <a:rPr lang="en-US" dirty="0"/>
              <a:t> </a:t>
            </a:r>
            <a:r>
              <a:rPr lang="en-US" dirty="0" err="1"/>
              <a:t>iletilmemesi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0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Dosya İndirme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/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bağlantı</a:t>
            </a:r>
            <a:endParaRPr lang="en-US" dirty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Gnutella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aktarılamaz</a:t>
            </a: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83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indent="0">
              <a:spcBef>
                <a:spcPts val="697"/>
              </a:spcBef>
            </a:pP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indirme</a:t>
            </a:r>
            <a:r>
              <a:rPr lang="en-US" dirty="0"/>
              <a:t> </a:t>
            </a:r>
            <a:r>
              <a:rPr lang="en-US" dirty="0" err="1"/>
              <a:t>protokolü</a:t>
            </a:r>
            <a:r>
              <a:rPr lang="en-US" dirty="0"/>
              <a:t> </a:t>
            </a:r>
            <a:r>
              <a:rPr lang="en-US" dirty="0" err="1"/>
              <a:t>HTTP'dir</a:t>
            </a:r>
            <a:r>
              <a:rPr lang="en-US" dirty="0"/>
              <a:t>.</a:t>
            </a:r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2233" y="2780928"/>
            <a:ext cx="8281800" cy="1439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3267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indent="0">
              <a:spcBef>
                <a:spcPts val="697"/>
              </a:spcBef>
            </a:pPr>
            <a:r>
              <a:rPr lang="tr-TR" dirty="0" smtClean="0"/>
              <a:t>Örneğin:</a:t>
            </a:r>
            <a:endParaRPr lang="en-US" dirty="0"/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79712" y="2348080"/>
            <a:ext cx="4824360" cy="252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6000" y="4759200"/>
            <a:ext cx="6840720" cy="1406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8688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Gnutella'nın</a:t>
            </a:r>
            <a:r>
              <a:rPr lang="en-US" b="1" dirty="0"/>
              <a:t> </a:t>
            </a:r>
            <a:r>
              <a:rPr lang="en-US" b="1" dirty="0" err="1"/>
              <a:t>Özellikleri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lvl="0" indent="-339840">
              <a:spcBef>
                <a:spcPts val="697"/>
              </a:spcBef>
            </a:pPr>
            <a:r>
              <a:rPr lang="en-US" dirty="0" err="1"/>
              <a:t>Ölçeklenebilirlik</a:t>
            </a:r>
            <a:endParaRPr lang="en-US" dirty="0"/>
          </a:p>
          <a:p>
            <a:pPr lvl="0" indent="-339840">
              <a:spcBef>
                <a:spcPts val="697"/>
              </a:spcBef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düğüm</a:t>
            </a:r>
            <a:r>
              <a:rPr lang="en-US" dirty="0"/>
              <a:t> ping /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iletisi</a:t>
            </a:r>
            <a:r>
              <a:rPr lang="en-US" dirty="0"/>
              <a:t> </a:t>
            </a:r>
            <a:r>
              <a:rPr lang="en-US" dirty="0" err="1"/>
              <a:t>aldığında</a:t>
            </a:r>
            <a:r>
              <a:rPr lang="en-US" dirty="0"/>
              <a:t>,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düğümlere</a:t>
            </a:r>
            <a:r>
              <a:rPr lang="en-US" dirty="0"/>
              <a:t> </a:t>
            </a:r>
            <a:r>
              <a:rPr lang="en-US" dirty="0" err="1"/>
              <a:t>iletir</a:t>
            </a:r>
            <a:r>
              <a:rPr lang="en-US" dirty="0"/>
              <a:t>.</a:t>
            </a:r>
          </a:p>
          <a:p>
            <a:pPr lvl="0" indent="-339840">
              <a:spcBef>
                <a:spcPts val="697"/>
              </a:spcBef>
            </a:pP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mekanizmalar</a:t>
            </a:r>
            <a:endParaRPr lang="en-US" dirty="0"/>
          </a:p>
          <a:p>
            <a:pPr lvl="0" indent="-339840">
              <a:spcBef>
                <a:spcPts val="697"/>
              </a:spcBef>
            </a:pPr>
            <a:r>
              <a:rPr lang="en-US" dirty="0"/>
              <a:t>TTL </a:t>
            </a:r>
            <a:r>
              <a:rPr lang="en-US" dirty="0" err="1"/>
              <a:t>sayacı</a:t>
            </a:r>
            <a:endParaRPr lang="en-US" dirty="0"/>
          </a:p>
          <a:p>
            <a:pPr lvl="0" indent="-339840">
              <a:spcBef>
                <a:spcPts val="697"/>
              </a:spcBef>
            </a:pP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iletiler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önbellek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çoğaltılan</a:t>
            </a:r>
            <a:r>
              <a:rPr lang="en-US" dirty="0"/>
              <a:t> </a:t>
            </a:r>
            <a:r>
              <a:rPr lang="en-US" dirty="0" err="1"/>
              <a:t>iletileri</a:t>
            </a:r>
            <a:r>
              <a:rPr lang="en-US" dirty="0"/>
              <a:t> </a:t>
            </a:r>
            <a:r>
              <a:rPr lang="en-US" dirty="0" err="1"/>
              <a:t>iletmezler</a:t>
            </a:r>
            <a:r>
              <a:rPr lang="en-US" dirty="0"/>
              <a:t>.</a:t>
            </a:r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704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Gnutella'nın</a:t>
            </a:r>
            <a:r>
              <a:rPr lang="en-US" b="1" dirty="0"/>
              <a:t> </a:t>
            </a:r>
            <a:r>
              <a:rPr lang="tr-TR" b="1" dirty="0" smtClean="0"/>
              <a:t>Dezavantajları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</a:pPr>
            <a:r>
              <a:rPr lang="de-DE" dirty="0" err="1"/>
              <a:t>Sınırlı</a:t>
            </a:r>
            <a:r>
              <a:rPr lang="de-DE" dirty="0"/>
              <a:t> </a:t>
            </a:r>
            <a:r>
              <a:rPr lang="tr-TR" dirty="0" smtClean="0"/>
              <a:t>bilgisayarın olduğunda yapılan arama</a:t>
            </a:r>
            <a:r>
              <a:rPr lang="de-DE" dirty="0" smtClean="0"/>
              <a:t>, </a:t>
            </a:r>
            <a:r>
              <a:rPr lang="de-DE" dirty="0" err="1"/>
              <a:t>sınırlı</a:t>
            </a:r>
            <a:r>
              <a:rPr lang="de-DE" dirty="0"/>
              <a:t> </a:t>
            </a:r>
            <a:r>
              <a:rPr lang="de-DE" dirty="0" err="1"/>
              <a:t>sayıda</a:t>
            </a:r>
            <a:r>
              <a:rPr lang="de-DE" dirty="0"/>
              <a:t> </a:t>
            </a:r>
            <a:r>
              <a:rPr lang="tr-TR" dirty="0" smtClean="0"/>
              <a:t>sonuç üretir.</a:t>
            </a:r>
            <a:endParaRPr lang="de-DE" dirty="0"/>
          </a:p>
          <a:p>
            <a:pPr marL="0" lvl="0" indent="0">
              <a:lnSpc>
                <a:spcPct val="150000"/>
              </a:lnSpc>
            </a:pPr>
            <a:r>
              <a:rPr lang="de-DE" dirty="0" err="1" smtClean="0"/>
              <a:t>Bilgisayar</a:t>
            </a:r>
            <a:r>
              <a:rPr lang="de-DE" dirty="0" smtClean="0"/>
              <a:t> </a:t>
            </a:r>
            <a:r>
              <a:rPr lang="de-DE" dirty="0" err="1"/>
              <a:t>kaynağının</a:t>
            </a:r>
            <a:r>
              <a:rPr lang="de-DE" dirty="0"/>
              <a:t> </a:t>
            </a:r>
            <a:r>
              <a:rPr lang="de-DE" dirty="0" err="1"/>
              <a:t>verimsiz</a:t>
            </a:r>
            <a:r>
              <a:rPr lang="de-DE" dirty="0"/>
              <a:t> </a:t>
            </a:r>
            <a:r>
              <a:rPr lang="de-DE" dirty="0" err="1"/>
              <a:t>kullanımı</a:t>
            </a:r>
            <a:r>
              <a:rPr lang="de-DE" dirty="0"/>
              <a:t> </a:t>
            </a:r>
            <a:endParaRPr lang="tr-TR" dirty="0" smtClean="0"/>
          </a:p>
          <a:p>
            <a:pPr marL="0" lvl="0" indent="0">
              <a:lnSpc>
                <a:spcPct val="150000"/>
              </a:lnSpc>
            </a:pPr>
            <a:r>
              <a:rPr lang="tr-TR" dirty="0" smtClean="0"/>
              <a:t>Diğer </a:t>
            </a:r>
            <a:r>
              <a:rPr lang="tr-TR" dirty="0" err="1" smtClean="0"/>
              <a:t>SERVENT’ların</a:t>
            </a:r>
            <a:r>
              <a:rPr lang="tr-TR" dirty="0" smtClean="0"/>
              <a:t> </a:t>
            </a:r>
            <a:r>
              <a:rPr lang="de-DE" dirty="0" err="1" smtClean="0"/>
              <a:t>sorguları</a:t>
            </a:r>
            <a:r>
              <a:rPr lang="de-DE" dirty="0" smtClean="0"/>
              <a:t> </a:t>
            </a:r>
            <a:r>
              <a:rPr lang="de-DE" dirty="0" err="1"/>
              <a:t>ile</a:t>
            </a:r>
            <a:r>
              <a:rPr lang="de-DE" dirty="0"/>
              <a:t> </a:t>
            </a:r>
            <a:r>
              <a:rPr lang="de-DE" dirty="0" err="1"/>
              <a:t>ilgili</a:t>
            </a:r>
            <a:r>
              <a:rPr lang="de-DE" dirty="0"/>
              <a:t> </a:t>
            </a:r>
            <a:r>
              <a:rPr lang="de-DE" dirty="0" err="1"/>
              <a:t>çok</a:t>
            </a:r>
            <a:r>
              <a:rPr lang="de-DE" dirty="0"/>
              <a:t> </a:t>
            </a:r>
            <a:r>
              <a:rPr lang="de-DE" dirty="0" err="1"/>
              <a:t>fazla</a:t>
            </a:r>
            <a:r>
              <a:rPr lang="de-DE" dirty="0"/>
              <a:t> </a:t>
            </a:r>
            <a:r>
              <a:rPr lang="de-DE" dirty="0" err="1"/>
              <a:t>kaynak</a:t>
            </a:r>
            <a:r>
              <a:rPr lang="de-DE" dirty="0"/>
              <a:t> </a:t>
            </a:r>
            <a:r>
              <a:rPr lang="de-DE" dirty="0" err="1"/>
              <a:t>harcıyor</a:t>
            </a:r>
            <a:r>
              <a:rPr lang="de-DE" dirty="0"/>
              <a:t>.</a:t>
            </a:r>
          </a:p>
          <a:p>
            <a:pPr marL="0" lvl="0" indent="0">
              <a:spcBef>
                <a:spcPts val="697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01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Gnutella</a:t>
            </a:r>
            <a:r>
              <a:rPr lang="tr-TR" b="1" dirty="0" smtClean="0"/>
              <a:t>2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/>
            <a:r>
              <a:rPr lang="en-US" dirty="0"/>
              <a:t>2002'de Michael Stokes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geliştirildi</a:t>
            </a:r>
            <a:r>
              <a:rPr lang="en-US" dirty="0"/>
              <a:t>.</a:t>
            </a:r>
          </a:p>
          <a:p>
            <a:pPr marL="0" lvl="0" indent="0"/>
            <a:r>
              <a:rPr lang="en-US" dirty="0" err="1"/>
              <a:t>Genişletilebilir</a:t>
            </a:r>
            <a:r>
              <a:rPr lang="en-US" dirty="0"/>
              <a:t> XML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formatı</a:t>
            </a:r>
            <a:r>
              <a:rPr lang="en-US" dirty="0"/>
              <a:t> </a:t>
            </a:r>
            <a:r>
              <a:rPr lang="en-US" dirty="0" err="1"/>
              <a:t>kullanır</a:t>
            </a:r>
            <a:endParaRPr lang="en-US" dirty="0"/>
          </a:p>
          <a:p>
            <a:pPr marL="0" lvl="0" indent="0"/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bütünlük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SHA-1 </a:t>
            </a:r>
            <a:r>
              <a:rPr lang="en-US" dirty="0" err="1"/>
              <a:t>karmaları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marL="0" lvl="0" indent="0"/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aranmasını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adına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meta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707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Gnutella</a:t>
            </a:r>
            <a:r>
              <a:rPr lang="tr-TR" b="1" dirty="0" smtClean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’</a:t>
            </a:r>
            <a:r>
              <a:rPr lang="tr-TR" b="1" dirty="0" err="1" smtClean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nın</a:t>
            </a:r>
            <a:r>
              <a:rPr lang="tr-TR" b="1" dirty="0" smtClean="0">
                <a:solidFill>
                  <a:srgbClr val="000000"/>
                </a:solidFill>
                <a:latin typeface="+mn-lt"/>
                <a:ea typeface="Arial" pitchFamily="34"/>
                <a:cs typeface="Arial" pitchFamily="34"/>
              </a:rPr>
              <a:t> Tarihi</a:t>
            </a:r>
            <a:endParaRPr lang="en-US" b="1" dirty="0">
              <a:solidFill>
                <a:srgbClr val="000000"/>
              </a:solidFill>
              <a:latin typeface="+mn-lt"/>
              <a:ea typeface="Arial" pitchFamily="34"/>
              <a:cs typeface="Arial" pitchFamily="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Başlangıçta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Nullsoft'un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21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yaşındaki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kurucusu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Justin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Frankel'in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ürünü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.</a:t>
            </a:r>
          </a:p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Http://sourceforge.net/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adresinde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birden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çok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açık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kaynak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uygulaması</a:t>
            </a:r>
            <a:r>
              <a:rPr lang="en-US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vardı</a:t>
            </a:r>
            <a:r>
              <a:rPr lang="en-US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.</a:t>
            </a:r>
            <a:endParaRPr lang="tr-TR" dirty="0" smtClean="0">
              <a:solidFill>
                <a:srgbClr val="000000"/>
              </a:solidFill>
              <a:ea typeface="Arial" pitchFamily="34"/>
              <a:cs typeface="Arial" pitchFamily="34"/>
            </a:endParaRPr>
          </a:p>
          <a:p>
            <a:pPr marL="742950" lvl="2" indent="-342900">
              <a:spcBef>
                <a:spcPts val="598"/>
              </a:spcBef>
              <a:buClr>
                <a:srgbClr val="9999CC"/>
              </a:buClr>
              <a:buSzPct val="80000"/>
              <a:buFont typeface="Wingdings" pitchFamily="2" charset="2"/>
              <a:buChar char="v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dirty="0" err="1"/>
              <a:t>Jtella</a:t>
            </a:r>
            <a:endParaRPr lang="en-US" sz="3000" dirty="0"/>
          </a:p>
          <a:p>
            <a:pPr marL="742950" lvl="2" indent="-342900">
              <a:spcBef>
                <a:spcPts val="598"/>
              </a:spcBef>
              <a:buClr>
                <a:srgbClr val="9999CC"/>
              </a:buClr>
              <a:buSzPct val="80000"/>
              <a:buFont typeface="Wingdings" pitchFamily="2" charset="2"/>
              <a:buChar char="v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dirty="0" err="1"/>
              <a:t>Gnucleus</a:t>
            </a:r>
            <a:endParaRPr lang="tr-TR" sz="3000" dirty="0"/>
          </a:p>
          <a:p>
            <a:pPr marL="342900" lvl="2" indent="-342900">
              <a:lnSpc>
                <a:spcPct val="160000"/>
              </a:lnSpc>
              <a:spcBef>
                <a:spcPts val="598"/>
              </a:spcBef>
              <a:buClr>
                <a:srgbClr val="9999CC"/>
              </a:buClr>
              <a:buSzPct val="80000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sz="3200" dirty="0">
                <a:solidFill>
                  <a:srgbClr val="000000"/>
                </a:solidFill>
                <a:ea typeface="Arial" pitchFamily="34"/>
                <a:cs typeface="Arial" pitchFamily="34"/>
              </a:rPr>
              <a:t>Y</a:t>
            </a:r>
            <a:r>
              <a:rPr lang="en-US" sz="3200" dirty="0" err="1" smtClean="0">
                <a:solidFill>
                  <a:srgbClr val="000000"/>
                </a:solidFill>
                <a:ea typeface="Arial" pitchFamily="34"/>
                <a:cs typeface="Arial" pitchFamily="34"/>
              </a:rPr>
              <a:t>az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l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err="1" smtClean="0">
                <a:solidFill>
                  <a:srgbClr val="000000"/>
                </a:solidFill>
                <a:ea typeface="Arial" pitchFamily="34"/>
                <a:cs typeface="Arial" pitchFamily="34"/>
              </a:rPr>
              <a:t>mlar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n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sz="3200" dirty="0" err="1">
                <a:solidFill>
                  <a:srgbClr val="000000"/>
                </a:solidFill>
                <a:ea typeface="Arial" pitchFamily="34"/>
                <a:cs typeface="Arial" pitchFamily="34"/>
              </a:rPr>
              <a:t>lgpl</a:t>
            </a:r>
            <a:r>
              <a:rPr lang="en-US" sz="3200" dirty="0">
                <a:solidFill>
                  <a:srgbClr val="000000"/>
                </a:solidFill>
                <a:ea typeface="Arial" pitchFamily="34"/>
                <a:cs typeface="Arial" pitchFamily="34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ea typeface="Arial" pitchFamily="34"/>
                <a:cs typeface="Arial" pitchFamily="34"/>
              </a:rPr>
              <a:t>lisans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 ad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 alt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err="1" smtClean="0">
                <a:solidFill>
                  <a:srgbClr val="000000"/>
                </a:solidFill>
                <a:ea typeface="Arial" pitchFamily="34"/>
                <a:cs typeface="Arial" pitchFamily="34"/>
              </a:rPr>
              <a:t>nda</a:t>
            </a:r>
            <a:r>
              <a:rPr lang="en-US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 yay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</a:t>
            </a:r>
            <a:r>
              <a:rPr lang="en-US" sz="3200" dirty="0" err="1" smtClean="0">
                <a:solidFill>
                  <a:srgbClr val="000000"/>
                </a:solidFill>
                <a:ea typeface="Arial" pitchFamily="34"/>
                <a:cs typeface="Arial" pitchFamily="34"/>
              </a:rPr>
              <a:t>nlad</a:t>
            </a:r>
            <a:r>
              <a:rPr lang="tr-TR" sz="3200" dirty="0" smtClean="0">
                <a:solidFill>
                  <a:srgbClr val="000000"/>
                </a:solidFill>
                <a:ea typeface="Arial" pitchFamily="34"/>
                <a:cs typeface="Arial" pitchFamily="34"/>
              </a:rPr>
              <a:t>ı.</a:t>
            </a:r>
            <a:endParaRPr lang="en-US" sz="3200" dirty="0">
              <a:solidFill>
                <a:srgbClr val="000000"/>
              </a:solidFill>
              <a:ea typeface="Arial" pitchFamily="34"/>
              <a:cs typeface="Arial" pitchFamily="34"/>
            </a:endParaRPr>
          </a:p>
          <a:p>
            <a:pPr lvl="1"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lnSpc>
                <a:spcPct val="150000"/>
              </a:lnSpc>
              <a:spcBef>
                <a:spcPts val="598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86412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Nasıl Çalışır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tr-TR" dirty="0" err="1" smtClean="0"/>
              <a:t>hub’lara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yapraklara</a:t>
            </a:r>
            <a:r>
              <a:rPr lang="en-US" dirty="0"/>
              <a:t> </a:t>
            </a:r>
            <a:r>
              <a:rPr lang="en-US" dirty="0" err="1"/>
              <a:t>böler</a:t>
            </a:r>
            <a:endParaRPr lang="en-US" dirty="0"/>
          </a:p>
          <a:p>
            <a:pPr marL="0" lvl="0" indent="0">
              <a:lnSpc>
                <a:spcPct val="150000"/>
              </a:lnSpc>
            </a:pPr>
            <a:r>
              <a:rPr lang="tr-TR" dirty="0" err="1" smtClean="0"/>
              <a:t>Hub’lar</a:t>
            </a:r>
            <a:r>
              <a:rPr lang="en-US" dirty="0" smtClean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olduğunca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yaprağa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olabilirler</a:t>
            </a:r>
            <a:endParaRPr lang="en-US" dirty="0"/>
          </a:p>
          <a:p>
            <a:pPr marL="0" lvl="0" indent="0">
              <a:lnSpc>
                <a:spcPct val="150000"/>
              </a:lnSpc>
            </a:pPr>
            <a:r>
              <a:rPr lang="en-US" dirty="0" err="1"/>
              <a:t>Listede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hub'ları</a:t>
            </a:r>
            <a:r>
              <a:rPr lang="en-US" dirty="0"/>
              <a:t> </a:t>
            </a:r>
            <a:r>
              <a:rPr lang="en-US" dirty="0" err="1"/>
              <a:t>arar</a:t>
            </a:r>
            <a:endParaRPr lang="en-US" dirty="0"/>
          </a:p>
          <a:p>
            <a:pPr marL="0" lvl="0" indent="0">
              <a:lnSpc>
                <a:spcPct val="150000"/>
              </a:lnSpc>
            </a:pP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yükleme</a:t>
            </a:r>
            <a:r>
              <a:rPr lang="en-US" dirty="0"/>
              <a:t> </a:t>
            </a:r>
            <a:r>
              <a:rPr lang="en-US" dirty="0" err="1"/>
              <a:t>yapmaz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6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Nasıl Çalışır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dirty="0" err="1"/>
              <a:t>Yapraklardaki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ayrıntıları</a:t>
            </a:r>
            <a:r>
              <a:rPr lang="en-US" dirty="0"/>
              <a:t> </a:t>
            </a:r>
            <a:r>
              <a:rPr lang="en-US" dirty="0" err="1"/>
              <a:t>hub'daki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yönlendirme</a:t>
            </a:r>
            <a:r>
              <a:rPr lang="en-US" dirty="0"/>
              <a:t> </a:t>
            </a:r>
            <a:r>
              <a:rPr lang="en-US" dirty="0" err="1"/>
              <a:t>tabloları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tutulur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hublara</a:t>
            </a:r>
            <a:r>
              <a:rPr lang="en-US" dirty="0"/>
              <a:t> </a:t>
            </a:r>
            <a:r>
              <a:rPr lang="en-US" dirty="0" err="1"/>
              <a:t>yönlendirilir</a:t>
            </a:r>
            <a:r>
              <a:rPr lang="en-US" dirty="0"/>
              <a:t>.</a:t>
            </a:r>
          </a:p>
          <a:p>
            <a:pPr marL="0" lvl="0" indent="0">
              <a:lnSpc>
                <a:spcPct val="150000"/>
              </a:lnSpc>
            </a:pP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taşkınları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</a:t>
            </a:r>
          </a:p>
          <a:p>
            <a:pPr marL="0" lvl="0" indent="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Sonuç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marL="0" lvl="0" indent="0">
              <a:spcBef>
                <a:spcPts val="723"/>
              </a:spcBef>
            </a:pPr>
            <a:r>
              <a:rPr lang="en-US" dirty="0"/>
              <a:t>Gnutella, </a:t>
            </a:r>
            <a:r>
              <a:rPr lang="en-US" dirty="0" err="1"/>
              <a:t>İnternetin</a:t>
            </a:r>
            <a:r>
              <a:rPr lang="en-US" dirty="0"/>
              <a:t> </a:t>
            </a:r>
            <a:r>
              <a:rPr lang="en-US" dirty="0" err="1"/>
              <a:t>üstünde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paylaşımı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organize </a:t>
            </a:r>
            <a:r>
              <a:rPr lang="en-US" dirty="0" err="1"/>
              <a:t>eden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P2P </a:t>
            </a:r>
            <a:r>
              <a:rPr lang="en-US" dirty="0" err="1" smtClean="0"/>
              <a:t>uygulamasıdır</a:t>
            </a:r>
            <a:r>
              <a:rPr lang="tr-TR" smtClean="0"/>
              <a:t>.</a:t>
            </a:r>
            <a:endParaRPr lang="en-US" dirty="0"/>
          </a:p>
          <a:p>
            <a:pPr marL="0" lvl="0" indent="0">
              <a:spcBef>
                <a:spcPts val="723"/>
              </a:spcBef>
            </a:pPr>
            <a:endParaRPr lang="en-US" dirty="0"/>
          </a:p>
          <a:p>
            <a:pPr marL="0" lvl="0" indent="0">
              <a:spcBef>
                <a:spcPts val="723"/>
              </a:spcBef>
            </a:pP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topluluğu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otoriteye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olmadığından</a:t>
            </a:r>
            <a:r>
              <a:rPr lang="en-US" dirty="0"/>
              <a:t>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 smtClean="0"/>
              <a:t>yapma</a:t>
            </a:r>
            <a:r>
              <a:rPr lang="tr-TR" dirty="0" smtClean="0"/>
              <a:t> hakkı vardır.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68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2924944"/>
            <a:ext cx="8077200" cy="1143000"/>
          </a:xfrm>
        </p:spPr>
        <p:txBody>
          <a:bodyPr/>
          <a:lstStyle/>
          <a:p>
            <a:pPr algn="ctr"/>
            <a:r>
              <a:rPr lang="tr-TR" b="1" dirty="0" smtClean="0"/>
              <a:t>YAPISI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790881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KAPSAMI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bileşenden oluşur.</a:t>
            </a:r>
          </a:p>
          <a:p>
            <a:pPr lvl="1">
              <a:lnSpc>
                <a:spcPct val="200000"/>
              </a:lnSpc>
            </a:pPr>
            <a:r>
              <a:rPr lang="tr-TR" dirty="0" err="1" smtClean="0"/>
              <a:t>Gnutella</a:t>
            </a:r>
            <a:r>
              <a:rPr lang="tr-TR" dirty="0" smtClean="0"/>
              <a:t> ağı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Standart </a:t>
            </a:r>
            <a:r>
              <a:rPr lang="tr-TR" dirty="0" err="1" smtClean="0"/>
              <a:t>gnutella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7953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GNUTELLA AĞI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Kolayca tanınabilir bileşenler.</a:t>
            </a:r>
          </a:p>
          <a:p>
            <a:r>
              <a:rPr lang="tr-TR" dirty="0" smtClean="0"/>
              <a:t>Yüksek performanslı p2p mimarisi üzerine kurulu</a:t>
            </a:r>
          </a:p>
          <a:p>
            <a:r>
              <a:rPr lang="tr-TR" dirty="0" smtClean="0"/>
              <a:t>Üzerinde çeşitli uygulamalar çalışabilir ve geliştirilebilir.</a:t>
            </a:r>
          </a:p>
          <a:p>
            <a:r>
              <a:rPr lang="tr-TR" dirty="0" smtClean="0"/>
              <a:t>Üzerinde çalışabilecek uygulamalar: dosya paylaşım uygulamaları, iletişim araçları vb. 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ağa katılan herhangi bir istemci SERVENT olur.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6106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STANDART GNUTELLA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Gnutella</a:t>
            </a:r>
            <a:r>
              <a:rPr lang="tr-TR" dirty="0" smtClean="0"/>
              <a:t> ağında çalışan yapı gereksinimleri için uygulama seti.</a:t>
            </a:r>
          </a:p>
          <a:p>
            <a:r>
              <a:rPr lang="tr-TR" dirty="0" smtClean="0"/>
              <a:t>Bir uygulamanın </a:t>
            </a:r>
            <a:r>
              <a:rPr lang="tr-TR" dirty="0" err="1" smtClean="0"/>
              <a:t>gnutella</a:t>
            </a:r>
            <a:r>
              <a:rPr lang="tr-TR" dirty="0" smtClean="0"/>
              <a:t> üzerinde çalışabilmesi için gereken minimum uyum seviyesini belirtir.</a:t>
            </a:r>
          </a:p>
          <a:p>
            <a:r>
              <a:rPr lang="tr-TR" dirty="0" smtClean="0"/>
              <a:t>Bir uygulamanın </a:t>
            </a:r>
            <a:r>
              <a:rPr lang="tr-TR" dirty="0" err="1" smtClean="0"/>
              <a:t>gnutella</a:t>
            </a:r>
            <a:r>
              <a:rPr lang="tr-TR" dirty="0" smtClean="0"/>
              <a:t> uyumlu olup olmadığını tanır.</a:t>
            </a:r>
          </a:p>
          <a:p>
            <a:r>
              <a:rPr lang="tr-TR" dirty="0" err="1" smtClean="0"/>
              <a:t>Gnutella’nın</a:t>
            </a:r>
            <a:r>
              <a:rPr lang="tr-TR" dirty="0" smtClean="0"/>
              <a:t> farklı uygulamalarının birbirleriyle etkileşime girmesine izin vermek için standart gereklidir.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91251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STANDART GNUTELLA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Uygulamaların </a:t>
            </a:r>
            <a:r>
              <a:rPr lang="tr-TR" dirty="0" err="1"/>
              <a:t>Gnutella</a:t>
            </a:r>
            <a:r>
              <a:rPr lang="tr-TR" dirty="0"/>
              <a:t> ile uyumlu olabilmesi için bazı şartlar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TCP </a:t>
            </a:r>
            <a:r>
              <a:rPr lang="en-US" dirty="0" err="1"/>
              <a:t>akışı</a:t>
            </a:r>
            <a:endParaRPr lang="en-US" dirty="0"/>
          </a:p>
          <a:p>
            <a:pPr lvl="1"/>
            <a:r>
              <a:rPr lang="tr-TR" dirty="0"/>
              <a:t>Routing </a:t>
            </a:r>
            <a:r>
              <a:rPr lang="en-US" dirty="0" err="1"/>
              <a:t>bakımı</a:t>
            </a:r>
            <a:endParaRPr lang="en-US" dirty="0"/>
          </a:p>
          <a:p>
            <a:pPr lvl="1"/>
            <a:r>
              <a:rPr lang="en-US" dirty="0" err="1"/>
              <a:t>Ters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yanıtı</a:t>
            </a:r>
            <a:endParaRPr lang="en-US" dirty="0"/>
          </a:p>
          <a:p>
            <a:pPr lvl="1"/>
            <a:r>
              <a:rPr lang="tr-TR" dirty="0"/>
              <a:t>P2P işlemlerinde istemci sunucusu için HTTP / 1.1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1936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957</Words>
  <Application>Microsoft Office PowerPoint</Application>
  <PresentationFormat>Ekran Gösterisi (4:3)</PresentationFormat>
  <Paragraphs>239</Paragraphs>
  <Slides>42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3" baseType="lpstr">
      <vt:lpstr>Eğitim</vt:lpstr>
      <vt:lpstr>GNUTELLA</vt:lpstr>
      <vt:lpstr>Gnutella nedir?</vt:lpstr>
      <vt:lpstr>Gnutella’ya Neden İhtiyaç Duyarız?</vt:lpstr>
      <vt:lpstr>Gnutella’nın Tarihi</vt:lpstr>
      <vt:lpstr>YAPISI</vt:lpstr>
      <vt:lpstr>KAPSAMI</vt:lpstr>
      <vt:lpstr>GNUTELLA AĞI</vt:lpstr>
      <vt:lpstr>STANDART GNUTELLA</vt:lpstr>
      <vt:lpstr>STANDART GNUTELLA</vt:lpstr>
      <vt:lpstr>GNUTELLA PROTOKOL MESAJLARI</vt:lpstr>
      <vt:lpstr>Ping</vt:lpstr>
      <vt:lpstr>PowerPoint Sunusu</vt:lpstr>
      <vt:lpstr>Query</vt:lpstr>
      <vt:lpstr>Query</vt:lpstr>
      <vt:lpstr>Query Hit </vt:lpstr>
      <vt:lpstr>PowerPoint Sunusu</vt:lpstr>
      <vt:lpstr>Sonuç Kümesi</vt:lpstr>
      <vt:lpstr>Push</vt:lpstr>
      <vt:lpstr>PowerPoint Sunusu</vt:lpstr>
      <vt:lpstr>İŞLEV MEKANİZMALARI</vt:lpstr>
      <vt:lpstr>SERVENT Gnutella’ya Üye Olması</vt:lpstr>
      <vt:lpstr>SERVENT Gnutella’ya Üye Olması</vt:lpstr>
      <vt:lpstr>Tanımlayıcı Üstbilgi</vt:lpstr>
      <vt:lpstr>PowerPoint Sunusu</vt:lpstr>
      <vt:lpstr>Gnutella Arama Mekanizması</vt:lpstr>
      <vt:lpstr>Gnutella Arama Mekanizması</vt:lpstr>
      <vt:lpstr>Gnutella Arama Mekanizması</vt:lpstr>
      <vt:lpstr>Gnutella Arama Mekanizması</vt:lpstr>
      <vt:lpstr>Gnutella Arama Mekanizması</vt:lpstr>
      <vt:lpstr>Tanımlayıcı Routing</vt:lpstr>
      <vt:lpstr>PowerPoint Sunusu</vt:lpstr>
      <vt:lpstr>PowerPoint Sunusu</vt:lpstr>
      <vt:lpstr>PowerPoint Sunusu</vt:lpstr>
      <vt:lpstr>Dosya İndirme</vt:lpstr>
      <vt:lpstr>PowerPoint Sunusu</vt:lpstr>
      <vt:lpstr>PowerPoint Sunusu</vt:lpstr>
      <vt:lpstr>Gnutella'nın Özellikleri</vt:lpstr>
      <vt:lpstr>Gnutella'nın Dezavantajları</vt:lpstr>
      <vt:lpstr>Gnutella2</vt:lpstr>
      <vt:lpstr>Nasıl Çalışır</vt:lpstr>
      <vt:lpstr>Nasıl Çalışır</vt:lpstr>
      <vt:lpstr>Sonuç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2017-02-23T18:11:19Z</dcterms:created>
  <dcterms:modified xsi:type="dcterms:W3CDTF">2017-02-23T19:38:41Z</dcterms:modified>
</cp:coreProperties>
</file>