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57" r:id="rId4"/>
    <p:sldId id="258" r:id="rId5"/>
    <p:sldId id="259" r:id="rId6"/>
    <p:sldId id="260" r:id="rId7"/>
    <p:sldId id="262" r:id="rId8"/>
    <p:sldId id="263" r:id="rId9"/>
    <p:sldId id="285" r:id="rId10"/>
    <p:sldId id="261" r:id="rId11"/>
    <p:sldId id="265" r:id="rId12"/>
    <p:sldId id="264" r:id="rId13"/>
    <p:sldId id="267" r:id="rId14"/>
    <p:sldId id="266"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969B2E9-F1B3-4056-B030-84630C7CC42E}" type="datetimeFigureOut">
              <a:rPr lang="tr-TR" smtClean="0"/>
              <a:t>30.01.2021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34C80CE-AB78-4DA2-B33B-F6C8EE035CF7}" type="slidenum">
              <a:rPr lang="tr-TR" smtClean="0"/>
              <a:t>‹#›</a:t>
            </a:fld>
            <a:endParaRPr lang="tr-TR"/>
          </a:p>
        </p:txBody>
      </p:sp>
    </p:spTree>
    <p:extLst>
      <p:ext uri="{BB962C8B-B14F-4D97-AF65-F5344CB8AC3E}">
        <p14:creationId xmlns:p14="http://schemas.microsoft.com/office/powerpoint/2010/main" val="3480072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969B2E9-F1B3-4056-B030-84630C7CC42E}" type="datetimeFigureOut">
              <a:rPr lang="tr-TR" smtClean="0"/>
              <a:t>30.01.2021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34C80CE-AB78-4DA2-B33B-F6C8EE035CF7}" type="slidenum">
              <a:rPr lang="tr-TR" smtClean="0"/>
              <a:t>‹#›</a:t>
            </a:fld>
            <a:endParaRPr lang="tr-TR"/>
          </a:p>
        </p:txBody>
      </p:sp>
    </p:spTree>
    <p:extLst>
      <p:ext uri="{BB962C8B-B14F-4D97-AF65-F5344CB8AC3E}">
        <p14:creationId xmlns:p14="http://schemas.microsoft.com/office/powerpoint/2010/main" val="609704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969B2E9-F1B3-4056-B030-84630C7CC42E}" type="datetimeFigureOut">
              <a:rPr lang="tr-TR" smtClean="0"/>
              <a:t>30.01.2021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34C80CE-AB78-4DA2-B33B-F6C8EE035CF7}" type="slidenum">
              <a:rPr lang="tr-TR" smtClean="0"/>
              <a:t>‹#›</a:t>
            </a:fld>
            <a:endParaRPr lang="tr-TR"/>
          </a:p>
        </p:txBody>
      </p:sp>
    </p:spTree>
    <p:extLst>
      <p:ext uri="{BB962C8B-B14F-4D97-AF65-F5344CB8AC3E}">
        <p14:creationId xmlns:p14="http://schemas.microsoft.com/office/powerpoint/2010/main" val="43158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969B2E9-F1B3-4056-B030-84630C7CC42E}" type="datetimeFigureOut">
              <a:rPr lang="tr-TR" smtClean="0"/>
              <a:t>30.01.2021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34C80CE-AB78-4DA2-B33B-F6C8EE035CF7}" type="slidenum">
              <a:rPr lang="tr-TR" smtClean="0"/>
              <a:t>‹#›</a:t>
            </a:fld>
            <a:endParaRPr lang="tr-TR"/>
          </a:p>
        </p:txBody>
      </p:sp>
    </p:spTree>
    <p:extLst>
      <p:ext uri="{BB962C8B-B14F-4D97-AF65-F5344CB8AC3E}">
        <p14:creationId xmlns:p14="http://schemas.microsoft.com/office/powerpoint/2010/main" val="142680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969B2E9-F1B3-4056-B030-84630C7CC42E}" type="datetimeFigureOut">
              <a:rPr lang="tr-TR" smtClean="0"/>
              <a:t>30.01.2021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34C80CE-AB78-4DA2-B33B-F6C8EE035CF7}" type="slidenum">
              <a:rPr lang="tr-TR" smtClean="0"/>
              <a:t>‹#›</a:t>
            </a:fld>
            <a:endParaRPr lang="tr-TR"/>
          </a:p>
        </p:txBody>
      </p:sp>
    </p:spTree>
    <p:extLst>
      <p:ext uri="{BB962C8B-B14F-4D97-AF65-F5344CB8AC3E}">
        <p14:creationId xmlns:p14="http://schemas.microsoft.com/office/powerpoint/2010/main" val="1954369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969B2E9-F1B3-4056-B030-84630C7CC42E}" type="datetimeFigureOut">
              <a:rPr lang="tr-TR" smtClean="0"/>
              <a:t>30.01.2021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134C80CE-AB78-4DA2-B33B-F6C8EE035CF7}" type="slidenum">
              <a:rPr lang="tr-TR" smtClean="0"/>
              <a:t>‹#›</a:t>
            </a:fld>
            <a:endParaRPr lang="tr-TR"/>
          </a:p>
        </p:txBody>
      </p:sp>
    </p:spTree>
    <p:extLst>
      <p:ext uri="{BB962C8B-B14F-4D97-AF65-F5344CB8AC3E}">
        <p14:creationId xmlns:p14="http://schemas.microsoft.com/office/powerpoint/2010/main" val="2016988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969B2E9-F1B3-4056-B030-84630C7CC42E}" type="datetimeFigureOut">
              <a:rPr lang="tr-TR" smtClean="0"/>
              <a:t>30.01.2021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134C80CE-AB78-4DA2-B33B-F6C8EE035CF7}" type="slidenum">
              <a:rPr lang="tr-TR" smtClean="0"/>
              <a:t>‹#›</a:t>
            </a:fld>
            <a:endParaRPr lang="tr-TR"/>
          </a:p>
        </p:txBody>
      </p:sp>
    </p:spTree>
    <p:extLst>
      <p:ext uri="{BB962C8B-B14F-4D97-AF65-F5344CB8AC3E}">
        <p14:creationId xmlns:p14="http://schemas.microsoft.com/office/powerpoint/2010/main" val="2550781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969B2E9-F1B3-4056-B030-84630C7CC42E}" type="datetimeFigureOut">
              <a:rPr lang="tr-TR" smtClean="0"/>
              <a:t>30.01.2021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134C80CE-AB78-4DA2-B33B-F6C8EE035CF7}" type="slidenum">
              <a:rPr lang="tr-TR" smtClean="0"/>
              <a:t>‹#›</a:t>
            </a:fld>
            <a:endParaRPr lang="tr-TR"/>
          </a:p>
        </p:txBody>
      </p:sp>
    </p:spTree>
    <p:extLst>
      <p:ext uri="{BB962C8B-B14F-4D97-AF65-F5344CB8AC3E}">
        <p14:creationId xmlns:p14="http://schemas.microsoft.com/office/powerpoint/2010/main" val="81939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969B2E9-F1B3-4056-B030-84630C7CC42E}" type="datetimeFigureOut">
              <a:rPr lang="tr-TR" smtClean="0"/>
              <a:t>30.01.2021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134C80CE-AB78-4DA2-B33B-F6C8EE035CF7}" type="slidenum">
              <a:rPr lang="tr-TR" smtClean="0"/>
              <a:t>‹#›</a:t>
            </a:fld>
            <a:endParaRPr lang="tr-TR"/>
          </a:p>
        </p:txBody>
      </p:sp>
    </p:spTree>
    <p:extLst>
      <p:ext uri="{BB962C8B-B14F-4D97-AF65-F5344CB8AC3E}">
        <p14:creationId xmlns:p14="http://schemas.microsoft.com/office/powerpoint/2010/main" val="641832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969B2E9-F1B3-4056-B030-84630C7CC42E}" type="datetimeFigureOut">
              <a:rPr lang="tr-TR" smtClean="0"/>
              <a:t>30.01.2021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134C80CE-AB78-4DA2-B33B-F6C8EE035CF7}" type="slidenum">
              <a:rPr lang="tr-TR" smtClean="0"/>
              <a:t>‹#›</a:t>
            </a:fld>
            <a:endParaRPr lang="tr-TR"/>
          </a:p>
        </p:txBody>
      </p:sp>
    </p:spTree>
    <p:extLst>
      <p:ext uri="{BB962C8B-B14F-4D97-AF65-F5344CB8AC3E}">
        <p14:creationId xmlns:p14="http://schemas.microsoft.com/office/powerpoint/2010/main" val="1195278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969B2E9-F1B3-4056-B030-84630C7CC42E}" type="datetimeFigureOut">
              <a:rPr lang="tr-TR" smtClean="0"/>
              <a:t>30.01.2021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134C80CE-AB78-4DA2-B33B-F6C8EE035CF7}" type="slidenum">
              <a:rPr lang="tr-TR" smtClean="0"/>
              <a:t>‹#›</a:t>
            </a:fld>
            <a:endParaRPr lang="tr-TR"/>
          </a:p>
        </p:txBody>
      </p:sp>
    </p:spTree>
    <p:extLst>
      <p:ext uri="{BB962C8B-B14F-4D97-AF65-F5344CB8AC3E}">
        <p14:creationId xmlns:p14="http://schemas.microsoft.com/office/powerpoint/2010/main" val="147541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9B2E9-F1B3-4056-B030-84630C7CC42E}" type="datetimeFigureOut">
              <a:rPr lang="tr-TR" smtClean="0"/>
              <a:t>30.01.2021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C80CE-AB78-4DA2-B33B-F6C8EE035CF7}" type="slidenum">
              <a:rPr lang="tr-TR" smtClean="0"/>
              <a:t>‹#›</a:t>
            </a:fld>
            <a:endParaRPr lang="tr-TR"/>
          </a:p>
        </p:txBody>
      </p:sp>
    </p:spTree>
    <p:extLst>
      <p:ext uri="{BB962C8B-B14F-4D97-AF65-F5344CB8AC3E}">
        <p14:creationId xmlns:p14="http://schemas.microsoft.com/office/powerpoint/2010/main" val="4101035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7448"/>
          </a:xfrm>
          <a:prstGeom prst="rect">
            <a:avLst/>
          </a:prstGeom>
        </p:spPr>
      </p:pic>
      <p:sp>
        <p:nvSpPr>
          <p:cNvPr id="2" name="Unvan 1"/>
          <p:cNvSpPr>
            <a:spLocks noGrp="1"/>
          </p:cNvSpPr>
          <p:nvPr>
            <p:ph type="ctrTitle"/>
          </p:nvPr>
        </p:nvSpPr>
        <p:spPr>
          <a:xfrm>
            <a:off x="7936992" y="146304"/>
            <a:ext cx="4011168" cy="6208776"/>
          </a:xfrm>
        </p:spPr>
        <p:txBody>
          <a:bodyPr>
            <a:noAutofit/>
          </a:bodyPr>
          <a:lstStyle/>
          <a:p>
            <a:pPr algn="l"/>
            <a:r>
              <a:rPr lang="tr-TR" sz="7200" b="1" dirty="0">
                <a:effectLst>
                  <a:outerShdw blurRad="38100" dist="38100" dir="2700000" algn="tl">
                    <a:srgbClr val="000000">
                      <a:alpha val="43137"/>
                    </a:srgbClr>
                  </a:outerShdw>
                </a:effectLst>
              </a:rPr>
              <a:t>HIZLI </a:t>
            </a:r>
            <a:r>
              <a:rPr lang="tr-TR" sz="7200" b="1" dirty="0" smtClean="0">
                <a:effectLst>
                  <a:outerShdw blurRad="38100" dist="38100" dir="2700000" algn="tl">
                    <a:srgbClr val="000000">
                      <a:alpha val="43137"/>
                    </a:srgbClr>
                  </a:outerShdw>
                </a:effectLst>
              </a:rPr>
              <a:t/>
            </a:r>
            <a:br>
              <a:rPr lang="tr-TR" sz="7200" b="1" dirty="0" smtClean="0">
                <a:effectLst>
                  <a:outerShdw blurRad="38100" dist="38100" dir="2700000" algn="tl">
                    <a:srgbClr val="000000">
                      <a:alpha val="43137"/>
                    </a:srgbClr>
                  </a:outerShdw>
                </a:effectLst>
              </a:rPr>
            </a:br>
            <a:r>
              <a:rPr lang="tr-TR" sz="7200" b="1" dirty="0" smtClean="0">
                <a:effectLst>
                  <a:outerShdw blurRad="38100" dist="38100" dir="2700000" algn="tl">
                    <a:srgbClr val="000000">
                      <a:alpha val="43137"/>
                    </a:srgbClr>
                  </a:outerShdw>
                </a:effectLst>
              </a:rPr>
              <a:t>VE </a:t>
            </a:r>
            <a:br>
              <a:rPr lang="tr-TR" sz="7200" b="1" dirty="0" smtClean="0">
                <a:effectLst>
                  <a:outerShdw blurRad="38100" dist="38100" dir="2700000" algn="tl">
                    <a:srgbClr val="000000">
                      <a:alpha val="43137"/>
                    </a:srgbClr>
                  </a:outerShdw>
                </a:effectLst>
              </a:rPr>
            </a:br>
            <a:r>
              <a:rPr lang="tr-TR" sz="7200" b="1" dirty="0" smtClean="0">
                <a:effectLst>
                  <a:outerShdw blurRad="38100" dist="38100" dir="2700000" algn="tl">
                    <a:srgbClr val="000000">
                      <a:alpha val="43137"/>
                    </a:srgbClr>
                  </a:outerShdw>
                </a:effectLst>
              </a:rPr>
              <a:t>KOLAY</a:t>
            </a:r>
            <a:br>
              <a:rPr lang="tr-TR" sz="7200" b="1" dirty="0" smtClean="0">
                <a:effectLst>
                  <a:outerShdw blurRad="38100" dist="38100" dir="2700000" algn="tl">
                    <a:srgbClr val="000000">
                      <a:alpha val="43137"/>
                    </a:srgbClr>
                  </a:outerShdw>
                </a:effectLst>
              </a:rPr>
            </a:br>
            <a:r>
              <a:rPr lang="tr-TR" sz="7200" b="1" dirty="0" smtClean="0">
                <a:effectLst>
                  <a:outerShdw blurRad="38100" dist="38100" dir="2700000" algn="tl">
                    <a:srgbClr val="000000">
                      <a:alpha val="43137"/>
                    </a:srgbClr>
                  </a:outerShdw>
                </a:effectLst>
              </a:rPr>
              <a:t>EXCEL </a:t>
            </a:r>
            <a:r>
              <a:rPr lang="tr-TR" sz="7200" b="1" dirty="0">
                <a:effectLst>
                  <a:outerShdw blurRad="38100" dist="38100" dir="2700000" algn="tl">
                    <a:srgbClr val="000000">
                      <a:alpha val="43137"/>
                    </a:srgbClr>
                  </a:outerShdw>
                </a:effectLst>
              </a:rPr>
              <a:t>MAKRO (VBA</a:t>
            </a:r>
            <a:r>
              <a:rPr lang="tr-TR" sz="7200" b="1" dirty="0" smtClean="0">
                <a:effectLst>
                  <a:outerShdw blurRad="38100" dist="38100" dir="2700000" algn="tl">
                    <a:srgbClr val="000000">
                      <a:alpha val="43137"/>
                    </a:srgbClr>
                  </a:outerShdw>
                </a:effectLst>
              </a:rPr>
              <a:t>)</a:t>
            </a:r>
            <a:endParaRPr lang="tr-TR" sz="7200" dirty="0">
              <a:effectLst>
                <a:outerShdw blurRad="38100" dist="38100" dir="2700000" algn="tl">
                  <a:srgbClr val="000000">
                    <a:alpha val="43137"/>
                  </a:srgbClr>
                </a:outerShdw>
              </a:effectLst>
            </a:endParaRPr>
          </a:p>
        </p:txBody>
      </p:sp>
      <p:sp>
        <p:nvSpPr>
          <p:cNvPr id="3" name="Alt Başlık 2"/>
          <p:cNvSpPr>
            <a:spLocks noGrp="1"/>
          </p:cNvSpPr>
          <p:nvPr>
            <p:ph type="subTitle" idx="1"/>
          </p:nvPr>
        </p:nvSpPr>
        <p:spPr>
          <a:xfrm>
            <a:off x="9855708" y="6364528"/>
            <a:ext cx="2461260" cy="502920"/>
          </a:xfrm>
        </p:spPr>
        <p:txBody>
          <a:bodyPr/>
          <a:lstStyle/>
          <a:p>
            <a:r>
              <a:rPr lang="tr-TR" dirty="0" smtClean="0"/>
              <a:t>İlker GÜZELCİK</a:t>
            </a:r>
            <a:endParaRPr lang="tr-TR" dirty="0"/>
          </a:p>
        </p:txBody>
      </p:sp>
    </p:spTree>
    <p:extLst>
      <p:ext uri="{BB962C8B-B14F-4D97-AF65-F5344CB8AC3E}">
        <p14:creationId xmlns:p14="http://schemas.microsoft.com/office/powerpoint/2010/main" val="2775396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504789"/>
            <a:ext cx="3998976" cy="4672174"/>
          </a:xfrm>
        </p:spPr>
        <p:txBody>
          <a:bodyPr>
            <a:noAutofit/>
          </a:bodyPr>
          <a:lstStyle/>
          <a:p>
            <a:pPr marL="0" indent="0">
              <a:lnSpc>
                <a:spcPct val="100000"/>
              </a:lnSpc>
              <a:spcBef>
                <a:spcPts val="0"/>
              </a:spcBef>
              <a:buNone/>
            </a:pPr>
            <a:r>
              <a:rPr lang="tr-TR" sz="1600" dirty="0" err="1" smtClean="0"/>
              <a:t>If</a:t>
            </a:r>
            <a:r>
              <a:rPr lang="tr-TR" sz="1600" dirty="0" smtClean="0"/>
              <a:t> </a:t>
            </a:r>
            <a:r>
              <a:rPr lang="tr-TR" sz="1600" dirty="0" err="1"/>
              <a:t>AğırlıklıPuan</a:t>
            </a:r>
            <a:r>
              <a:rPr lang="tr-TR" sz="1600" dirty="0"/>
              <a:t> &lt; 45 </a:t>
            </a:r>
            <a:r>
              <a:rPr lang="tr-TR" sz="1600" dirty="0" err="1"/>
              <a:t>Then</a:t>
            </a:r>
            <a:endParaRPr lang="tr-TR" sz="1600" dirty="0"/>
          </a:p>
          <a:p>
            <a:pPr marL="0" indent="0">
              <a:lnSpc>
                <a:spcPct val="100000"/>
              </a:lnSpc>
              <a:spcBef>
                <a:spcPts val="0"/>
              </a:spcBef>
              <a:buNone/>
            </a:pPr>
            <a:r>
              <a:rPr lang="tr-TR" sz="1600" dirty="0"/>
              <a:t>Sonuç = "KALDI"</a:t>
            </a:r>
          </a:p>
          <a:p>
            <a:pPr marL="0" indent="0">
              <a:lnSpc>
                <a:spcPct val="100000"/>
              </a:lnSpc>
              <a:spcBef>
                <a:spcPts val="0"/>
              </a:spcBef>
              <a:buNone/>
            </a:pPr>
            <a:r>
              <a:rPr lang="tr-TR" sz="1600" dirty="0"/>
              <a:t>Else</a:t>
            </a:r>
          </a:p>
          <a:p>
            <a:pPr marL="0" indent="0">
              <a:lnSpc>
                <a:spcPct val="100000"/>
              </a:lnSpc>
              <a:spcBef>
                <a:spcPts val="0"/>
              </a:spcBef>
              <a:buNone/>
            </a:pPr>
            <a:r>
              <a:rPr lang="tr-TR" sz="1600" dirty="0"/>
              <a:t>Sonuç = "GEÇTİ"</a:t>
            </a:r>
          </a:p>
          <a:p>
            <a:pPr marL="0" indent="0">
              <a:lnSpc>
                <a:spcPct val="100000"/>
              </a:lnSpc>
              <a:spcBef>
                <a:spcPts val="0"/>
              </a:spcBef>
              <a:buNone/>
            </a:pPr>
            <a:r>
              <a:rPr lang="tr-TR" sz="1600" dirty="0" err="1"/>
              <a:t>End</a:t>
            </a:r>
            <a:r>
              <a:rPr lang="tr-TR" sz="1600" dirty="0"/>
              <a:t> </a:t>
            </a:r>
            <a:r>
              <a:rPr lang="tr-TR" sz="1600" dirty="0" err="1" smtClean="0"/>
              <a:t>If</a:t>
            </a:r>
            <a:endParaRPr lang="tr-TR" sz="1600" dirty="0" smtClean="0"/>
          </a:p>
          <a:p>
            <a:pPr marL="0" indent="0">
              <a:lnSpc>
                <a:spcPct val="100000"/>
              </a:lnSpc>
              <a:spcBef>
                <a:spcPts val="0"/>
              </a:spcBef>
              <a:buNone/>
            </a:pPr>
            <a:endParaRPr lang="tr-TR" sz="1600" dirty="0"/>
          </a:p>
          <a:p>
            <a:pPr marL="0" indent="0">
              <a:lnSpc>
                <a:spcPct val="100000"/>
              </a:lnSpc>
              <a:spcBef>
                <a:spcPts val="0"/>
              </a:spcBef>
              <a:buNone/>
            </a:pPr>
            <a:r>
              <a:rPr lang="tr-TR" sz="1600" dirty="0" err="1" smtClean="0"/>
              <a:t>If</a:t>
            </a:r>
            <a:r>
              <a:rPr lang="tr-TR" sz="1600" dirty="0" smtClean="0"/>
              <a:t> </a:t>
            </a:r>
            <a:r>
              <a:rPr lang="tr-TR" sz="1600" dirty="0" err="1"/>
              <a:t>AğırlıklıPuan</a:t>
            </a:r>
            <a:r>
              <a:rPr lang="tr-TR" sz="1600" dirty="0"/>
              <a:t> &lt; 45 </a:t>
            </a:r>
            <a:r>
              <a:rPr lang="tr-TR" sz="1600" dirty="0" err="1"/>
              <a:t>Then</a:t>
            </a:r>
            <a:endParaRPr lang="tr-TR" sz="1600" dirty="0"/>
          </a:p>
          <a:p>
            <a:pPr marL="0" indent="0">
              <a:lnSpc>
                <a:spcPct val="100000"/>
              </a:lnSpc>
              <a:spcBef>
                <a:spcPts val="0"/>
              </a:spcBef>
              <a:buNone/>
            </a:pPr>
            <a:r>
              <a:rPr lang="tr-TR" sz="1600" dirty="0" err="1"/>
              <a:t>HarfNotu</a:t>
            </a:r>
            <a:r>
              <a:rPr lang="tr-TR" sz="1600" dirty="0"/>
              <a:t> = "F"</a:t>
            </a:r>
          </a:p>
          <a:p>
            <a:pPr marL="0" indent="0">
              <a:lnSpc>
                <a:spcPct val="100000"/>
              </a:lnSpc>
              <a:spcBef>
                <a:spcPts val="0"/>
              </a:spcBef>
              <a:buNone/>
            </a:pPr>
            <a:r>
              <a:rPr lang="tr-TR" sz="1600" dirty="0" err="1"/>
              <a:t>ElseIf</a:t>
            </a:r>
            <a:r>
              <a:rPr lang="tr-TR" sz="1600" dirty="0"/>
              <a:t> </a:t>
            </a:r>
            <a:r>
              <a:rPr lang="tr-TR" sz="1600" dirty="0" err="1"/>
              <a:t>AğırlıklıPuan</a:t>
            </a:r>
            <a:r>
              <a:rPr lang="tr-TR" sz="1600" dirty="0"/>
              <a:t> &lt; 55 </a:t>
            </a:r>
            <a:r>
              <a:rPr lang="tr-TR" sz="1600" dirty="0" err="1"/>
              <a:t>Then</a:t>
            </a:r>
            <a:endParaRPr lang="tr-TR" sz="1600" dirty="0"/>
          </a:p>
          <a:p>
            <a:pPr marL="0" indent="0">
              <a:lnSpc>
                <a:spcPct val="100000"/>
              </a:lnSpc>
              <a:spcBef>
                <a:spcPts val="0"/>
              </a:spcBef>
              <a:buNone/>
            </a:pPr>
            <a:r>
              <a:rPr lang="tr-TR" sz="1600" dirty="0" err="1"/>
              <a:t>HarfNotu</a:t>
            </a:r>
            <a:r>
              <a:rPr lang="tr-TR" sz="1600" dirty="0"/>
              <a:t> = "D"</a:t>
            </a:r>
          </a:p>
          <a:p>
            <a:pPr marL="0" indent="0">
              <a:lnSpc>
                <a:spcPct val="100000"/>
              </a:lnSpc>
              <a:spcBef>
                <a:spcPts val="0"/>
              </a:spcBef>
              <a:buNone/>
            </a:pPr>
            <a:r>
              <a:rPr lang="tr-TR" sz="1600" dirty="0" err="1"/>
              <a:t>ElseIf</a:t>
            </a:r>
            <a:r>
              <a:rPr lang="tr-TR" sz="1600" dirty="0"/>
              <a:t> </a:t>
            </a:r>
            <a:r>
              <a:rPr lang="tr-TR" sz="1600" dirty="0" err="1"/>
              <a:t>AğırlıklıPuan</a:t>
            </a:r>
            <a:r>
              <a:rPr lang="tr-TR" sz="1600" dirty="0"/>
              <a:t> &lt; 70 </a:t>
            </a:r>
            <a:r>
              <a:rPr lang="tr-TR" sz="1600" dirty="0" err="1"/>
              <a:t>Then</a:t>
            </a:r>
            <a:endParaRPr lang="tr-TR" sz="1600" dirty="0"/>
          </a:p>
          <a:p>
            <a:pPr marL="0" indent="0">
              <a:lnSpc>
                <a:spcPct val="100000"/>
              </a:lnSpc>
              <a:spcBef>
                <a:spcPts val="0"/>
              </a:spcBef>
              <a:buNone/>
            </a:pPr>
            <a:r>
              <a:rPr lang="tr-TR" sz="1600" dirty="0" err="1"/>
              <a:t>HarfNotu</a:t>
            </a:r>
            <a:r>
              <a:rPr lang="tr-TR" sz="1600" dirty="0"/>
              <a:t> = "C"</a:t>
            </a:r>
          </a:p>
          <a:p>
            <a:pPr marL="0" indent="0">
              <a:lnSpc>
                <a:spcPct val="100000"/>
              </a:lnSpc>
              <a:spcBef>
                <a:spcPts val="0"/>
              </a:spcBef>
              <a:buNone/>
            </a:pPr>
            <a:r>
              <a:rPr lang="tr-TR" sz="1600" dirty="0" err="1"/>
              <a:t>ElseIf</a:t>
            </a:r>
            <a:r>
              <a:rPr lang="tr-TR" sz="1600" dirty="0"/>
              <a:t> </a:t>
            </a:r>
            <a:r>
              <a:rPr lang="tr-TR" sz="1600" dirty="0" err="1"/>
              <a:t>AğırlıklıPuan</a:t>
            </a:r>
            <a:r>
              <a:rPr lang="tr-TR" sz="1600" dirty="0"/>
              <a:t> &lt; 85 </a:t>
            </a:r>
            <a:r>
              <a:rPr lang="tr-TR" sz="1600" dirty="0" err="1"/>
              <a:t>Then</a:t>
            </a:r>
            <a:endParaRPr lang="tr-TR" sz="1600" dirty="0"/>
          </a:p>
          <a:p>
            <a:pPr marL="0" indent="0">
              <a:lnSpc>
                <a:spcPct val="100000"/>
              </a:lnSpc>
              <a:spcBef>
                <a:spcPts val="0"/>
              </a:spcBef>
              <a:buNone/>
            </a:pPr>
            <a:r>
              <a:rPr lang="tr-TR" sz="1600" dirty="0" err="1"/>
              <a:t>HarfNotu</a:t>
            </a:r>
            <a:r>
              <a:rPr lang="tr-TR" sz="1600" dirty="0"/>
              <a:t> = "B"</a:t>
            </a:r>
          </a:p>
          <a:p>
            <a:pPr marL="0" indent="0">
              <a:lnSpc>
                <a:spcPct val="100000"/>
              </a:lnSpc>
              <a:spcBef>
                <a:spcPts val="0"/>
              </a:spcBef>
              <a:buNone/>
            </a:pPr>
            <a:r>
              <a:rPr lang="tr-TR" sz="1600" dirty="0"/>
              <a:t>Else</a:t>
            </a:r>
          </a:p>
          <a:p>
            <a:pPr marL="0" indent="0">
              <a:lnSpc>
                <a:spcPct val="100000"/>
              </a:lnSpc>
              <a:spcBef>
                <a:spcPts val="0"/>
              </a:spcBef>
              <a:buNone/>
            </a:pPr>
            <a:r>
              <a:rPr lang="tr-TR" sz="1600" dirty="0" err="1"/>
              <a:t>HarfNotu</a:t>
            </a:r>
            <a:r>
              <a:rPr lang="tr-TR" sz="1600" dirty="0"/>
              <a:t> = "A"</a:t>
            </a:r>
          </a:p>
          <a:p>
            <a:pPr marL="0" indent="0">
              <a:lnSpc>
                <a:spcPct val="100000"/>
              </a:lnSpc>
              <a:spcBef>
                <a:spcPts val="0"/>
              </a:spcBef>
              <a:buNone/>
            </a:pPr>
            <a:r>
              <a:rPr lang="tr-TR" sz="1600" dirty="0" err="1"/>
              <a:t>End</a:t>
            </a:r>
            <a:r>
              <a:rPr lang="tr-TR" sz="1600" dirty="0"/>
              <a:t> </a:t>
            </a:r>
            <a:r>
              <a:rPr lang="tr-TR" sz="1600" dirty="0" err="1" smtClean="0"/>
              <a:t>If</a:t>
            </a:r>
            <a:endParaRPr lang="tr-TR" sz="1600" dirty="0"/>
          </a:p>
        </p:txBody>
      </p:sp>
      <p:sp>
        <p:nvSpPr>
          <p:cNvPr id="4" name="Unvan 1"/>
          <p:cNvSpPr>
            <a:spLocks noGrp="1"/>
          </p:cNvSpPr>
          <p:nvPr>
            <p:ph type="title"/>
          </p:nvPr>
        </p:nvSpPr>
        <p:spPr>
          <a:xfrm>
            <a:off x="838200" y="365126"/>
            <a:ext cx="10515600" cy="651912"/>
          </a:xfrm>
        </p:spPr>
        <p:txBody>
          <a:bodyPr>
            <a:normAutofit/>
          </a:bodyPr>
          <a:lstStyle/>
          <a:p>
            <a:r>
              <a:rPr lang="tr-TR" sz="2800" b="1" dirty="0"/>
              <a:t>Bölüm 2: </a:t>
            </a:r>
            <a:r>
              <a:rPr lang="tr-TR" sz="2800" b="1" dirty="0" smtClean="0"/>
              <a:t>Visual </a:t>
            </a:r>
            <a:r>
              <a:rPr lang="tr-TR" sz="2800" b="1" dirty="0"/>
              <a:t>Basic Öğrenelim. </a:t>
            </a:r>
            <a:endParaRPr lang="tr-TR" sz="2800" dirty="0"/>
          </a:p>
        </p:txBody>
      </p:sp>
      <p:sp>
        <p:nvSpPr>
          <p:cNvPr id="5" name="İçerik Yer Tutucusu 2"/>
          <p:cNvSpPr txBox="1">
            <a:spLocks/>
          </p:cNvSpPr>
          <p:nvPr/>
        </p:nvSpPr>
        <p:spPr>
          <a:xfrm>
            <a:off x="911228" y="1017038"/>
            <a:ext cx="2791968"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5. </a:t>
            </a:r>
            <a:r>
              <a:rPr lang="nn-NO" sz="1400" b="1" dirty="0" smtClean="0"/>
              <a:t>if_then_else_end </a:t>
            </a:r>
            <a:r>
              <a:rPr lang="nn-NO" sz="1400" b="1" dirty="0"/>
              <a:t>if yapısı</a:t>
            </a:r>
            <a:r>
              <a:rPr lang="tr-TR" sz="1400" b="1" dirty="0" smtClean="0"/>
              <a:t> </a:t>
            </a:r>
          </a:p>
        </p:txBody>
      </p:sp>
      <p:pic>
        <p:nvPicPr>
          <p:cNvPr id="8" name="Resim 7"/>
          <p:cNvPicPr>
            <a:picLocks noChangeAspect="1"/>
          </p:cNvPicPr>
          <p:nvPr/>
        </p:nvPicPr>
        <p:blipFill>
          <a:blip r:embed="rId2"/>
          <a:stretch>
            <a:fillRect/>
          </a:stretch>
        </p:blipFill>
        <p:spPr>
          <a:xfrm>
            <a:off x="5132547" y="1017038"/>
            <a:ext cx="6653737" cy="5159925"/>
          </a:xfrm>
          <a:prstGeom prst="rect">
            <a:avLst/>
          </a:prstGeom>
        </p:spPr>
      </p:pic>
    </p:spTree>
    <p:extLst>
      <p:ext uri="{BB962C8B-B14F-4D97-AF65-F5344CB8AC3E}">
        <p14:creationId xmlns:p14="http://schemas.microsoft.com/office/powerpoint/2010/main" val="331063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11228" y="1422062"/>
            <a:ext cx="4995672" cy="588391"/>
          </a:xfrm>
        </p:spPr>
        <p:txBody>
          <a:bodyPr/>
          <a:lstStyle/>
          <a:p>
            <a:pPr marL="0" indent="0">
              <a:buNone/>
            </a:pPr>
            <a:r>
              <a:rPr lang="tr-TR" dirty="0" smtClean="0"/>
              <a:t>Programı Çalıştırdığımızda;</a:t>
            </a:r>
            <a:endParaRPr lang="tr-TR" dirty="0"/>
          </a:p>
        </p:txBody>
      </p:sp>
      <p:pic>
        <p:nvPicPr>
          <p:cNvPr id="4" name="Resim 3"/>
          <p:cNvPicPr>
            <a:picLocks noChangeAspect="1"/>
          </p:cNvPicPr>
          <p:nvPr/>
        </p:nvPicPr>
        <p:blipFill>
          <a:blip r:embed="rId2"/>
          <a:stretch>
            <a:fillRect/>
          </a:stretch>
        </p:blipFill>
        <p:spPr>
          <a:xfrm>
            <a:off x="911228" y="2073974"/>
            <a:ext cx="4694327" cy="4183743"/>
          </a:xfrm>
          <a:prstGeom prst="rect">
            <a:avLst/>
          </a:prstGeom>
        </p:spPr>
      </p:pic>
      <p:sp>
        <p:nvSpPr>
          <p:cNvPr id="5" name="Unvan 1"/>
          <p:cNvSpPr>
            <a:spLocks noGrp="1"/>
          </p:cNvSpPr>
          <p:nvPr>
            <p:ph type="title"/>
          </p:nvPr>
        </p:nvSpPr>
        <p:spPr>
          <a:xfrm>
            <a:off x="838200" y="365126"/>
            <a:ext cx="10515600" cy="651912"/>
          </a:xfrm>
        </p:spPr>
        <p:txBody>
          <a:bodyPr>
            <a:normAutofit/>
          </a:bodyPr>
          <a:lstStyle/>
          <a:p>
            <a:r>
              <a:rPr lang="tr-TR" sz="2800" b="1" dirty="0"/>
              <a:t>Bölüm 2: </a:t>
            </a:r>
            <a:r>
              <a:rPr lang="tr-TR" sz="2800" b="1" dirty="0" smtClean="0"/>
              <a:t>Visual </a:t>
            </a:r>
            <a:r>
              <a:rPr lang="tr-TR" sz="2800" b="1" dirty="0"/>
              <a:t>Basic Öğrenelim. </a:t>
            </a:r>
            <a:endParaRPr lang="tr-TR" sz="2800" dirty="0"/>
          </a:p>
        </p:txBody>
      </p:sp>
      <p:sp>
        <p:nvSpPr>
          <p:cNvPr id="6" name="İçerik Yer Tutucusu 2"/>
          <p:cNvSpPr txBox="1">
            <a:spLocks/>
          </p:cNvSpPr>
          <p:nvPr/>
        </p:nvSpPr>
        <p:spPr>
          <a:xfrm>
            <a:off x="911228" y="1017038"/>
            <a:ext cx="2791968"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5. </a:t>
            </a:r>
            <a:r>
              <a:rPr lang="nn-NO" sz="1400" b="1" dirty="0" smtClean="0"/>
              <a:t>if_then_else_end </a:t>
            </a:r>
            <a:r>
              <a:rPr lang="nn-NO" sz="1400" b="1" dirty="0"/>
              <a:t>if yapısı</a:t>
            </a:r>
            <a:r>
              <a:rPr lang="tr-TR" sz="1400" b="1" dirty="0" smtClean="0"/>
              <a:t> </a:t>
            </a:r>
          </a:p>
        </p:txBody>
      </p:sp>
    </p:spTree>
    <p:extLst>
      <p:ext uri="{BB962C8B-B14F-4D97-AF65-F5344CB8AC3E}">
        <p14:creationId xmlns:p14="http://schemas.microsoft.com/office/powerpoint/2010/main" val="132950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504789"/>
            <a:ext cx="3998976" cy="4672174"/>
          </a:xfrm>
        </p:spPr>
        <p:txBody>
          <a:bodyPr>
            <a:noAutofit/>
          </a:bodyPr>
          <a:lstStyle/>
          <a:p>
            <a:pPr marL="0" indent="0">
              <a:lnSpc>
                <a:spcPct val="100000"/>
              </a:lnSpc>
              <a:spcBef>
                <a:spcPts val="0"/>
              </a:spcBef>
              <a:buNone/>
            </a:pPr>
            <a:r>
              <a:rPr lang="tr-TR" sz="1600" dirty="0" err="1" smtClean="0"/>
              <a:t>If</a:t>
            </a:r>
            <a:r>
              <a:rPr lang="tr-TR" sz="1600" dirty="0" smtClean="0"/>
              <a:t> </a:t>
            </a:r>
            <a:r>
              <a:rPr lang="tr-TR" sz="1600" dirty="0" err="1"/>
              <a:t>AğırlıklıPuan</a:t>
            </a:r>
            <a:r>
              <a:rPr lang="tr-TR" sz="1600" dirty="0"/>
              <a:t> &lt; 45 </a:t>
            </a:r>
            <a:r>
              <a:rPr lang="tr-TR" sz="1600" dirty="0" err="1"/>
              <a:t>Then</a:t>
            </a:r>
            <a:endParaRPr lang="tr-TR" sz="1600" dirty="0"/>
          </a:p>
          <a:p>
            <a:pPr marL="0" indent="0">
              <a:lnSpc>
                <a:spcPct val="100000"/>
              </a:lnSpc>
              <a:spcBef>
                <a:spcPts val="0"/>
              </a:spcBef>
              <a:buNone/>
            </a:pPr>
            <a:r>
              <a:rPr lang="tr-TR" sz="1600" dirty="0"/>
              <a:t>Sonuç = "KALDI"</a:t>
            </a:r>
          </a:p>
          <a:p>
            <a:pPr marL="0" indent="0">
              <a:lnSpc>
                <a:spcPct val="100000"/>
              </a:lnSpc>
              <a:spcBef>
                <a:spcPts val="0"/>
              </a:spcBef>
              <a:buNone/>
            </a:pPr>
            <a:r>
              <a:rPr lang="tr-TR" sz="1600" dirty="0"/>
              <a:t>Else</a:t>
            </a:r>
          </a:p>
          <a:p>
            <a:pPr marL="0" indent="0">
              <a:lnSpc>
                <a:spcPct val="100000"/>
              </a:lnSpc>
              <a:spcBef>
                <a:spcPts val="0"/>
              </a:spcBef>
              <a:buNone/>
            </a:pPr>
            <a:r>
              <a:rPr lang="tr-TR" sz="1600" dirty="0"/>
              <a:t>Sonuç = "GEÇTİ"</a:t>
            </a:r>
          </a:p>
          <a:p>
            <a:pPr marL="0" indent="0">
              <a:lnSpc>
                <a:spcPct val="100000"/>
              </a:lnSpc>
              <a:spcBef>
                <a:spcPts val="0"/>
              </a:spcBef>
              <a:buNone/>
            </a:pPr>
            <a:r>
              <a:rPr lang="tr-TR" sz="1600" dirty="0" err="1"/>
              <a:t>End</a:t>
            </a:r>
            <a:r>
              <a:rPr lang="tr-TR" sz="1600" dirty="0"/>
              <a:t> </a:t>
            </a:r>
            <a:r>
              <a:rPr lang="tr-TR" sz="1600" dirty="0" err="1" smtClean="0"/>
              <a:t>If</a:t>
            </a:r>
            <a:endParaRPr lang="tr-TR" sz="1600" dirty="0" smtClean="0"/>
          </a:p>
          <a:p>
            <a:pPr marL="0" indent="0">
              <a:lnSpc>
                <a:spcPct val="100000"/>
              </a:lnSpc>
              <a:spcBef>
                <a:spcPts val="0"/>
              </a:spcBef>
              <a:buNone/>
            </a:pPr>
            <a:endParaRPr lang="tr-TR" sz="1600" dirty="0"/>
          </a:p>
          <a:p>
            <a:pPr marL="0" indent="0">
              <a:lnSpc>
                <a:spcPct val="100000"/>
              </a:lnSpc>
              <a:spcBef>
                <a:spcPts val="0"/>
              </a:spcBef>
              <a:buNone/>
            </a:pPr>
            <a:r>
              <a:rPr lang="en-US" sz="1600" dirty="0"/>
              <a:t>Select Case </a:t>
            </a:r>
            <a:r>
              <a:rPr lang="en-US" sz="1600" dirty="0" err="1"/>
              <a:t>AğırlıklıPuan</a:t>
            </a:r>
            <a:endParaRPr lang="en-US" sz="1600" dirty="0"/>
          </a:p>
          <a:p>
            <a:pPr marL="0" indent="0">
              <a:lnSpc>
                <a:spcPct val="100000"/>
              </a:lnSpc>
              <a:spcBef>
                <a:spcPts val="0"/>
              </a:spcBef>
              <a:buNone/>
            </a:pPr>
            <a:r>
              <a:rPr lang="en-US" sz="1600" dirty="0"/>
              <a:t>Case Is &lt; 45:</a:t>
            </a:r>
          </a:p>
          <a:p>
            <a:pPr marL="0" indent="0">
              <a:lnSpc>
                <a:spcPct val="100000"/>
              </a:lnSpc>
              <a:spcBef>
                <a:spcPts val="0"/>
              </a:spcBef>
              <a:buNone/>
            </a:pPr>
            <a:r>
              <a:rPr lang="en-US" sz="1600" dirty="0" err="1"/>
              <a:t>HarfNotu</a:t>
            </a:r>
            <a:r>
              <a:rPr lang="en-US" sz="1600" dirty="0"/>
              <a:t> = "F"</a:t>
            </a:r>
          </a:p>
          <a:p>
            <a:pPr marL="0" indent="0">
              <a:lnSpc>
                <a:spcPct val="100000"/>
              </a:lnSpc>
              <a:spcBef>
                <a:spcPts val="0"/>
              </a:spcBef>
              <a:buNone/>
            </a:pPr>
            <a:r>
              <a:rPr lang="en-US" sz="1600" dirty="0"/>
              <a:t>Case Is &lt; 55:</a:t>
            </a:r>
          </a:p>
          <a:p>
            <a:pPr marL="0" indent="0">
              <a:lnSpc>
                <a:spcPct val="100000"/>
              </a:lnSpc>
              <a:spcBef>
                <a:spcPts val="0"/>
              </a:spcBef>
              <a:buNone/>
            </a:pPr>
            <a:r>
              <a:rPr lang="en-US" sz="1600" dirty="0" err="1"/>
              <a:t>HarfNotu</a:t>
            </a:r>
            <a:r>
              <a:rPr lang="en-US" sz="1600" dirty="0"/>
              <a:t> = "D"</a:t>
            </a:r>
          </a:p>
          <a:p>
            <a:pPr marL="0" indent="0">
              <a:lnSpc>
                <a:spcPct val="100000"/>
              </a:lnSpc>
              <a:spcBef>
                <a:spcPts val="0"/>
              </a:spcBef>
              <a:buNone/>
            </a:pPr>
            <a:r>
              <a:rPr lang="en-US" sz="1600" dirty="0"/>
              <a:t>Case Is &lt; 70:</a:t>
            </a:r>
          </a:p>
          <a:p>
            <a:pPr marL="0" indent="0">
              <a:lnSpc>
                <a:spcPct val="100000"/>
              </a:lnSpc>
              <a:spcBef>
                <a:spcPts val="0"/>
              </a:spcBef>
              <a:buNone/>
            </a:pPr>
            <a:r>
              <a:rPr lang="en-US" sz="1600" dirty="0" err="1"/>
              <a:t>HarfNotu</a:t>
            </a:r>
            <a:r>
              <a:rPr lang="en-US" sz="1600" dirty="0"/>
              <a:t> = "C"</a:t>
            </a:r>
          </a:p>
          <a:p>
            <a:pPr marL="0" indent="0">
              <a:lnSpc>
                <a:spcPct val="100000"/>
              </a:lnSpc>
              <a:spcBef>
                <a:spcPts val="0"/>
              </a:spcBef>
              <a:buNone/>
            </a:pPr>
            <a:r>
              <a:rPr lang="en-US" sz="1600" dirty="0"/>
              <a:t>Case Is &lt; 85:</a:t>
            </a:r>
          </a:p>
          <a:p>
            <a:pPr marL="0" indent="0">
              <a:lnSpc>
                <a:spcPct val="100000"/>
              </a:lnSpc>
              <a:spcBef>
                <a:spcPts val="0"/>
              </a:spcBef>
              <a:buNone/>
            </a:pPr>
            <a:r>
              <a:rPr lang="en-US" sz="1600" dirty="0" err="1"/>
              <a:t>HarfNotu</a:t>
            </a:r>
            <a:r>
              <a:rPr lang="en-US" sz="1600" dirty="0"/>
              <a:t> = "B"</a:t>
            </a:r>
          </a:p>
          <a:p>
            <a:pPr marL="0" indent="0">
              <a:lnSpc>
                <a:spcPct val="100000"/>
              </a:lnSpc>
              <a:spcBef>
                <a:spcPts val="0"/>
              </a:spcBef>
              <a:buNone/>
            </a:pPr>
            <a:r>
              <a:rPr lang="en-US" sz="1600" dirty="0"/>
              <a:t>Case Else:</a:t>
            </a:r>
          </a:p>
          <a:p>
            <a:pPr marL="0" indent="0">
              <a:lnSpc>
                <a:spcPct val="100000"/>
              </a:lnSpc>
              <a:spcBef>
                <a:spcPts val="0"/>
              </a:spcBef>
              <a:buNone/>
            </a:pPr>
            <a:r>
              <a:rPr lang="en-US" sz="1600" dirty="0" err="1"/>
              <a:t>HarfNotu</a:t>
            </a:r>
            <a:r>
              <a:rPr lang="en-US" sz="1600" dirty="0"/>
              <a:t> = "A"</a:t>
            </a:r>
          </a:p>
          <a:p>
            <a:pPr marL="0" indent="0">
              <a:lnSpc>
                <a:spcPct val="100000"/>
              </a:lnSpc>
              <a:spcBef>
                <a:spcPts val="0"/>
              </a:spcBef>
              <a:buNone/>
            </a:pPr>
            <a:r>
              <a:rPr lang="en-US" sz="1600" dirty="0"/>
              <a:t>End Select</a:t>
            </a:r>
            <a:endParaRPr lang="tr-TR" sz="1600" dirty="0"/>
          </a:p>
        </p:txBody>
      </p:sp>
      <p:sp>
        <p:nvSpPr>
          <p:cNvPr id="4" name="Unvan 1"/>
          <p:cNvSpPr>
            <a:spLocks noGrp="1"/>
          </p:cNvSpPr>
          <p:nvPr>
            <p:ph type="title"/>
          </p:nvPr>
        </p:nvSpPr>
        <p:spPr>
          <a:xfrm>
            <a:off x="838200" y="365126"/>
            <a:ext cx="10515600" cy="651912"/>
          </a:xfrm>
        </p:spPr>
        <p:txBody>
          <a:bodyPr>
            <a:normAutofit/>
          </a:bodyPr>
          <a:lstStyle/>
          <a:p>
            <a:r>
              <a:rPr lang="tr-TR" sz="2800" b="1" dirty="0"/>
              <a:t>Bölüm 2: </a:t>
            </a:r>
            <a:r>
              <a:rPr lang="tr-TR" sz="2800" b="1" dirty="0" smtClean="0"/>
              <a:t>Visual </a:t>
            </a:r>
            <a:r>
              <a:rPr lang="tr-TR" sz="2800" b="1" dirty="0"/>
              <a:t>Basic Öğrenelim. </a:t>
            </a:r>
            <a:endParaRPr lang="tr-TR" sz="2800" dirty="0"/>
          </a:p>
        </p:txBody>
      </p:sp>
      <p:sp>
        <p:nvSpPr>
          <p:cNvPr id="5" name="İçerik Yer Tutucusu 2"/>
          <p:cNvSpPr txBox="1">
            <a:spLocks/>
          </p:cNvSpPr>
          <p:nvPr/>
        </p:nvSpPr>
        <p:spPr>
          <a:xfrm>
            <a:off x="911228" y="1017038"/>
            <a:ext cx="2791968"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6. </a:t>
            </a:r>
            <a:r>
              <a:rPr lang="tr-TR" sz="1400" b="1" dirty="0" err="1" smtClean="0"/>
              <a:t>select</a:t>
            </a:r>
            <a:r>
              <a:rPr lang="tr-TR" sz="1400" b="1" dirty="0" smtClean="0"/>
              <a:t> </a:t>
            </a:r>
            <a:r>
              <a:rPr lang="tr-TR" sz="1400" b="1" dirty="0" err="1"/>
              <a:t>case</a:t>
            </a:r>
            <a:r>
              <a:rPr lang="tr-TR" sz="1400" b="1" dirty="0"/>
              <a:t> yapısı</a:t>
            </a:r>
            <a:r>
              <a:rPr lang="tr-TR" sz="1400" b="1" dirty="0" smtClean="0"/>
              <a:t> </a:t>
            </a:r>
          </a:p>
        </p:txBody>
      </p:sp>
      <p:pic>
        <p:nvPicPr>
          <p:cNvPr id="2" name="Resim 1"/>
          <p:cNvPicPr>
            <a:picLocks noChangeAspect="1"/>
          </p:cNvPicPr>
          <p:nvPr/>
        </p:nvPicPr>
        <p:blipFill>
          <a:blip r:embed="rId2"/>
          <a:stretch>
            <a:fillRect/>
          </a:stretch>
        </p:blipFill>
        <p:spPr>
          <a:xfrm>
            <a:off x="5186419" y="1017038"/>
            <a:ext cx="6469009" cy="5011434"/>
          </a:xfrm>
          <a:prstGeom prst="rect">
            <a:avLst/>
          </a:prstGeom>
        </p:spPr>
      </p:pic>
    </p:spTree>
    <p:extLst>
      <p:ext uri="{BB962C8B-B14F-4D97-AF65-F5344CB8AC3E}">
        <p14:creationId xmlns:p14="http://schemas.microsoft.com/office/powerpoint/2010/main" val="1631446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11228" y="1422062"/>
            <a:ext cx="4995672" cy="588391"/>
          </a:xfrm>
        </p:spPr>
        <p:txBody>
          <a:bodyPr/>
          <a:lstStyle/>
          <a:p>
            <a:pPr marL="0" indent="0">
              <a:buNone/>
            </a:pPr>
            <a:r>
              <a:rPr lang="tr-TR" dirty="0" smtClean="0"/>
              <a:t>Programı Çalıştırdığımızda;</a:t>
            </a:r>
            <a:endParaRPr lang="tr-TR" dirty="0"/>
          </a:p>
        </p:txBody>
      </p:sp>
      <p:pic>
        <p:nvPicPr>
          <p:cNvPr id="4" name="Resim 3"/>
          <p:cNvPicPr>
            <a:picLocks noChangeAspect="1"/>
          </p:cNvPicPr>
          <p:nvPr/>
        </p:nvPicPr>
        <p:blipFill>
          <a:blip r:embed="rId2"/>
          <a:stretch>
            <a:fillRect/>
          </a:stretch>
        </p:blipFill>
        <p:spPr>
          <a:xfrm>
            <a:off x="911228" y="2073974"/>
            <a:ext cx="4694327" cy="4183743"/>
          </a:xfrm>
          <a:prstGeom prst="rect">
            <a:avLst/>
          </a:prstGeom>
        </p:spPr>
      </p:pic>
      <p:sp>
        <p:nvSpPr>
          <p:cNvPr id="5" name="Unvan 1"/>
          <p:cNvSpPr>
            <a:spLocks noGrp="1"/>
          </p:cNvSpPr>
          <p:nvPr>
            <p:ph type="title"/>
          </p:nvPr>
        </p:nvSpPr>
        <p:spPr>
          <a:xfrm>
            <a:off x="838200" y="365126"/>
            <a:ext cx="10515600" cy="651912"/>
          </a:xfrm>
        </p:spPr>
        <p:txBody>
          <a:bodyPr>
            <a:normAutofit/>
          </a:bodyPr>
          <a:lstStyle/>
          <a:p>
            <a:r>
              <a:rPr lang="tr-TR" sz="2800" b="1" dirty="0"/>
              <a:t>Bölüm 2: </a:t>
            </a:r>
            <a:r>
              <a:rPr lang="tr-TR" sz="2800" b="1" dirty="0" smtClean="0"/>
              <a:t>Visual </a:t>
            </a:r>
            <a:r>
              <a:rPr lang="tr-TR" sz="2800" b="1" dirty="0"/>
              <a:t>Basic Öğrenelim. </a:t>
            </a:r>
            <a:endParaRPr lang="tr-TR" sz="2800" dirty="0"/>
          </a:p>
        </p:txBody>
      </p:sp>
      <p:sp>
        <p:nvSpPr>
          <p:cNvPr id="7" name="İçerik Yer Tutucusu 2"/>
          <p:cNvSpPr txBox="1">
            <a:spLocks/>
          </p:cNvSpPr>
          <p:nvPr/>
        </p:nvSpPr>
        <p:spPr>
          <a:xfrm>
            <a:off x="911228" y="1017038"/>
            <a:ext cx="2791968"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6. </a:t>
            </a:r>
            <a:r>
              <a:rPr lang="tr-TR" sz="1400" b="1" dirty="0" err="1" smtClean="0"/>
              <a:t>select</a:t>
            </a:r>
            <a:r>
              <a:rPr lang="tr-TR" sz="1400" b="1" dirty="0" smtClean="0"/>
              <a:t> </a:t>
            </a:r>
            <a:r>
              <a:rPr lang="tr-TR" sz="1400" b="1" dirty="0" err="1"/>
              <a:t>case</a:t>
            </a:r>
            <a:r>
              <a:rPr lang="tr-TR" sz="1400" b="1" dirty="0"/>
              <a:t> yapısı</a:t>
            </a:r>
            <a:r>
              <a:rPr lang="tr-TR" sz="1400" b="1" dirty="0" smtClean="0"/>
              <a:t> </a:t>
            </a:r>
          </a:p>
        </p:txBody>
      </p:sp>
    </p:spTree>
    <p:extLst>
      <p:ext uri="{BB962C8B-B14F-4D97-AF65-F5344CB8AC3E}">
        <p14:creationId xmlns:p14="http://schemas.microsoft.com/office/powerpoint/2010/main" val="2522046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838200" y="365126"/>
            <a:ext cx="10515600" cy="651912"/>
          </a:xfrm>
        </p:spPr>
        <p:txBody>
          <a:bodyPr>
            <a:normAutofit/>
          </a:bodyPr>
          <a:lstStyle/>
          <a:p>
            <a:r>
              <a:rPr lang="tr-TR" sz="2800" b="1" dirty="0"/>
              <a:t>Bölüm 2: </a:t>
            </a:r>
            <a:r>
              <a:rPr lang="tr-TR" sz="2800" b="1" dirty="0" smtClean="0"/>
              <a:t>Visual </a:t>
            </a:r>
            <a:r>
              <a:rPr lang="tr-TR" sz="2800" b="1" dirty="0"/>
              <a:t>Basic Öğrenelim. </a:t>
            </a:r>
            <a:endParaRPr lang="tr-TR" sz="2800" dirty="0"/>
          </a:p>
        </p:txBody>
      </p:sp>
      <p:sp>
        <p:nvSpPr>
          <p:cNvPr id="5" name="İçerik Yer Tutucusu 2"/>
          <p:cNvSpPr txBox="1">
            <a:spLocks/>
          </p:cNvSpPr>
          <p:nvPr/>
        </p:nvSpPr>
        <p:spPr>
          <a:xfrm>
            <a:off x="911228" y="1017038"/>
            <a:ext cx="2791968"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7. </a:t>
            </a:r>
            <a:r>
              <a:rPr lang="tr-TR" sz="1400" b="1" dirty="0" err="1" smtClean="0"/>
              <a:t>for_to_next</a:t>
            </a:r>
            <a:r>
              <a:rPr lang="tr-TR" sz="1400" b="1" dirty="0" smtClean="0"/>
              <a:t> </a:t>
            </a:r>
            <a:r>
              <a:rPr lang="tr-TR" sz="1400" b="1" dirty="0"/>
              <a:t>döngüsü</a:t>
            </a:r>
            <a:endParaRPr lang="tr-TR" sz="1400" b="1" dirty="0" smtClean="0"/>
          </a:p>
        </p:txBody>
      </p:sp>
      <p:pic>
        <p:nvPicPr>
          <p:cNvPr id="6" name="Resim 5"/>
          <p:cNvPicPr>
            <a:picLocks noChangeAspect="1"/>
          </p:cNvPicPr>
          <p:nvPr/>
        </p:nvPicPr>
        <p:blipFill>
          <a:blip r:embed="rId2"/>
          <a:stretch>
            <a:fillRect/>
          </a:stretch>
        </p:blipFill>
        <p:spPr>
          <a:xfrm>
            <a:off x="911228" y="1285389"/>
            <a:ext cx="9006840" cy="5330116"/>
          </a:xfrm>
          <a:prstGeom prst="rect">
            <a:avLst/>
          </a:prstGeom>
        </p:spPr>
      </p:pic>
    </p:spTree>
    <p:extLst>
      <p:ext uri="{BB962C8B-B14F-4D97-AF65-F5344CB8AC3E}">
        <p14:creationId xmlns:p14="http://schemas.microsoft.com/office/powerpoint/2010/main" val="3987584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911228" y="1358541"/>
            <a:ext cx="7215022" cy="5188725"/>
          </a:xfrm>
          <a:prstGeom prst="rect">
            <a:avLst/>
          </a:prstGeom>
        </p:spPr>
      </p:pic>
      <p:sp>
        <p:nvSpPr>
          <p:cNvPr id="5" name="Unvan 1"/>
          <p:cNvSpPr>
            <a:spLocks noGrp="1"/>
          </p:cNvSpPr>
          <p:nvPr>
            <p:ph type="title"/>
          </p:nvPr>
        </p:nvSpPr>
        <p:spPr>
          <a:xfrm>
            <a:off x="838200" y="365126"/>
            <a:ext cx="10515600" cy="651912"/>
          </a:xfrm>
        </p:spPr>
        <p:txBody>
          <a:bodyPr>
            <a:normAutofit/>
          </a:bodyPr>
          <a:lstStyle/>
          <a:p>
            <a:r>
              <a:rPr lang="tr-TR" sz="2800" b="1" dirty="0"/>
              <a:t>Bölüm 2: </a:t>
            </a:r>
            <a:r>
              <a:rPr lang="tr-TR" sz="2800" b="1" dirty="0" smtClean="0"/>
              <a:t>Visual </a:t>
            </a:r>
            <a:r>
              <a:rPr lang="tr-TR" sz="2800" b="1" dirty="0"/>
              <a:t>Basic Öğrenelim. </a:t>
            </a:r>
            <a:endParaRPr lang="tr-TR" sz="2800" dirty="0"/>
          </a:p>
        </p:txBody>
      </p:sp>
      <p:sp>
        <p:nvSpPr>
          <p:cNvPr id="6" name="İçerik Yer Tutucusu 2"/>
          <p:cNvSpPr txBox="1">
            <a:spLocks/>
          </p:cNvSpPr>
          <p:nvPr/>
        </p:nvSpPr>
        <p:spPr>
          <a:xfrm>
            <a:off x="911228" y="1017038"/>
            <a:ext cx="2791968"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8. </a:t>
            </a:r>
            <a:r>
              <a:rPr lang="tr-TR" sz="1400" b="1" dirty="0" err="1" smtClean="0"/>
              <a:t>do_while_loop</a:t>
            </a:r>
            <a:r>
              <a:rPr lang="tr-TR" sz="1400" b="1" dirty="0" smtClean="0"/>
              <a:t> </a:t>
            </a:r>
            <a:r>
              <a:rPr lang="tr-TR" sz="1400" b="1" dirty="0"/>
              <a:t>döngüsü</a:t>
            </a:r>
            <a:endParaRPr lang="tr-TR" sz="1400" b="1" dirty="0" smtClean="0"/>
          </a:p>
        </p:txBody>
      </p:sp>
    </p:spTree>
    <p:extLst>
      <p:ext uri="{BB962C8B-B14F-4D97-AF65-F5344CB8AC3E}">
        <p14:creationId xmlns:p14="http://schemas.microsoft.com/office/powerpoint/2010/main" val="2176904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838200" y="365126"/>
            <a:ext cx="10515600" cy="651912"/>
          </a:xfrm>
        </p:spPr>
        <p:txBody>
          <a:bodyPr>
            <a:normAutofit/>
          </a:bodyPr>
          <a:lstStyle/>
          <a:p>
            <a:r>
              <a:rPr lang="tr-TR" sz="2800" b="1" dirty="0"/>
              <a:t>Bölüm 2: </a:t>
            </a:r>
            <a:r>
              <a:rPr lang="tr-TR" sz="2800" b="1" dirty="0" smtClean="0"/>
              <a:t>Visual </a:t>
            </a:r>
            <a:r>
              <a:rPr lang="tr-TR" sz="2800" b="1" dirty="0"/>
              <a:t>Basic Öğrenelim. </a:t>
            </a:r>
            <a:endParaRPr lang="tr-TR" sz="2800" dirty="0"/>
          </a:p>
        </p:txBody>
      </p:sp>
      <p:sp>
        <p:nvSpPr>
          <p:cNvPr id="5" name="İçerik Yer Tutucusu 2"/>
          <p:cNvSpPr txBox="1">
            <a:spLocks/>
          </p:cNvSpPr>
          <p:nvPr/>
        </p:nvSpPr>
        <p:spPr>
          <a:xfrm>
            <a:off x="911228" y="1017038"/>
            <a:ext cx="2791968"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9. </a:t>
            </a:r>
            <a:r>
              <a:rPr lang="tr-TR" sz="1400" b="1" dirty="0" err="1" smtClean="0"/>
              <a:t>do_until_loop</a:t>
            </a:r>
            <a:r>
              <a:rPr lang="tr-TR" sz="1400" b="1" dirty="0" smtClean="0"/>
              <a:t> </a:t>
            </a:r>
            <a:r>
              <a:rPr lang="tr-TR" sz="1400" b="1" dirty="0"/>
              <a:t>döngüsü</a:t>
            </a:r>
            <a:endParaRPr lang="tr-TR" sz="1400" b="1" dirty="0" smtClean="0"/>
          </a:p>
        </p:txBody>
      </p:sp>
      <p:pic>
        <p:nvPicPr>
          <p:cNvPr id="6" name="Resim 5"/>
          <p:cNvPicPr>
            <a:picLocks noChangeAspect="1"/>
          </p:cNvPicPr>
          <p:nvPr/>
        </p:nvPicPr>
        <p:blipFill>
          <a:blip r:embed="rId2"/>
          <a:stretch>
            <a:fillRect/>
          </a:stretch>
        </p:blipFill>
        <p:spPr>
          <a:xfrm>
            <a:off x="911228" y="1426530"/>
            <a:ext cx="6829439" cy="5073624"/>
          </a:xfrm>
          <a:prstGeom prst="rect">
            <a:avLst/>
          </a:prstGeom>
        </p:spPr>
      </p:pic>
    </p:spTree>
    <p:extLst>
      <p:ext uri="{BB962C8B-B14F-4D97-AF65-F5344CB8AC3E}">
        <p14:creationId xmlns:p14="http://schemas.microsoft.com/office/powerpoint/2010/main" val="1016549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b="1" dirty="0"/>
              <a:t>Do </a:t>
            </a:r>
            <a:r>
              <a:rPr lang="tr-TR" b="1" dirty="0" err="1"/>
              <a:t>While</a:t>
            </a:r>
            <a:endParaRPr lang="tr-TR" dirty="0"/>
          </a:p>
          <a:p>
            <a:pPr lvl="1"/>
            <a:r>
              <a:rPr lang="tr-TR" dirty="0"/>
              <a:t>Do </a:t>
            </a:r>
            <a:r>
              <a:rPr lang="tr-TR" dirty="0" err="1"/>
              <a:t>While</a:t>
            </a:r>
            <a:r>
              <a:rPr lang="tr-TR" dirty="0"/>
              <a:t> Şart şuysa.......</a:t>
            </a:r>
            <a:r>
              <a:rPr lang="tr-TR" dirty="0" err="1"/>
              <a:t>Loop:Şart</a:t>
            </a:r>
            <a:r>
              <a:rPr lang="tr-TR" dirty="0"/>
              <a:t> gerçekleşmezse çevrelenmiş kod hiç çalışmayabilir</a:t>
            </a:r>
          </a:p>
          <a:p>
            <a:pPr lvl="1"/>
            <a:r>
              <a:rPr lang="tr-TR" dirty="0"/>
              <a:t>Do ....... </a:t>
            </a:r>
            <a:r>
              <a:rPr lang="tr-TR" dirty="0" err="1"/>
              <a:t>Loop</a:t>
            </a:r>
            <a:r>
              <a:rPr lang="tr-TR" dirty="0"/>
              <a:t> </a:t>
            </a:r>
            <a:r>
              <a:rPr lang="tr-TR" dirty="0" err="1"/>
              <a:t>While</a:t>
            </a:r>
            <a:r>
              <a:rPr lang="tr-TR" dirty="0"/>
              <a:t> Şart </a:t>
            </a:r>
            <a:r>
              <a:rPr lang="tr-TR" dirty="0" err="1"/>
              <a:t>şuysa:Şart</a:t>
            </a:r>
            <a:r>
              <a:rPr lang="tr-TR" dirty="0"/>
              <a:t> gerçekleşse de gerçekleşmese de </a:t>
            </a:r>
            <a:r>
              <a:rPr lang="tr-TR" b="1" dirty="0"/>
              <a:t>en az 1 kez çalışır</a:t>
            </a:r>
            <a:endParaRPr lang="tr-TR" dirty="0"/>
          </a:p>
          <a:p>
            <a:r>
              <a:rPr lang="tr-TR" b="1" dirty="0"/>
              <a:t>Do </a:t>
            </a:r>
            <a:r>
              <a:rPr lang="tr-TR" b="1" dirty="0" err="1"/>
              <a:t>Until</a:t>
            </a:r>
            <a:endParaRPr lang="tr-TR" dirty="0"/>
          </a:p>
          <a:p>
            <a:pPr lvl="1"/>
            <a:r>
              <a:rPr lang="tr-TR" dirty="0"/>
              <a:t>Do </a:t>
            </a:r>
            <a:r>
              <a:rPr lang="tr-TR" dirty="0" err="1"/>
              <a:t>Until</a:t>
            </a:r>
            <a:r>
              <a:rPr lang="tr-TR" dirty="0"/>
              <a:t> Olay......</a:t>
            </a:r>
            <a:r>
              <a:rPr lang="tr-TR" dirty="0" err="1"/>
              <a:t>Loop:Olay</a:t>
            </a:r>
            <a:r>
              <a:rPr lang="tr-TR" dirty="0"/>
              <a:t> olana(şart gerçekleşene) kadar çalışır, döngüye girildiğinde olay zaten olmuşsa(şart gerçekleşmişse) çevrelenmiş kod hiç çalışmaz</a:t>
            </a:r>
          </a:p>
          <a:p>
            <a:pPr lvl="1"/>
            <a:r>
              <a:rPr lang="tr-TR" dirty="0"/>
              <a:t>Do ....... </a:t>
            </a:r>
            <a:r>
              <a:rPr lang="tr-TR" dirty="0" err="1"/>
              <a:t>Loop</a:t>
            </a:r>
            <a:r>
              <a:rPr lang="tr-TR" dirty="0"/>
              <a:t> </a:t>
            </a:r>
            <a:r>
              <a:rPr lang="tr-TR" dirty="0" err="1"/>
              <a:t>Until</a:t>
            </a:r>
            <a:r>
              <a:rPr lang="tr-TR" dirty="0"/>
              <a:t> </a:t>
            </a:r>
            <a:r>
              <a:rPr lang="tr-TR" dirty="0" err="1"/>
              <a:t>Olay:Olay</a:t>
            </a:r>
            <a:r>
              <a:rPr lang="tr-TR" dirty="0"/>
              <a:t> olana(şart gerçekleşene) kadar çalışır; Çevrelenmiş kod </a:t>
            </a:r>
            <a:r>
              <a:rPr lang="tr-TR" b="1" dirty="0"/>
              <a:t>en az 1 kez çalışır</a:t>
            </a:r>
            <a:endParaRPr lang="tr-TR" dirty="0"/>
          </a:p>
          <a:p>
            <a:endParaRPr lang="tr-TR" dirty="0"/>
          </a:p>
        </p:txBody>
      </p:sp>
      <p:sp>
        <p:nvSpPr>
          <p:cNvPr id="4" name="Unvan 1"/>
          <p:cNvSpPr>
            <a:spLocks noGrp="1"/>
          </p:cNvSpPr>
          <p:nvPr>
            <p:ph type="title"/>
          </p:nvPr>
        </p:nvSpPr>
        <p:spPr>
          <a:xfrm>
            <a:off x="838200" y="365126"/>
            <a:ext cx="10515600" cy="651912"/>
          </a:xfrm>
        </p:spPr>
        <p:txBody>
          <a:bodyPr>
            <a:normAutofit/>
          </a:bodyPr>
          <a:lstStyle/>
          <a:p>
            <a:r>
              <a:rPr lang="tr-TR" sz="2800" b="1" dirty="0"/>
              <a:t>Bölüm 2: </a:t>
            </a:r>
            <a:r>
              <a:rPr lang="tr-TR" sz="2800" b="1" dirty="0" smtClean="0"/>
              <a:t>Visual </a:t>
            </a:r>
            <a:r>
              <a:rPr lang="tr-TR" sz="2800" b="1" dirty="0"/>
              <a:t>Basic Öğrenelim. </a:t>
            </a:r>
            <a:endParaRPr lang="tr-TR" sz="2800" dirty="0"/>
          </a:p>
        </p:txBody>
      </p:sp>
      <p:sp>
        <p:nvSpPr>
          <p:cNvPr id="5" name="İçerik Yer Tutucusu 2"/>
          <p:cNvSpPr txBox="1">
            <a:spLocks/>
          </p:cNvSpPr>
          <p:nvPr/>
        </p:nvSpPr>
        <p:spPr>
          <a:xfrm>
            <a:off x="911228" y="1017038"/>
            <a:ext cx="2791968"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9. </a:t>
            </a:r>
            <a:r>
              <a:rPr lang="tr-TR" sz="1400" b="1" dirty="0" err="1" smtClean="0"/>
              <a:t>do_until_loop</a:t>
            </a:r>
            <a:r>
              <a:rPr lang="tr-TR" sz="1400" b="1" dirty="0" smtClean="0"/>
              <a:t> </a:t>
            </a:r>
            <a:r>
              <a:rPr lang="tr-TR" sz="1400" b="1" dirty="0"/>
              <a:t>döngüsü</a:t>
            </a:r>
            <a:endParaRPr lang="tr-TR" sz="1400" b="1" dirty="0" smtClean="0"/>
          </a:p>
        </p:txBody>
      </p:sp>
    </p:spTree>
    <p:extLst>
      <p:ext uri="{BB962C8B-B14F-4D97-AF65-F5344CB8AC3E}">
        <p14:creationId xmlns:p14="http://schemas.microsoft.com/office/powerpoint/2010/main" val="4042236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911228" y="1584772"/>
            <a:ext cx="7399661" cy="4328535"/>
          </a:xfrm>
          <a:prstGeom prst="rect">
            <a:avLst/>
          </a:prstGeom>
        </p:spPr>
      </p:pic>
      <p:sp>
        <p:nvSpPr>
          <p:cNvPr id="5" name="Unvan 1"/>
          <p:cNvSpPr>
            <a:spLocks noGrp="1"/>
          </p:cNvSpPr>
          <p:nvPr>
            <p:ph type="title"/>
          </p:nvPr>
        </p:nvSpPr>
        <p:spPr>
          <a:xfrm>
            <a:off x="838200" y="365126"/>
            <a:ext cx="10515600" cy="651912"/>
          </a:xfrm>
        </p:spPr>
        <p:txBody>
          <a:bodyPr>
            <a:normAutofit/>
          </a:bodyPr>
          <a:lstStyle/>
          <a:p>
            <a:r>
              <a:rPr lang="tr-TR" sz="2800" b="1" dirty="0"/>
              <a:t>Bölüm 2: </a:t>
            </a:r>
            <a:r>
              <a:rPr lang="tr-TR" sz="2800" b="1" dirty="0" smtClean="0"/>
              <a:t>Visual </a:t>
            </a:r>
            <a:r>
              <a:rPr lang="tr-TR" sz="2800" b="1" dirty="0"/>
              <a:t>Basic Öğrenelim. </a:t>
            </a:r>
            <a:endParaRPr lang="tr-TR" sz="2800" dirty="0"/>
          </a:p>
        </p:txBody>
      </p:sp>
      <p:sp>
        <p:nvSpPr>
          <p:cNvPr id="6" name="İçerik Yer Tutucusu 2"/>
          <p:cNvSpPr txBox="1">
            <a:spLocks/>
          </p:cNvSpPr>
          <p:nvPr/>
        </p:nvSpPr>
        <p:spPr>
          <a:xfrm>
            <a:off x="911228" y="1017038"/>
            <a:ext cx="2791968" cy="34150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10. Diziler </a:t>
            </a:r>
            <a:r>
              <a:rPr lang="tr-TR" sz="1400" b="1" dirty="0"/>
              <a:t>ve Diziler ile döngü kullanımı</a:t>
            </a:r>
            <a:endParaRPr lang="tr-TR" sz="1400" b="1" dirty="0" smtClean="0"/>
          </a:p>
        </p:txBody>
      </p:sp>
    </p:spTree>
    <p:extLst>
      <p:ext uri="{BB962C8B-B14F-4D97-AF65-F5344CB8AC3E}">
        <p14:creationId xmlns:p14="http://schemas.microsoft.com/office/powerpoint/2010/main" val="1541467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838200" y="365126"/>
            <a:ext cx="10515600" cy="651912"/>
          </a:xfrm>
        </p:spPr>
        <p:txBody>
          <a:bodyPr>
            <a:normAutofit/>
          </a:bodyPr>
          <a:lstStyle/>
          <a:p>
            <a:r>
              <a:rPr lang="tr-TR" sz="2800" b="1" dirty="0"/>
              <a:t>Bölüm 2: </a:t>
            </a:r>
            <a:r>
              <a:rPr lang="tr-TR" sz="2800" b="1" dirty="0" smtClean="0"/>
              <a:t>Visual </a:t>
            </a:r>
            <a:r>
              <a:rPr lang="tr-TR" sz="2800" b="1" dirty="0"/>
              <a:t>Basic Öğrenelim. </a:t>
            </a:r>
            <a:endParaRPr lang="tr-TR" sz="2800" dirty="0"/>
          </a:p>
        </p:txBody>
      </p:sp>
      <p:sp>
        <p:nvSpPr>
          <p:cNvPr id="5" name="İçerik Yer Tutucusu 2"/>
          <p:cNvSpPr txBox="1">
            <a:spLocks/>
          </p:cNvSpPr>
          <p:nvPr/>
        </p:nvSpPr>
        <p:spPr>
          <a:xfrm>
            <a:off x="911228" y="1017038"/>
            <a:ext cx="2791968"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11</a:t>
            </a:r>
            <a:r>
              <a:rPr lang="tr-TR" sz="1400" b="1" dirty="0"/>
              <a:t>. </a:t>
            </a:r>
            <a:r>
              <a:rPr lang="tr-TR" sz="1400" b="1" dirty="0" err="1" smtClean="0"/>
              <a:t>for_each_in_next</a:t>
            </a:r>
            <a:r>
              <a:rPr lang="tr-TR" sz="1400" b="1" dirty="0" smtClean="0"/>
              <a:t> </a:t>
            </a:r>
            <a:r>
              <a:rPr lang="tr-TR" sz="1400" b="1" dirty="0"/>
              <a:t>döngüsü</a:t>
            </a:r>
            <a:endParaRPr lang="tr-TR" sz="1400" b="1" dirty="0" smtClean="0"/>
          </a:p>
        </p:txBody>
      </p:sp>
      <p:pic>
        <p:nvPicPr>
          <p:cNvPr id="7" name="Resim 6"/>
          <p:cNvPicPr>
            <a:picLocks noChangeAspect="1"/>
          </p:cNvPicPr>
          <p:nvPr/>
        </p:nvPicPr>
        <p:blipFill>
          <a:blip r:embed="rId2"/>
          <a:stretch>
            <a:fillRect/>
          </a:stretch>
        </p:blipFill>
        <p:spPr>
          <a:xfrm>
            <a:off x="911228" y="1426464"/>
            <a:ext cx="7206247" cy="4309336"/>
          </a:xfrm>
          <a:prstGeom prst="rect">
            <a:avLst/>
          </a:prstGeom>
        </p:spPr>
      </p:pic>
    </p:spTree>
    <p:extLst>
      <p:ext uri="{BB962C8B-B14F-4D97-AF65-F5344CB8AC3E}">
        <p14:creationId xmlns:p14="http://schemas.microsoft.com/office/powerpoint/2010/main" val="2865042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435608" y="100584"/>
            <a:ext cx="9112424" cy="6549994"/>
          </a:xfrm>
          <a:prstGeom prst="rect">
            <a:avLst/>
          </a:prstGeom>
        </p:spPr>
      </p:pic>
    </p:spTree>
    <p:extLst>
      <p:ext uri="{BB962C8B-B14F-4D97-AF65-F5344CB8AC3E}">
        <p14:creationId xmlns:p14="http://schemas.microsoft.com/office/powerpoint/2010/main" val="20441868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838200" y="365126"/>
            <a:ext cx="10515600" cy="651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dirty="0" smtClean="0"/>
              <a:t>Bölüm 2: Visual Basic Öğrenelim. </a:t>
            </a:r>
            <a:endParaRPr lang="tr-TR" sz="2800" dirty="0"/>
          </a:p>
        </p:txBody>
      </p:sp>
      <p:sp>
        <p:nvSpPr>
          <p:cNvPr id="6" name="İçerik Yer Tutucusu 2"/>
          <p:cNvSpPr txBox="1">
            <a:spLocks/>
          </p:cNvSpPr>
          <p:nvPr/>
        </p:nvSpPr>
        <p:spPr>
          <a:xfrm>
            <a:off x="911228" y="1017038"/>
            <a:ext cx="2791968"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11</a:t>
            </a:r>
            <a:r>
              <a:rPr lang="tr-TR" sz="1400" b="1" dirty="0"/>
              <a:t>. </a:t>
            </a:r>
            <a:r>
              <a:rPr lang="tr-TR" sz="1400" b="1" dirty="0" err="1" smtClean="0"/>
              <a:t>for_each_in_next</a:t>
            </a:r>
            <a:r>
              <a:rPr lang="tr-TR" sz="1400" b="1" dirty="0" smtClean="0"/>
              <a:t> </a:t>
            </a:r>
            <a:r>
              <a:rPr lang="tr-TR" sz="1400" b="1" dirty="0"/>
              <a:t>döngüsü</a:t>
            </a:r>
            <a:endParaRPr lang="tr-TR" sz="1400" b="1" dirty="0" smtClean="0"/>
          </a:p>
        </p:txBody>
      </p:sp>
      <p:pic>
        <p:nvPicPr>
          <p:cNvPr id="7" name="Resim 6"/>
          <p:cNvPicPr>
            <a:picLocks noChangeAspect="1"/>
          </p:cNvPicPr>
          <p:nvPr/>
        </p:nvPicPr>
        <p:blipFill>
          <a:blip r:embed="rId2"/>
          <a:stretch>
            <a:fillRect/>
          </a:stretch>
        </p:blipFill>
        <p:spPr>
          <a:xfrm>
            <a:off x="6052372" y="1358541"/>
            <a:ext cx="5807739" cy="2829411"/>
          </a:xfrm>
          <a:prstGeom prst="rect">
            <a:avLst/>
          </a:prstGeom>
        </p:spPr>
      </p:pic>
      <p:sp>
        <p:nvSpPr>
          <p:cNvPr id="8" name="Metin kutusu 7"/>
          <p:cNvSpPr txBox="1"/>
          <p:nvPr/>
        </p:nvSpPr>
        <p:spPr>
          <a:xfrm>
            <a:off x="694944" y="1572768"/>
            <a:ext cx="4615110" cy="646331"/>
          </a:xfrm>
          <a:prstGeom prst="rect">
            <a:avLst/>
          </a:prstGeom>
          <a:noFill/>
        </p:spPr>
        <p:txBody>
          <a:bodyPr wrap="none" rtlCol="0">
            <a:spAutoFit/>
          </a:bodyPr>
          <a:lstStyle/>
          <a:p>
            <a:r>
              <a:rPr lang="tr-TR" dirty="0" err="1" smtClean="0"/>
              <a:t>Range</a:t>
            </a:r>
            <a:r>
              <a:rPr lang="tr-TR" dirty="0" smtClean="0"/>
              <a:t> bir Excel nesnesidir. Bir aralığı ifade eder.</a:t>
            </a:r>
          </a:p>
          <a:p>
            <a:endParaRPr lang="tr-TR" dirty="0"/>
          </a:p>
        </p:txBody>
      </p:sp>
    </p:spTree>
    <p:extLst>
      <p:ext uri="{BB962C8B-B14F-4D97-AF65-F5344CB8AC3E}">
        <p14:creationId xmlns:p14="http://schemas.microsoft.com/office/powerpoint/2010/main" val="932898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txBox="1">
            <a:spLocks/>
          </p:cNvSpPr>
          <p:nvPr/>
        </p:nvSpPr>
        <p:spPr>
          <a:xfrm>
            <a:off x="838200" y="365126"/>
            <a:ext cx="10515600" cy="651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dirty="0" smtClean="0"/>
              <a:t>Bölüm 2: Visual Basic Öğrenelim. </a:t>
            </a:r>
            <a:endParaRPr lang="tr-TR" sz="2800" dirty="0"/>
          </a:p>
        </p:txBody>
      </p:sp>
      <p:sp>
        <p:nvSpPr>
          <p:cNvPr id="5" name="İçerik Yer Tutucusu 2"/>
          <p:cNvSpPr txBox="1">
            <a:spLocks/>
          </p:cNvSpPr>
          <p:nvPr/>
        </p:nvSpPr>
        <p:spPr>
          <a:xfrm>
            <a:off x="911228" y="1017038"/>
            <a:ext cx="2791968"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12. Hata Denetimi</a:t>
            </a:r>
          </a:p>
        </p:txBody>
      </p:sp>
      <p:sp>
        <p:nvSpPr>
          <p:cNvPr id="6" name="Metin kutusu 5"/>
          <p:cNvSpPr txBox="1"/>
          <p:nvPr/>
        </p:nvSpPr>
        <p:spPr>
          <a:xfrm>
            <a:off x="838200" y="1533399"/>
            <a:ext cx="10879710" cy="1200329"/>
          </a:xfrm>
          <a:prstGeom prst="rect">
            <a:avLst/>
          </a:prstGeom>
          <a:noFill/>
        </p:spPr>
        <p:txBody>
          <a:bodyPr wrap="none" rtlCol="0">
            <a:spAutoFit/>
          </a:bodyPr>
          <a:lstStyle/>
          <a:p>
            <a:pPr fontAlgn="base"/>
            <a:r>
              <a:rPr lang="tr-TR" b="1" dirty="0"/>
              <a:t>On </a:t>
            </a:r>
            <a:r>
              <a:rPr lang="tr-TR" b="1" dirty="0" err="1"/>
              <a:t>Error</a:t>
            </a:r>
            <a:r>
              <a:rPr lang="tr-TR" b="1" dirty="0"/>
              <a:t> </a:t>
            </a:r>
            <a:r>
              <a:rPr lang="tr-TR" b="1" dirty="0" err="1"/>
              <a:t>Resume</a:t>
            </a:r>
            <a:r>
              <a:rPr lang="tr-TR" b="1" dirty="0"/>
              <a:t> </a:t>
            </a:r>
            <a:r>
              <a:rPr lang="tr-TR" b="1" dirty="0" err="1"/>
              <a:t>Next</a:t>
            </a:r>
            <a:r>
              <a:rPr lang="tr-TR" b="1" dirty="0"/>
              <a:t> :</a:t>
            </a:r>
            <a:endParaRPr lang="tr-TR" dirty="0"/>
          </a:p>
          <a:p>
            <a:pPr fontAlgn="base"/>
            <a:r>
              <a:rPr lang="tr-TR" dirty="0"/>
              <a:t>Bu ifade kod hata aldığında hatayı görmezden gelerek kodun bir sonraki adımdan çalışmaya devam etmesini </a:t>
            </a:r>
            <a:r>
              <a:rPr lang="tr-TR" dirty="0" smtClean="0"/>
              <a:t>sağlar.</a:t>
            </a:r>
          </a:p>
          <a:p>
            <a:pPr fontAlgn="base"/>
            <a:r>
              <a:rPr lang="tr-TR" dirty="0" smtClean="0"/>
              <a:t>Hatayı </a:t>
            </a:r>
            <a:r>
              <a:rPr lang="tr-TR" dirty="0"/>
              <a:t>düzeltmez sadece atlar ve bir sonraki adıma geçer.</a:t>
            </a:r>
          </a:p>
          <a:p>
            <a:endParaRPr lang="tr-TR" dirty="0"/>
          </a:p>
        </p:txBody>
      </p:sp>
      <p:sp>
        <p:nvSpPr>
          <p:cNvPr id="7" name="Metin kutusu 6"/>
          <p:cNvSpPr txBox="1"/>
          <p:nvPr/>
        </p:nvSpPr>
        <p:spPr>
          <a:xfrm>
            <a:off x="911228" y="2788424"/>
            <a:ext cx="8979959" cy="923330"/>
          </a:xfrm>
          <a:prstGeom prst="rect">
            <a:avLst/>
          </a:prstGeom>
          <a:noFill/>
        </p:spPr>
        <p:txBody>
          <a:bodyPr wrap="none" rtlCol="0">
            <a:spAutoFit/>
          </a:bodyPr>
          <a:lstStyle/>
          <a:p>
            <a:pPr fontAlgn="base"/>
            <a:r>
              <a:rPr lang="tr-TR" b="1" dirty="0"/>
              <a:t>On </a:t>
            </a:r>
            <a:r>
              <a:rPr lang="tr-TR" b="1" dirty="0" err="1"/>
              <a:t>Error</a:t>
            </a:r>
            <a:r>
              <a:rPr lang="tr-TR" b="1" dirty="0"/>
              <a:t> </a:t>
            </a:r>
            <a:r>
              <a:rPr lang="tr-TR" b="1" dirty="0" err="1"/>
              <a:t>Goto</a:t>
            </a:r>
            <a:r>
              <a:rPr lang="tr-TR" b="1" dirty="0"/>
              <a:t> &lt;</a:t>
            </a:r>
            <a:r>
              <a:rPr lang="tr-TR" b="1" dirty="0" err="1"/>
              <a:t>label</a:t>
            </a:r>
            <a:r>
              <a:rPr lang="tr-TR" b="1" dirty="0"/>
              <a:t>&gt; :</a:t>
            </a:r>
            <a:endParaRPr lang="tr-TR" dirty="0"/>
          </a:p>
          <a:p>
            <a:pPr fontAlgn="base"/>
            <a:r>
              <a:rPr lang="tr-TR" dirty="0"/>
              <a:t>Bu ifade kod hata aldığında kodu bizim kod içerisinde oluşturduğumuz farklı bir adıma götürür.</a:t>
            </a:r>
          </a:p>
          <a:p>
            <a:endParaRPr lang="tr-TR" dirty="0"/>
          </a:p>
        </p:txBody>
      </p:sp>
    </p:spTree>
    <p:extLst>
      <p:ext uri="{BB962C8B-B14F-4D97-AF65-F5344CB8AC3E}">
        <p14:creationId xmlns:p14="http://schemas.microsoft.com/office/powerpoint/2010/main" val="1184146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911228" y="1514671"/>
            <a:ext cx="6916990" cy="5131727"/>
          </a:xfrm>
          <a:prstGeom prst="rect">
            <a:avLst/>
          </a:prstGeom>
        </p:spPr>
      </p:pic>
      <p:sp>
        <p:nvSpPr>
          <p:cNvPr id="3" name="Unvan 1"/>
          <p:cNvSpPr txBox="1">
            <a:spLocks/>
          </p:cNvSpPr>
          <p:nvPr/>
        </p:nvSpPr>
        <p:spPr>
          <a:xfrm>
            <a:off x="838200" y="365126"/>
            <a:ext cx="10515600" cy="651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dirty="0" smtClean="0"/>
              <a:t>Bölüm 2: Visual Basic Öğrenelim. </a:t>
            </a:r>
            <a:endParaRPr lang="tr-TR" sz="2800" dirty="0"/>
          </a:p>
        </p:txBody>
      </p:sp>
      <p:sp>
        <p:nvSpPr>
          <p:cNvPr id="4" name="İçerik Yer Tutucusu 2"/>
          <p:cNvSpPr txBox="1">
            <a:spLocks/>
          </p:cNvSpPr>
          <p:nvPr/>
        </p:nvSpPr>
        <p:spPr>
          <a:xfrm>
            <a:off x="911228" y="1017038"/>
            <a:ext cx="2791968"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12. Hata Denetimi</a:t>
            </a:r>
          </a:p>
        </p:txBody>
      </p:sp>
    </p:spTree>
    <p:extLst>
      <p:ext uri="{BB962C8B-B14F-4D97-AF65-F5344CB8AC3E}">
        <p14:creationId xmlns:p14="http://schemas.microsoft.com/office/powerpoint/2010/main" val="821323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p:cNvSpPr>
          <p:nvPr/>
        </p:nvSpPr>
        <p:spPr>
          <a:xfrm>
            <a:off x="838200" y="365126"/>
            <a:ext cx="10515600" cy="651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dirty="0"/>
              <a:t>Bölüm 3: Fonksiyon Yazmak ve Eklenti oluşturmak </a:t>
            </a:r>
            <a:endParaRPr lang="tr-TR" sz="2800" dirty="0"/>
          </a:p>
        </p:txBody>
      </p:sp>
      <p:sp>
        <p:nvSpPr>
          <p:cNvPr id="3" name="İçerik Yer Tutucusu 2"/>
          <p:cNvSpPr txBox="1">
            <a:spLocks/>
          </p:cNvSpPr>
          <p:nvPr/>
        </p:nvSpPr>
        <p:spPr>
          <a:xfrm>
            <a:off x="911228" y="1017038"/>
            <a:ext cx="3761356"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13</a:t>
            </a:r>
            <a:r>
              <a:rPr lang="tr-TR" sz="1400" b="1" dirty="0"/>
              <a:t>. </a:t>
            </a:r>
            <a:r>
              <a:rPr lang="tr-TR" sz="1400" b="1" dirty="0" smtClean="0"/>
              <a:t>Excel’de </a:t>
            </a:r>
            <a:r>
              <a:rPr lang="tr-TR" sz="1400" b="1" dirty="0"/>
              <a:t>hazır olan fonksiyonları kullanmak.</a:t>
            </a:r>
            <a:endParaRPr lang="tr-TR" sz="1400" b="1" dirty="0" smtClean="0"/>
          </a:p>
        </p:txBody>
      </p:sp>
      <p:pic>
        <p:nvPicPr>
          <p:cNvPr id="5" name="Resim 4"/>
          <p:cNvPicPr>
            <a:picLocks noChangeAspect="1"/>
          </p:cNvPicPr>
          <p:nvPr/>
        </p:nvPicPr>
        <p:blipFill>
          <a:blip r:embed="rId2"/>
          <a:stretch>
            <a:fillRect/>
          </a:stretch>
        </p:blipFill>
        <p:spPr>
          <a:xfrm>
            <a:off x="911228" y="1358541"/>
            <a:ext cx="5485168" cy="5336585"/>
          </a:xfrm>
          <a:prstGeom prst="rect">
            <a:avLst/>
          </a:prstGeom>
        </p:spPr>
      </p:pic>
    </p:spTree>
    <p:extLst>
      <p:ext uri="{BB962C8B-B14F-4D97-AF65-F5344CB8AC3E}">
        <p14:creationId xmlns:p14="http://schemas.microsoft.com/office/powerpoint/2010/main" val="2978839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051559" y="1340388"/>
            <a:ext cx="5888419" cy="1267737"/>
          </a:xfrm>
          <a:prstGeom prst="rect">
            <a:avLst/>
          </a:prstGeom>
        </p:spPr>
      </p:pic>
      <p:pic>
        <p:nvPicPr>
          <p:cNvPr id="3" name="Resim 2"/>
          <p:cNvPicPr>
            <a:picLocks noChangeAspect="1"/>
          </p:cNvPicPr>
          <p:nvPr/>
        </p:nvPicPr>
        <p:blipFill>
          <a:blip r:embed="rId3"/>
          <a:stretch>
            <a:fillRect/>
          </a:stretch>
        </p:blipFill>
        <p:spPr>
          <a:xfrm>
            <a:off x="1051558" y="2715194"/>
            <a:ext cx="7232905" cy="3841902"/>
          </a:xfrm>
          <a:prstGeom prst="rect">
            <a:avLst/>
          </a:prstGeom>
        </p:spPr>
      </p:pic>
      <p:sp>
        <p:nvSpPr>
          <p:cNvPr id="4" name="Unvan 1"/>
          <p:cNvSpPr txBox="1">
            <a:spLocks/>
          </p:cNvSpPr>
          <p:nvPr/>
        </p:nvSpPr>
        <p:spPr>
          <a:xfrm>
            <a:off x="838200" y="365126"/>
            <a:ext cx="10515600" cy="651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dirty="0"/>
              <a:t>Bölüm 3: Fonksiyon Yazmak ve Eklenti oluşturmak </a:t>
            </a:r>
            <a:endParaRPr lang="tr-TR" sz="2800" dirty="0"/>
          </a:p>
        </p:txBody>
      </p:sp>
      <p:sp>
        <p:nvSpPr>
          <p:cNvPr id="5" name="İçerik Yer Tutucusu 2"/>
          <p:cNvSpPr txBox="1">
            <a:spLocks/>
          </p:cNvSpPr>
          <p:nvPr/>
        </p:nvSpPr>
        <p:spPr>
          <a:xfrm>
            <a:off x="911228" y="1017038"/>
            <a:ext cx="4895212"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14. Excel’de </a:t>
            </a:r>
            <a:r>
              <a:rPr lang="tr-TR" sz="1400" b="1" dirty="0"/>
              <a:t>olmayan kendi Fonksiyonlarınızı yazmak</a:t>
            </a:r>
            <a:endParaRPr lang="tr-TR" sz="1400" b="1" dirty="0" smtClean="0"/>
          </a:p>
        </p:txBody>
      </p:sp>
    </p:spTree>
    <p:extLst>
      <p:ext uri="{BB962C8B-B14F-4D97-AF65-F5344CB8AC3E}">
        <p14:creationId xmlns:p14="http://schemas.microsoft.com/office/powerpoint/2010/main" val="1160013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p:cNvSpPr>
          <p:nvPr/>
        </p:nvSpPr>
        <p:spPr>
          <a:xfrm>
            <a:off x="829056" y="365126"/>
            <a:ext cx="10515600" cy="651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dirty="0"/>
              <a:t>Bölüm 3: Fonksiyon Yazmak ve Eklenti oluşturmak </a:t>
            </a:r>
            <a:endParaRPr lang="tr-TR" sz="2800" dirty="0"/>
          </a:p>
        </p:txBody>
      </p:sp>
      <p:sp>
        <p:nvSpPr>
          <p:cNvPr id="3" name="İçerik Yer Tutucusu 2"/>
          <p:cNvSpPr txBox="1">
            <a:spLocks/>
          </p:cNvSpPr>
          <p:nvPr/>
        </p:nvSpPr>
        <p:spPr>
          <a:xfrm>
            <a:off x="911228" y="1017038"/>
            <a:ext cx="6961756" cy="3415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15. Kendi </a:t>
            </a:r>
            <a:r>
              <a:rPr lang="tr-TR" sz="1400" b="1" dirty="0"/>
              <a:t>yazdığın fonksiyonlardan Fonksiyon Kütüphaneni oluştur: Eklenti oluşturmak</a:t>
            </a:r>
            <a:endParaRPr lang="tr-TR" sz="1400" b="1" dirty="0" smtClean="0"/>
          </a:p>
        </p:txBody>
      </p:sp>
      <p:pic>
        <p:nvPicPr>
          <p:cNvPr id="4" name="Resim 3">
            <a:extLst>
              <a:ext uri="{FF2B5EF4-FFF2-40B4-BE49-F238E27FC236}">
                <a16:creationId xmlns:a16="http://schemas.microsoft.com/office/drawing/2014/main" id="{C91C2DC0-66F2-42BE-807F-CDB7F9940226}"/>
              </a:ext>
            </a:extLst>
          </p:cNvPr>
          <p:cNvPicPr>
            <a:picLocks noChangeAspect="1"/>
          </p:cNvPicPr>
          <p:nvPr/>
        </p:nvPicPr>
        <p:blipFill>
          <a:blip r:embed="rId2"/>
          <a:stretch>
            <a:fillRect/>
          </a:stretch>
        </p:blipFill>
        <p:spPr>
          <a:xfrm>
            <a:off x="911228" y="1358540"/>
            <a:ext cx="9019156" cy="4923501"/>
          </a:xfrm>
          <a:prstGeom prst="rect">
            <a:avLst/>
          </a:prstGeom>
        </p:spPr>
      </p:pic>
    </p:spTree>
    <p:extLst>
      <p:ext uri="{BB962C8B-B14F-4D97-AF65-F5344CB8AC3E}">
        <p14:creationId xmlns:p14="http://schemas.microsoft.com/office/powerpoint/2010/main" val="1930218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p:cNvSpPr>
          <p:nvPr/>
        </p:nvSpPr>
        <p:spPr>
          <a:xfrm>
            <a:off x="829056" y="365126"/>
            <a:ext cx="10515600" cy="651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dirty="0"/>
              <a:t>Bölüm </a:t>
            </a:r>
            <a:r>
              <a:rPr lang="tr-TR" sz="2800" b="1" dirty="0" smtClean="0"/>
              <a:t>4</a:t>
            </a:r>
            <a:r>
              <a:rPr lang="tr-TR" sz="2800" b="1" dirty="0"/>
              <a:t>: Excel Nesneleri </a:t>
            </a:r>
            <a:endParaRPr lang="tr-TR" sz="2800" dirty="0"/>
          </a:p>
        </p:txBody>
      </p:sp>
      <p:sp>
        <p:nvSpPr>
          <p:cNvPr id="3" name="İçerik Yer Tutucusu 2"/>
          <p:cNvSpPr txBox="1">
            <a:spLocks/>
          </p:cNvSpPr>
          <p:nvPr/>
        </p:nvSpPr>
        <p:spPr>
          <a:xfrm>
            <a:off x="911228" y="1017038"/>
            <a:ext cx="5407276"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a:t>16. </a:t>
            </a:r>
            <a:r>
              <a:rPr lang="tr-TR" sz="1400" b="1" dirty="0" smtClean="0"/>
              <a:t>Cell </a:t>
            </a:r>
            <a:r>
              <a:rPr lang="tr-TR" sz="1400" b="1" dirty="0"/>
              <a:t>Nesnesi </a:t>
            </a:r>
            <a:endParaRPr lang="tr-TR" sz="1400" b="1" dirty="0" smtClean="0"/>
          </a:p>
        </p:txBody>
      </p:sp>
      <p:pic>
        <p:nvPicPr>
          <p:cNvPr id="5" name="Resim 4"/>
          <p:cNvPicPr>
            <a:picLocks noChangeAspect="1"/>
          </p:cNvPicPr>
          <p:nvPr/>
        </p:nvPicPr>
        <p:blipFill>
          <a:blip r:embed="rId2"/>
          <a:stretch>
            <a:fillRect/>
          </a:stretch>
        </p:blipFill>
        <p:spPr>
          <a:xfrm>
            <a:off x="911228" y="1302450"/>
            <a:ext cx="7665844" cy="5318249"/>
          </a:xfrm>
          <a:prstGeom prst="rect">
            <a:avLst/>
          </a:prstGeom>
        </p:spPr>
      </p:pic>
    </p:spTree>
    <p:extLst>
      <p:ext uri="{BB962C8B-B14F-4D97-AF65-F5344CB8AC3E}">
        <p14:creationId xmlns:p14="http://schemas.microsoft.com/office/powerpoint/2010/main" val="1954945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p:cNvSpPr>
          <p:nvPr/>
        </p:nvSpPr>
        <p:spPr>
          <a:xfrm>
            <a:off x="829056" y="365126"/>
            <a:ext cx="10515600" cy="651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dirty="0"/>
              <a:t>Bölüm </a:t>
            </a:r>
            <a:r>
              <a:rPr lang="tr-TR" sz="2800" b="1" dirty="0" smtClean="0"/>
              <a:t>4</a:t>
            </a:r>
            <a:r>
              <a:rPr lang="tr-TR" sz="2800" b="1" dirty="0"/>
              <a:t>: Excel Nesneleri </a:t>
            </a:r>
            <a:endParaRPr lang="tr-TR" sz="2800" dirty="0"/>
          </a:p>
        </p:txBody>
      </p:sp>
      <p:sp>
        <p:nvSpPr>
          <p:cNvPr id="3" name="İçerik Yer Tutucusu 2"/>
          <p:cNvSpPr txBox="1">
            <a:spLocks/>
          </p:cNvSpPr>
          <p:nvPr/>
        </p:nvSpPr>
        <p:spPr>
          <a:xfrm>
            <a:off x="911228" y="1017038"/>
            <a:ext cx="5407276"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a:t>16. </a:t>
            </a:r>
            <a:r>
              <a:rPr lang="tr-TR" sz="1400" b="1" dirty="0" smtClean="0"/>
              <a:t>Cell </a:t>
            </a:r>
            <a:r>
              <a:rPr lang="tr-TR" sz="1400" b="1" dirty="0"/>
              <a:t>Nesnesi </a:t>
            </a:r>
            <a:endParaRPr lang="tr-TR" sz="1400" b="1" dirty="0" smtClean="0"/>
          </a:p>
        </p:txBody>
      </p:sp>
      <p:pic>
        <p:nvPicPr>
          <p:cNvPr id="4" name="Resim 3"/>
          <p:cNvPicPr>
            <a:picLocks noChangeAspect="1"/>
          </p:cNvPicPr>
          <p:nvPr/>
        </p:nvPicPr>
        <p:blipFill>
          <a:blip r:embed="rId2"/>
          <a:stretch>
            <a:fillRect/>
          </a:stretch>
        </p:blipFill>
        <p:spPr>
          <a:xfrm>
            <a:off x="829056" y="1299275"/>
            <a:ext cx="7655504" cy="5436439"/>
          </a:xfrm>
          <a:prstGeom prst="rect">
            <a:avLst/>
          </a:prstGeom>
        </p:spPr>
      </p:pic>
    </p:spTree>
    <p:extLst>
      <p:ext uri="{BB962C8B-B14F-4D97-AF65-F5344CB8AC3E}">
        <p14:creationId xmlns:p14="http://schemas.microsoft.com/office/powerpoint/2010/main" val="1999477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p:cNvSpPr>
          <p:nvPr/>
        </p:nvSpPr>
        <p:spPr>
          <a:xfrm>
            <a:off x="829056" y="365126"/>
            <a:ext cx="10515600" cy="651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dirty="0"/>
              <a:t>Bölüm </a:t>
            </a:r>
            <a:r>
              <a:rPr lang="tr-TR" sz="2800" b="1" dirty="0" smtClean="0"/>
              <a:t>4</a:t>
            </a:r>
            <a:r>
              <a:rPr lang="tr-TR" sz="2800" b="1" dirty="0"/>
              <a:t>: Excel Nesneleri </a:t>
            </a:r>
            <a:endParaRPr lang="tr-TR" sz="2800" dirty="0"/>
          </a:p>
        </p:txBody>
      </p:sp>
      <p:sp>
        <p:nvSpPr>
          <p:cNvPr id="3" name="İçerik Yer Tutucusu 2"/>
          <p:cNvSpPr txBox="1">
            <a:spLocks/>
          </p:cNvSpPr>
          <p:nvPr/>
        </p:nvSpPr>
        <p:spPr>
          <a:xfrm>
            <a:off x="911228" y="1017038"/>
            <a:ext cx="5407276"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17. </a:t>
            </a:r>
            <a:r>
              <a:rPr lang="tr-TR" sz="1400" b="1" dirty="0" err="1" smtClean="0"/>
              <a:t>Range</a:t>
            </a:r>
            <a:r>
              <a:rPr lang="tr-TR" sz="1400" b="1" dirty="0" smtClean="0"/>
              <a:t> </a:t>
            </a:r>
            <a:r>
              <a:rPr lang="tr-TR" sz="1400" b="1" dirty="0"/>
              <a:t>Nesnesi </a:t>
            </a:r>
            <a:endParaRPr lang="tr-TR" sz="1400" b="1" dirty="0" smtClean="0"/>
          </a:p>
        </p:txBody>
      </p:sp>
      <p:pic>
        <p:nvPicPr>
          <p:cNvPr id="4" name="Resim 3"/>
          <p:cNvPicPr>
            <a:picLocks noChangeAspect="1"/>
          </p:cNvPicPr>
          <p:nvPr/>
        </p:nvPicPr>
        <p:blipFill>
          <a:blip r:embed="rId2"/>
          <a:stretch>
            <a:fillRect/>
          </a:stretch>
        </p:blipFill>
        <p:spPr>
          <a:xfrm>
            <a:off x="911228" y="1466636"/>
            <a:ext cx="6515665" cy="4930567"/>
          </a:xfrm>
          <a:prstGeom prst="rect">
            <a:avLst/>
          </a:prstGeom>
        </p:spPr>
      </p:pic>
    </p:spTree>
    <p:extLst>
      <p:ext uri="{BB962C8B-B14F-4D97-AF65-F5344CB8AC3E}">
        <p14:creationId xmlns:p14="http://schemas.microsoft.com/office/powerpoint/2010/main" val="3998737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p:cNvSpPr>
          <p:nvPr/>
        </p:nvSpPr>
        <p:spPr>
          <a:xfrm>
            <a:off x="829056" y="365126"/>
            <a:ext cx="10515600" cy="651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dirty="0"/>
              <a:t>Bölüm </a:t>
            </a:r>
            <a:r>
              <a:rPr lang="tr-TR" sz="2800" b="1" dirty="0" smtClean="0"/>
              <a:t>4</a:t>
            </a:r>
            <a:r>
              <a:rPr lang="tr-TR" sz="2800" b="1" dirty="0"/>
              <a:t>: Excel Nesneleri </a:t>
            </a:r>
            <a:endParaRPr lang="tr-TR" sz="2800" dirty="0"/>
          </a:p>
        </p:txBody>
      </p:sp>
      <p:sp>
        <p:nvSpPr>
          <p:cNvPr id="3" name="İçerik Yer Tutucusu 2"/>
          <p:cNvSpPr txBox="1">
            <a:spLocks/>
          </p:cNvSpPr>
          <p:nvPr/>
        </p:nvSpPr>
        <p:spPr>
          <a:xfrm>
            <a:off x="911228" y="1017038"/>
            <a:ext cx="5407276"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18. </a:t>
            </a:r>
            <a:r>
              <a:rPr lang="tr-TR" sz="1400" b="1" dirty="0" err="1" smtClean="0"/>
              <a:t>Worksheet</a:t>
            </a:r>
            <a:r>
              <a:rPr lang="tr-TR" sz="1400" b="1" dirty="0" smtClean="0"/>
              <a:t> </a:t>
            </a:r>
            <a:r>
              <a:rPr lang="tr-TR" sz="1400" b="1" dirty="0"/>
              <a:t>Nesnesi </a:t>
            </a:r>
            <a:endParaRPr lang="tr-TR" sz="1400" b="1" dirty="0" smtClean="0"/>
          </a:p>
        </p:txBody>
      </p:sp>
      <p:pic>
        <p:nvPicPr>
          <p:cNvPr id="4" name="Resim 3"/>
          <p:cNvPicPr>
            <a:picLocks noChangeAspect="1"/>
          </p:cNvPicPr>
          <p:nvPr/>
        </p:nvPicPr>
        <p:blipFill>
          <a:blip r:embed="rId2"/>
          <a:stretch>
            <a:fillRect/>
          </a:stretch>
        </p:blipFill>
        <p:spPr>
          <a:xfrm>
            <a:off x="911153" y="1358541"/>
            <a:ext cx="5175703" cy="5106417"/>
          </a:xfrm>
          <a:prstGeom prst="rect">
            <a:avLst/>
          </a:prstGeom>
        </p:spPr>
      </p:pic>
    </p:spTree>
    <p:extLst>
      <p:ext uri="{BB962C8B-B14F-4D97-AF65-F5344CB8AC3E}">
        <p14:creationId xmlns:p14="http://schemas.microsoft.com/office/powerpoint/2010/main" val="28381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651912"/>
          </a:xfrm>
        </p:spPr>
        <p:txBody>
          <a:bodyPr>
            <a:normAutofit/>
          </a:bodyPr>
          <a:lstStyle/>
          <a:p>
            <a:r>
              <a:rPr lang="tr-TR" sz="2800" b="1" dirty="0"/>
              <a:t>Bölüm 1: Herkes Makro Öğren Diyor. Peki, Nedir Makro</a:t>
            </a:r>
            <a:r>
              <a:rPr lang="tr-TR" sz="2800" b="1" dirty="0" smtClean="0"/>
              <a:t>?</a:t>
            </a:r>
            <a:endParaRPr lang="tr-TR" sz="2800" dirty="0"/>
          </a:p>
        </p:txBody>
      </p:sp>
      <p:sp>
        <p:nvSpPr>
          <p:cNvPr id="3" name="İçerik Yer Tutucusu 2"/>
          <p:cNvSpPr>
            <a:spLocks noGrp="1"/>
          </p:cNvSpPr>
          <p:nvPr>
            <p:ph idx="1"/>
          </p:nvPr>
        </p:nvSpPr>
        <p:spPr>
          <a:xfrm>
            <a:off x="922176" y="1209804"/>
            <a:ext cx="10515600" cy="5218988"/>
          </a:xfrm>
        </p:spPr>
        <p:txBody>
          <a:bodyPr>
            <a:noAutofit/>
          </a:bodyPr>
          <a:lstStyle/>
          <a:p>
            <a:pPr marL="0" indent="0">
              <a:buNone/>
            </a:pPr>
            <a:r>
              <a:rPr lang="tr-TR" sz="1400" b="1" dirty="0" smtClean="0"/>
              <a:t>1. Nedir Makro?</a:t>
            </a:r>
          </a:p>
          <a:p>
            <a:pPr marL="0" indent="0">
              <a:buNone/>
            </a:pPr>
            <a:r>
              <a:rPr lang="tr-TR" sz="1400" b="1" dirty="0" smtClean="0"/>
              <a:t>Makro:</a:t>
            </a:r>
            <a:r>
              <a:rPr lang="tr-TR" sz="1400" dirty="0" smtClean="0"/>
              <a:t> Office programlarının geliştirici sekmesi içinde bulunan Visual Basic editörü ile Office belgelerinize daha fazla yetenek kazandırmak için yazmış olduğunuz programlardır. Sizlere bir sonraki dersimizde Visual Basic Editörüne nasıl ulaşacağımızı göstereceğim.</a:t>
            </a:r>
          </a:p>
          <a:p>
            <a:pPr marL="0" indent="0">
              <a:buNone/>
            </a:pPr>
            <a:r>
              <a:rPr lang="tr-TR" sz="1400" b="1" dirty="0" smtClean="0"/>
              <a:t>Neden Makro programlar yazarız?</a:t>
            </a:r>
            <a:endParaRPr lang="tr-TR" sz="1400" b="1" dirty="0"/>
          </a:p>
          <a:p>
            <a:pPr marL="0" indent="357188">
              <a:buAutoNum type="arabicPeriod"/>
            </a:pPr>
            <a:r>
              <a:rPr lang="tr-TR" sz="1400" dirty="0" smtClean="0"/>
              <a:t>Office dosyalarınız ile yaptığını işlerinizi bir </a:t>
            </a:r>
            <a:r>
              <a:rPr lang="tr-TR" sz="1400" b="1" dirty="0" smtClean="0"/>
              <a:t>otomasyona dönüştürmek için</a:t>
            </a:r>
            <a:r>
              <a:rPr lang="tr-TR" sz="1400" dirty="0" smtClean="0"/>
              <a:t>,</a:t>
            </a:r>
          </a:p>
          <a:p>
            <a:pPr marL="0" indent="357188">
              <a:buAutoNum type="arabicPeriod"/>
            </a:pPr>
            <a:r>
              <a:rPr lang="tr-TR" sz="1400" dirty="0" smtClean="0"/>
              <a:t>Office programlarında olmayan ancak yaptığınız işe özel olarak </a:t>
            </a:r>
            <a:r>
              <a:rPr lang="tr-TR" sz="1400" b="1" dirty="0" smtClean="0"/>
              <a:t>özelleştirilmiş programlar ve/veya fonksiyonlar geliştirmek için</a:t>
            </a:r>
            <a:r>
              <a:rPr lang="tr-TR" sz="1400" dirty="0"/>
              <a:t>,</a:t>
            </a:r>
            <a:endParaRPr lang="tr-TR" sz="1400" dirty="0" smtClean="0"/>
          </a:p>
          <a:p>
            <a:pPr marL="0" indent="357188">
              <a:buAutoNum type="arabicPeriod"/>
            </a:pPr>
            <a:r>
              <a:rPr lang="tr-TR" sz="1400" dirty="0" smtClean="0"/>
              <a:t>Makro yazarak zamandan ve iş gücünden </a:t>
            </a:r>
            <a:r>
              <a:rPr lang="tr-TR" sz="1400" b="1" dirty="0" smtClean="0"/>
              <a:t>tasarruf sağlamak için,</a:t>
            </a:r>
          </a:p>
          <a:p>
            <a:pPr marL="0" indent="357188">
              <a:buAutoNum type="arabicPeriod"/>
            </a:pPr>
            <a:r>
              <a:rPr lang="tr-TR" sz="1400" dirty="0" smtClean="0"/>
              <a:t>İnsani faktörler nedeniyle oluşacak </a:t>
            </a:r>
            <a:r>
              <a:rPr lang="tr-TR" sz="1400" b="1" dirty="0" smtClean="0"/>
              <a:t>hataları en aza indirmek için.</a:t>
            </a:r>
          </a:p>
          <a:p>
            <a:pPr marL="0" indent="0">
              <a:buNone/>
            </a:pPr>
            <a:r>
              <a:rPr lang="tr-TR" sz="1400" b="1" dirty="0" smtClean="0"/>
              <a:t>Makrolar tüm Office programlarında yazılabilir.</a:t>
            </a:r>
          </a:p>
          <a:p>
            <a:pPr marL="0" indent="0">
              <a:buNone/>
            </a:pPr>
            <a:r>
              <a:rPr lang="tr-TR" sz="1400" dirty="0" smtClean="0"/>
              <a:t>Sadece Excel’de makrolardan söz etmek yanlış bir inanış olacaktır. Her bir ofis programı için makro yazarken, yazdığınız ofis programına özel nesneleri bilmelisiniz. Örneğin Excel için Cell, </a:t>
            </a:r>
            <a:r>
              <a:rPr lang="tr-TR" sz="1400" dirty="0" err="1" smtClean="0"/>
              <a:t>Range</a:t>
            </a:r>
            <a:r>
              <a:rPr lang="tr-TR" sz="1400" dirty="0" smtClean="0"/>
              <a:t>, </a:t>
            </a:r>
            <a:r>
              <a:rPr lang="tr-TR" sz="1400" dirty="0" err="1" smtClean="0"/>
              <a:t>Worksheet</a:t>
            </a:r>
            <a:r>
              <a:rPr lang="tr-TR" sz="1400" dirty="0" smtClean="0"/>
              <a:t> gibi nesneler üzerinde program yazacağız. Bu Word olsaydı </a:t>
            </a:r>
            <a:r>
              <a:rPr lang="tr-TR" sz="1400" dirty="0" err="1" smtClean="0"/>
              <a:t>document</a:t>
            </a:r>
            <a:r>
              <a:rPr lang="tr-TR" sz="1400" dirty="0" smtClean="0"/>
              <a:t> gibi nesneler üzerinde program yazmamız gerekirdi. Yine </a:t>
            </a:r>
            <a:r>
              <a:rPr lang="tr-TR" sz="1400" dirty="0" err="1" smtClean="0"/>
              <a:t>powerpoint</a:t>
            </a:r>
            <a:r>
              <a:rPr lang="tr-TR" sz="1400" dirty="0" smtClean="0"/>
              <a:t> üzerinde makro geliştirmek isteseydik, </a:t>
            </a:r>
            <a:r>
              <a:rPr lang="tr-TR" sz="1400" dirty="0" err="1" smtClean="0"/>
              <a:t>presentation</a:t>
            </a:r>
            <a:r>
              <a:rPr lang="tr-TR" sz="1400" dirty="0" smtClean="0"/>
              <a:t>, </a:t>
            </a:r>
            <a:r>
              <a:rPr lang="tr-TR" sz="1400" dirty="0" err="1" smtClean="0"/>
              <a:t>slide</a:t>
            </a:r>
            <a:r>
              <a:rPr lang="tr-TR" sz="1400" dirty="0" smtClean="0"/>
              <a:t> gibi nesnelerden bahsedecektik. </a:t>
            </a:r>
          </a:p>
          <a:p>
            <a:pPr marL="0" indent="0">
              <a:buNone/>
            </a:pPr>
            <a:r>
              <a:rPr lang="tr-TR" sz="1400" b="1" dirty="0" smtClean="0"/>
              <a:t>Dolayısıyla Makro nasıl yazıldığını bildiğinizde diğer ofis programları için de makro geliştirebilirsiniz.</a:t>
            </a:r>
          </a:p>
          <a:p>
            <a:pPr marL="0" indent="0">
              <a:buNone/>
            </a:pPr>
            <a:r>
              <a:rPr lang="tr-TR" sz="1400" dirty="0" smtClean="0"/>
              <a:t>Bu kurs içerisinde sizlere nasıl Excel Makro yazacağınızı anlatmaya çalışacağım.</a:t>
            </a:r>
          </a:p>
          <a:p>
            <a:pPr marL="514350" indent="-514350">
              <a:buAutoNum type="arabicPeriod"/>
            </a:pPr>
            <a:endParaRPr lang="tr-TR" sz="1400" dirty="0"/>
          </a:p>
        </p:txBody>
      </p:sp>
    </p:spTree>
    <p:extLst>
      <p:ext uri="{BB962C8B-B14F-4D97-AF65-F5344CB8AC3E}">
        <p14:creationId xmlns:p14="http://schemas.microsoft.com/office/powerpoint/2010/main" val="5358343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p:cNvSpPr>
          <p:nvPr/>
        </p:nvSpPr>
        <p:spPr>
          <a:xfrm>
            <a:off x="829056" y="365126"/>
            <a:ext cx="10515600" cy="651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dirty="0"/>
              <a:t>Bölüm </a:t>
            </a:r>
            <a:r>
              <a:rPr lang="tr-TR" sz="2800" b="1" dirty="0" smtClean="0"/>
              <a:t>4</a:t>
            </a:r>
            <a:r>
              <a:rPr lang="tr-TR" sz="2800" b="1" dirty="0"/>
              <a:t>: Excel Nesneleri </a:t>
            </a:r>
            <a:endParaRPr lang="tr-TR" sz="2800" dirty="0"/>
          </a:p>
        </p:txBody>
      </p:sp>
      <p:sp>
        <p:nvSpPr>
          <p:cNvPr id="3" name="İçerik Yer Tutucusu 2"/>
          <p:cNvSpPr txBox="1">
            <a:spLocks/>
          </p:cNvSpPr>
          <p:nvPr/>
        </p:nvSpPr>
        <p:spPr>
          <a:xfrm>
            <a:off x="911228" y="1017038"/>
            <a:ext cx="5407276"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19. </a:t>
            </a:r>
            <a:r>
              <a:rPr lang="tr-TR" sz="1400" b="1" dirty="0" err="1" smtClean="0"/>
              <a:t>Workbook</a:t>
            </a:r>
            <a:r>
              <a:rPr lang="tr-TR" sz="1400" b="1" dirty="0" smtClean="0"/>
              <a:t> </a:t>
            </a:r>
            <a:r>
              <a:rPr lang="tr-TR" sz="1400" b="1" dirty="0"/>
              <a:t>Nesnesi </a:t>
            </a:r>
            <a:endParaRPr lang="tr-TR" sz="1400" b="1" dirty="0" smtClean="0"/>
          </a:p>
        </p:txBody>
      </p:sp>
      <p:pic>
        <p:nvPicPr>
          <p:cNvPr id="4" name="Resim 3"/>
          <p:cNvPicPr>
            <a:picLocks noChangeAspect="1"/>
          </p:cNvPicPr>
          <p:nvPr/>
        </p:nvPicPr>
        <p:blipFill>
          <a:blip r:embed="rId2"/>
          <a:stretch>
            <a:fillRect/>
          </a:stretch>
        </p:blipFill>
        <p:spPr>
          <a:xfrm>
            <a:off x="911228" y="1358541"/>
            <a:ext cx="8207451" cy="4275190"/>
          </a:xfrm>
          <a:prstGeom prst="rect">
            <a:avLst/>
          </a:prstGeom>
        </p:spPr>
      </p:pic>
    </p:spTree>
    <p:extLst>
      <p:ext uri="{BB962C8B-B14F-4D97-AF65-F5344CB8AC3E}">
        <p14:creationId xmlns:p14="http://schemas.microsoft.com/office/powerpoint/2010/main" val="2840231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682156" y="1439283"/>
            <a:ext cx="10809400" cy="3343029"/>
          </a:xfrm>
          <a:prstGeom prst="rect">
            <a:avLst/>
          </a:prstGeom>
        </p:spPr>
      </p:pic>
      <p:sp>
        <p:nvSpPr>
          <p:cNvPr id="3" name="Unvan 1"/>
          <p:cNvSpPr txBox="1">
            <a:spLocks/>
          </p:cNvSpPr>
          <p:nvPr/>
        </p:nvSpPr>
        <p:spPr>
          <a:xfrm>
            <a:off x="829056" y="365126"/>
            <a:ext cx="10515600" cy="651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dirty="0"/>
              <a:t>Bölüm </a:t>
            </a:r>
            <a:r>
              <a:rPr lang="tr-TR" sz="2800" b="1" dirty="0" smtClean="0"/>
              <a:t>4</a:t>
            </a:r>
            <a:r>
              <a:rPr lang="tr-TR" sz="2800" b="1" dirty="0"/>
              <a:t>: Excel Nesneleri </a:t>
            </a:r>
            <a:endParaRPr lang="tr-TR" sz="2800" dirty="0"/>
          </a:p>
        </p:txBody>
      </p:sp>
      <p:sp>
        <p:nvSpPr>
          <p:cNvPr id="4" name="İçerik Yer Tutucusu 2"/>
          <p:cNvSpPr txBox="1">
            <a:spLocks/>
          </p:cNvSpPr>
          <p:nvPr/>
        </p:nvSpPr>
        <p:spPr>
          <a:xfrm>
            <a:off x="911228" y="1017038"/>
            <a:ext cx="5407276"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20. Chart </a:t>
            </a:r>
            <a:r>
              <a:rPr lang="tr-TR" sz="1400" b="1" dirty="0"/>
              <a:t>Nesnesi </a:t>
            </a:r>
            <a:endParaRPr lang="tr-TR" sz="1400" b="1" dirty="0" smtClean="0"/>
          </a:p>
        </p:txBody>
      </p:sp>
    </p:spTree>
    <p:extLst>
      <p:ext uri="{BB962C8B-B14F-4D97-AF65-F5344CB8AC3E}">
        <p14:creationId xmlns:p14="http://schemas.microsoft.com/office/powerpoint/2010/main" val="1329860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p:cNvSpPr>
          <p:nvPr/>
        </p:nvSpPr>
        <p:spPr>
          <a:xfrm>
            <a:off x="829056" y="365126"/>
            <a:ext cx="10515600" cy="651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dirty="0"/>
              <a:t>Bölüm </a:t>
            </a:r>
            <a:r>
              <a:rPr lang="tr-TR" sz="2800" b="1" dirty="0" smtClean="0"/>
              <a:t>4</a:t>
            </a:r>
            <a:r>
              <a:rPr lang="tr-TR" sz="2800" b="1" dirty="0"/>
              <a:t>: Excel Nesneleri </a:t>
            </a:r>
            <a:endParaRPr lang="tr-TR" sz="2800" dirty="0"/>
          </a:p>
        </p:txBody>
      </p:sp>
      <p:sp>
        <p:nvSpPr>
          <p:cNvPr id="3" name="İçerik Yer Tutucusu 2"/>
          <p:cNvSpPr txBox="1">
            <a:spLocks/>
          </p:cNvSpPr>
          <p:nvPr/>
        </p:nvSpPr>
        <p:spPr>
          <a:xfrm>
            <a:off x="911228" y="1017038"/>
            <a:ext cx="5407276"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21. </a:t>
            </a:r>
            <a:r>
              <a:rPr lang="tr-TR" sz="1400" b="1" dirty="0" err="1" smtClean="0"/>
              <a:t>PivotTable</a:t>
            </a:r>
            <a:r>
              <a:rPr lang="tr-TR" sz="1400" b="1" dirty="0" smtClean="0"/>
              <a:t> </a:t>
            </a:r>
            <a:r>
              <a:rPr lang="tr-TR" sz="1400" b="1" dirty="0"/>
              <a:t>Nesnesi </a:t>
            </a:r>
            <a:endParaRPr lang="tr-TR" sz="1400" b="1" dirty="0" smtClean="0"/>
          </a:p>
        </p:txBody>
      </p:sp>
      <p:pic>
        <p:nvPicPr>
          <p:cNvPr id="4" name="Resim 3"/>
          <p:cNvPicPr>
            <a:picLocks noChangeAspect="1"/>
          </p:cNvPicPr>
          <p:nvPr/>
        </p:nvPicPr>
        <p:blipFill>
          <a:blip r:embed="rId2"/>
          <a:stretch>
            <a:fillRect/>
          </a:stretch>
        </p:blipFill>
        <p:spPr>
          <a:xfrm>
            <a:off x="664340" y="1481688"/>
            <a:ext cx="11051176" cy="4870243"/>
          </a:xfrm>
          <a:prstGeom prst="rect">
            <a:avLst/>
          </a:prstGeom>
        </p:spPr>
      </p:pic>
    </p:spTree>
    <p:extLst>
      <p:ext uri="{BB962C8B-B14F-4D97-AF65-F5344CB8AC3E}">
        <p14:creationId xmlns:p14="http://schemas.microsoft.com/office/powerpoint/2010/main" val="2730867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p:cNvSpPr>
          <p:nvPr/>
        </p:nvSpPr>
        <p:spPr>
          <a:xfrm>
            <a:off x="829056" y="365126"/>
            <a:ext cx="10515600" cy="651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dirty="0"/>
              <a:t>Bölüm </a:t>
            </a:r>
            <a:r>
              <a:rPr lang="tr-TR" sz="2800" b="1" dirty="0" smtClean="0"/>
              <a:t>4</a:t>
            </a:r>
            <a:r>
              <a:rPr lang="tr-TR" sz="2800" b="1" dirty="0"/>
              <a:t>: Excel Nesneleri </a:t>
            </a:r>
            <a:endParaRPr lang="tr-TR" sz="2800" dirty="0"/>
          </a:p>
        </p:txBody>
      </p:sp>
      <p:sp>
        <p:nvSpPr>
          <p:cNvPr id="3" name="İçerik Yer Tutucusu 2"/>
          <p:cNvSpPr txBox="1">
            <a:spLocks/>
          </p:cNvSpPr>
          <p:nvPr/>
        </p:nvSpPr>
        <p:spPr>
          <a:xfrm>
            <a:off x="911228" y="1017038"/>
            <a:ext cx="5407276"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22. Application Nesnesi </a:t>
            </a:r>
          </a:p>
        </p:txBody>
      </p:sp>
      <p:pic>
        <p:nvPicPr>
          <p:cNvPr id="5" name="Resim 4"/>
          <p:cNvPicPr>
            <a:picLocks noChangeAspect="1"/>
          </p:cNvPicPr>
          <p:nvPr/>
        </p:nvPicPr>
        <p:blipFill>
          <a:blip r:embed="rId2"/>
          <a:stretch>
            <a:fillRect/>
          </a:stretch>
        </p:blipFill>
        <p:spPr>
          <a:xfrm>
            <a:off x="911228" y="1358541"/>
            <a:ext cx="4465444" cy="4733716"/>
          </a:xfrm>
          <a:prstGeom prst="rect">
            <a:avLst/>
          </a:prstGeom>
        </p:spPr>
      </p:pic>
    </p:spTree>
    <p:extLst>
      <p:ext uri="{BB962C8B-B14F-4D97-AF65-F5344CB8AC3E}">
        <p14:creationId xmlns:p14="http://schemas.microsoft.com/office/powerpoint/2010/main" val="786488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p:cNvSpPr>
          <p:nvPr/>
        </p:nvSpPr>
        <p:spPr>
          <a:xfrm>
            <a:off x="829056" y="365126"/>
            <a:ext cx="10515600" cy="651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dirty="0"/>
              <a:t>Bölüm 5</a:t>
            </a:r>
            <a:r>
              <a:rPr lang="tr-TR" sz="2800" b="1" dirty="0" smtClean="0"/>
              <a:t>: MSGBOX ve INPUTBOX</a:t>
            </a:r>
            <a:endParaRPr lang="tr-TR" sz="2800" dirty="0"/>
          </a:p>
        </p:txBody>
      </p:sp>
      <p:sp>
        <p:nvSpPr>
          <p:cNvPr id="3" name="İçerik Yer Tutucusu 2"/>
          <p:cNvSpPr txBox="1">
            <a:spLocks/>
          </p:cNvSpPr>
          <p:nvPr/>
        </p:nvSpPr>
        <p:spPr>
          <a:xfrm>
            <a:off x="911228" y="1017038"/>
            <a:ext cx="5407276"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23. MSGBOX Kullanımı </a:t>
            </a:r>
          </a:p>
        </p:txBody>
      </p:sp>
      <p:pic>
        <p:nvPicPr>
          <p:cNvPr id="4" name="Resim 3"/>
          <p:cNvPicPr>
            <a:picLocks noChangeAspect="1"/>
          </p:cNvPicPr>
          <p:nvPr/>
        </p:nvPicPr>
        <p:blipFill>
          <a:blip r:embed="rId2"/>
          <a:stretch>
            <a:fillRect/>
          </a:stretch>
        </p:blipFill>
        <p:spPr>
          <a:xfrm>
            <a:off x="975771" y="1668950"/>
            <a:ext cx="8100762" cy="3756986"/>
          </a:xfrm>
          <a:prstGeom prst="rect">
            <a:avLst/>
          </a:prstGeom>
        </p:spPr>
      </p:pic>
    </p:spTree>
    <p:extLst>
      <p:ext uri="{BB962C8B-B14F-4D97-AF65-F5344CB8AC3E}">
        <p14:creationId xmlns:p14="http://schemas.microsoft.com/office/powerpoint/2010/main" val="3405569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p:cNvSpPr>
          <p:nvPr/>
        </p:nvSpPr>
        <p:spPr>
          <a:xfrm>
            <a:off x="829056" y="365126"/>
            <a:ext cx="10515600" cy="651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dirty="0"/>
              <a:t>Bölüm 5</a:t>
            </a:r>
            <a:r>
              <a:rPr lang="tr-TR" sz="2800" b="1" dirty="0" smtClean="0"/>
              <a:t>: MSGBOX ve INPUTBOX</a:t>
            </a:r>
            <a:endParaRPr lang="tr-TR" sz="2800" dirty="0"/>
          </a:p>
        </p:txBody>
      </p:sp>
      <p:sp>
        <p:nvSpPr>
          <p:cNvPr id="3" name="İçerik Yer Tutucusu 2"/>
          <p:cNvSpPr txBox="1">
            <a:spLocks/>
          </p:cNvSpPr>
          <p:nvPr/>
        </p:nvSpPr>
        <p:spPr>
          <a:xfrm>
            <a:off x="911228" y="1017038"/>
            <a:ext cx="5407276"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24. INPUTBOX </a:t>
            </a:r>
            <a:r>
              <a:rPr lang="tr-TR" sz="1400" b="1" dirty="0"/>
              <a:t>Kullanımı </a:t>
            </a:r>
            <a:endParaRPr lang="tr-TR" sz="1400" b="1" dirty="0" smtClean="0"/>
          </a:p>
        </p:txBody>
      </p:sp>
      <p:pic>
        <p:nvPicPr>
          <p:cNvPr id="4" name="Resim 3"/>
          <p:cNvPicPr>
            <a:picLocks noChangeAspect="1"/>
          </p:cNvPicPr>
          <p:nvPr/>
        </p:nvPicPr>
        <p:blipFill>
          <a:blip r:embed="rId2"/>
          <a:stretch>
            <a:fillRect/>
          </a:stretch>
        </p:blipFill>
        <p:spPr>
          <a:xfrm>
            <a:off x="829056" y="1494875"/>
            <a:ext cx="8241792" cy="4887575"/>
          </a:xfrm>
          <a:prstGeom prst="rect">
            <a:avLst/>
          </a:prstGeom>
        </p:spPr>
      </p:pic>
    </p:spTree>
    <p:extLst>
      <p:ext uri="{BB962C8B-B14F-4D97-AF65-F5344CB8AC3E}">
        <p14:creationId xmlns:p14="http://schemas.microsoft.com/office/powerpoint/2010/main" val="3789324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p:cNvSpPr>
          <p:nvPr/>
        </p:nvSpPr>
        <p:spPr>
          <a:xfrm>
            <a:off x="829056" y="365126"/>
            <a:ext cx="10515600" cy="651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dirty="0"/>
              <a:t>Bölüm 6: </a:t>
            </a:r>
            <a:r>
              <a:rPr lang="tr-TR" sz="2800" b="1" dirty="0" err="1"/>
              <a:t>UserForm’lar</a:t>
            </a:r>
            <a:r>
              <a:rPr lang="tr-TR" sz="2800" b="1" dirty="0"/>
              <a:t> ile çalışmak</a:t>
            </a:r>
            <a:endParaRPr lang="tr-TR" sz="2800" dirty="0"/>
          </a:p>
        </p:txBody>
      </p:sp>
      <p:sp>
        <p:nvSpPr>
          <p:cNvPr id="3" name="İçerik Yer Tutucusu 2"/>
          <p:cNvSpPr txBox="1">
            <a:spLocks/>
          </p:cNvSpPr>
          <p:nvPr/>
        </p:nvSpPr>
        <p:spPr>
          <a:xfrm>
            <a:off x="911228" y="1017038"/>
            <a:ext cx="5407276"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25. </a:t>
            </a:r>
            <a:r>
              <a:rPr lang="tr-TR" sz="1400" b="1" dirty="0" err="1" smtClean="0"/>
              <a:t>UserForm</a:t>
            </a:r>
            <a:r>
              <a:rPr lang="tr-TR" sz="1400" b="1" dirty="0"/>
              <a:t>, </a:t>
            </a:r>
            <a:r>
              <a:rPr lang="tr-TR" sz="1400" b="1" dirty="0" err="1"/>
              <a:t>Button</a:t>
            </a:r>
            <a:r>
              <a:rPr lang="tr-TR" sz="1400" b="1" dirty="0"/>
              <a:t>, </a:t>
            </a:r>
            <a:r>
              <a:rPr lang="tr-TR" sz="1400" b="1" dirty="0" err="1"/>
              <a:t>Textbox</a:t>
            </a:r>
            <a:r>
              <a:rPr lang="tr-TR" sz="1400" b="1" dirty="0"/>
              <a:t>, </a:t>
            </a:r>
            <a:r>
              <a:rPr lang="tr-TR" sz="1400" b="1" dirty="0" err="1"/>
              <a:t>Label</a:t>
            </a:r>
            <a:r>
              <a:rPr lang="tr-TR" sz="1400" b="1" dirty="0"/>
              <a:t> </a:t>
            </a:r>
            <a:endParaRPr lang="tr-TR" sz="1400" b="1" dirty="0" smtClean="0"/>
          </a:p>
        </p:txBody>
      </p:sp>
      <p:pic>
        <p:nvPicPr>
          <p:cNvPr id="4" name="Resim 3"/>
          <p:cNvPicPr>
            <a:picLocks noChangeAspect="1"/>
          </p:cNvPicPr>
          <p:nvPr/>
        </p:nvPicPr>
        <p:blipFill>
          <a:blip r:embed="rId2"/>
          <a:stretch>
            <a:fillRect/>
          </a:stretch>
        </p:blipFill>
        <p:spPr>
          <a:xfrm>
            <a:off x="6345812" y="1358541"/>
            <a:ext cx="5576112" cy="3242519"/>
          </a:xfrm>
          <a:prstGeom prst="rect">
            <a:avLst/>
          </a:prstGeom>
        </p:spPr>
      </p:pic>
      <p:pic>
        <p:nvPicPr>
          <p:cNvPr id="5" name="Resim 4"/>
          <p:cNvPicPr>
            <a:picLocks noChangeAspect="1"/>
          </p:cNvPicPr>
          <p:nvPr/>
        </p:nvPicPr>
        <p:blipFill>
          <a:blip r:embed="rId3"/>
          <a:stretch>
            <a:fillRect/>
          </a:stretch>
        </p:blipFill>
        <p:spPr>
          <a:xfrm>
            <a:off x="829056" y="1473568"/>
            <a:ext cx="4721352" cy="3961055"/>
          </a:xfrm>
          <a:prstGeom prst="rect">
            <a:avLst/>
          </a:prstGeom>
        </p:spPr>
      </p:pic>
    </p:spTree>
    <p:extLst>
      <p:ext uri="{BB962C8B-B14F-4D97-AF65-F5344CB8AC3E}">
        <p14:creationId xmlns:p14="http://schemas.microsoft.com/office/powerpoint/2010/main" val="3451429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p:cNvSpPr>
          <p:nvPr/>
        </p:nvSpPr>
        <p:spPr>
          <a:xfrm>
            <a:off x="829056" y="365126"/>
            <a:ext cx="10515600" cy="651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dirty="0"/>
              <a:t>Bölüm 6: </a:t>
            </a:r>
            <a:r>
              <a:rPr lang="tr-TR" sz="2800" b="1" dirty="0" err="1"/>
              <a:t>UserForm’lar</a:t>
            </a:r>
            <a:r>
              <a:rPr lang="tr-TR" sz="2800" b="1" dirty="0"/>
              <a:t> ile çalışmak</a:t>
            </a:r>
            <a:endParaRPr lang="tr-TR" sz="2800" dirty="0"/>
          </a:p>
        </p:txBody>
      </p:sp>
      <p:sp>
        <p:nvSpPr>
          <p:cNvPr id="3" name="İçerik Yer Tutucusu 2"/>
          <p:cNvSpPr txBox="1">
            <a:spLocks/>
          </p:cNvSpPr>
          <p:nvPr/>
        </p:nvSpPr>
        <p:spPr>
          <a:xfrm>
            <a:off x="911228" y="1017038"/>
            <a:ext cx="5407276"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26. </a:t>
            </a:r>
            <a:r>
              <a:rPr lang="tr-TR" sz="1400" b="1" dirty="0" err="1" smtClean="0"/>
              <a:t>Groupbox</a:t>
            </a:r>
            <a:r>
              <a:rPr lang="tr-TR" sz="1400" b="1" dirty="0"/>
              <a:t>, </a:t>
            </a:r>
            <a:r>
              <a:rPr lang="tr-TR" sz="1400" b="1" dirty="0" err="1"/>
              <a:t>optionbox</a:t>
            </a:r>
            <a:r>
              <a:rPr lang="tr-TR" sz="1400" b="1" dirty="0"/>
              <a:t>, </a:t>
            </a:r>
            <a:r>
              <a:rPr lang="tr-TR" sz="1400" b="1" dirty="0" err="1"/>
              <a:t>checkbox</a:t>
            </a:r>
            <a:endParaRPr lang="tr-TR" sz="1400" b="1" dirty="0" smtClean="0"/>
          </a:p>
        </p:txBody>
      </p:sp>
    </p:spTree>
    <p:extLst>
      <p:ext uri="{BB962C8B-B14F-4D97-AF65-F5344CB8AC3E}">
        <p14:creationId xmlns:p14="http://schemas.microsoft.com/office/powerpoint/2010/main" val="840336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p:cNvSpPr>
          <p:nvPr/>
        </p:nvSpPr>
        <p:spPr>
          <a:xfrm>
            <a:off x="829056" y="365126"/>
            <a:ext cx="10515600" cy="651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dirty="0"/>
              <a:t>Bölüm 7: </a:t>
            </a:r>
            <a:r>
              <a:rPr lang="tr-TR" sz="2800" b="1" dirty="0" err="1"/>
              <a:t>Worksheet</a:t>
            </a:r>
            <a:r>
              <a:rPr lang="tr-TR" sz="2800" b="1" dirty="0"/>
              <a:t> üzerindeki form denetimleri ile çalışmak</a:t>
            </a:r>
            <a:endParaRPr lang="tr-TR" sz="2800" dirty="0"/>
          </a:p>
        </p:txBody>
      </p:sp>
      <p:sp>
        <p:nvSpPr>
          <p:cNvPr id="3" name="İçerik Yer Tutucusu 2"/>
          <p:cNvSpPr txBox="1">
            <a:spLocks/>
          </p:cNvSpPr>
          <p:nvPr/>
        </p:nvSpPr>
        <p:spPr>
          <a:xfrm>
            <a:off x="911228" y="1017038"/>
            <a:ext cx="5407276"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27. Form </a:t>
            </a:r>
            <a:r>
              <a:rPr lang="tr-TR" sz="1400" b="1" dirty="0"/>
              <a:t>denetimleri ile çalışmak </a:t>
            </a:r>
            <a:endParaRPr lang="tr-TR" sz="1400" b="1" dirty="0" smtClean="0"/>
          </a:p>
        </p:txBody>
      </p:sp>
      <p:pic>
        <p:nvPicPr>
          <p:cNvPr id="4" name="Resim 3"/>
          <p:cNvPicPr>
            <a:picLocks noChangeAspect="1"/>
          </p:cNvPicPr>
          <p:nvPr/>
        </p:nvPicPr>
        <p:blipFill>
          <a:blip r:embed="rId2"/>
          <a:stretch>
            <a:fillRect/>
          </a:stretch>
        </p:blipFill>
        <p:spPr>
          <a:xfrm>
            <a:off x="911228" y="1358541"/>
            <a:ext cx="8448758" cy="5074059"/>
          </a:xfrm>
          <a:prstGeom prst="rect">
            <a:avLst/>
          </a:prstGeom>
        </p:spPr>
      </p:pic>
    </p:spTree>
    <p:extLst>
      <p:ext uri="{BB962C8B-B14F-4D97-AF65-F5344CB8AC3E}">
        <p14:creationId xmlns:p14="http://schemas.microsoft.com/office/powerpoint/2010/main" val="25951946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593236" y="1358541"/>
            <a:ext cx="6333818" cy="5408019"/>
          </a:xfrm>
          <a:prstGeom prst="rect">
            <a:avLst/>
          </a:prstGeom>
        </p:spPr>
      </p:pic>
      <p:sp>
        <p:nvSpPr>
          <p:cNvPr id="3" name="Unvan 1"/>
          <p:cNvSpPr txBox="1">
            <a:spLocks/>
          </p:cNvSpPr>
          <p:nvPr/>
        </p:nvSpPr>
        <p:spPr>
          <a:xfrm>
            <a:off x="829056" y="365126"/>
            <a:ext cx="10515600" cy="651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dirty="0"/>
              <a:t>Bölüm 7: </a:t>
            </a:r>
            <a:r>
              <a:rPr lang="tr-TR" sz="2800" b="1" dirty="0" err="1"/>
              <a:t>Worksheet</a:t>
            </a:r>
            <a:r>
              <a:rPr lang="tr-TR" sz="2800" b="1" dirty="0"/>
              <a:t> üzerindeki form denetimleri ile çalışmak</a:t>
            </a:r>
            <a:endParaRPr lang="tr-TR" sz="2800" dirty="0"/>
          </a:p>
        </p:txBody>
      </p:sp>
      <p:sp>
        <p:nvSpPr>
          <p:cNvPr id="4" name="İçerik Yer Tutucusu 2"/>
          <p:cNvSpPr txBox="1">
            <a:spLocks/>
          </p:cNvSpPr>
          <p:nvPr/>
        </p:nvSpPr>
        <p:spPr>
          <a:xfrm>
            <a:off x="911228" y="1017038"/>
            <a:ext cx="5407276"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28. ActiveX </a:t>
            </a:r>
            <a:r>
              <a:rPr lang="tr-TR" sz="1400" b="1" dirty="0" err="1"/>
              <a:t>Denetimleri:Textbox’lardan</a:t>
            </a:r>
            <a:r>
              <a:rPr lang="tr-TR" sz="1400" b="1" dirty="0"/>
              <a:t> </a:t>
            </a:r>
            <a:r>
              <a:rPr lang="tr-TR" sz="1400" b="1" dirty="0" err="1"/>
              <a:t>text</a:t>
            </a:r>
            <a:r>
              <a:rPr lang="tr-TR" sz="1400" b="1" dirty="0"/>
              <a:t> almak</a:t>
            </a:r>
            <a:endParaRPr lang="tr-TR" sz="1400" b="1" dirty="0" smtClean="0"/>
          </a:p>
        </p:txBody>
      </p:sp>
    </p:spTree>
    <p:extLst>
      <p:ext uri="{BB962C8B-B14F-4D97-AF65-F5344CB8AC3E}">
        <p14:creationId xmlns:p14="http://schemas.microsoft.com/office/powerpoint/2010/main" val="2649651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651912"/>
          </a:xfrm>
        </p:spPr>
        <p:txBody>
          <a:bodyPr>
            <a:normAutofit/>
          </a:bodyPr>
          <a:lstStyle/>
          <a:p>
            <a:r>
              <a:rPr lang="tr-TR" sz="2800" b="1" dirty="0"/>
              <a:t>Bölüm 1: Herkes Makro Öğren Diyor. Peki, Nedir Makro?</a:t>
            </a:r>
            <a:endParaRPr lang="tr-TR" sz="2800" dirty="0"/>
          </a:p>
        </p:txBody>
      </p:sp>
      <p:sp>
        <p:nvSpPr>
          <p:cNvPr id="3" name="İçerik Yer Tutucusu 2"/>
          <p:cNvSpPr>
            <a:spLocks noGrp="1"/>
          </p:cNvSpPr>
          <p:nvPr>
            <p:ph idx="1"/>
          </p:nvPr>
        </p:nvSpPr>
        <p:spPr>
          <a:xfrm>
            <a:off x="911228" y="1017038"/>
            <a:ext cx="2791968" cy="341503"/>
          </a:xfrm>
        </p:spPr>
        <p:txBody>
          <a:bodyPr>
            <a:normAutofit/>
          </a:bodyPr>
          <a:lstStyle/>
          <a:p>
            <a:pPr marL="0" indent="0">
              <a:buNone/>
            </a:pPr>
            <a:r>
              <a:rPr lang="tr-TR" sz="1400" b="1" dirty="0" smtClean="0"/>
              <a:t>2. Geliştirici </a:t>
            </a:r>
            <a:r>
              <a:rPr lang="tr-TR" sz="1400" b="1" dirty="0"/>
              <a:t>Sekmesini </a:t>
            </a:r>
            <a:r>
              <a:rPr lang="tr-TR" sz="1400" b="1" dirty="0" smtClean="0"/>
              <a:t>Açmak.</a:t>
            </a:r>
          </a:p>
        </p:txBody>
      </p:sp>
      <p:pic>
        <p:nvPicPr>
          <p:cNvPr id="5" name="Resim 4"/>
          <p:cNvPicPr>
            <a:picLocks noChangeAspect="1"/>
          </p:cNvPicPr>
          <p:nvPr/>
        </p:nvPicPr>
        <p:blipFill>
          <a:blip r:embed="rId2"/>
          <a:stretch>
            <a:fillRect/>
          </a:stretch>
        </p:blipFill>
        <p:spPr>
          <a:xfrm>
            <a:off x="911229" y="1358542"/>
            <a:ext cx="7896870" cy="4236342"/>
          </a:xfrm>
          <a:prstGeom prst="rect">
            <a:avLst/>
          </a:prstGeom>
        </p:spPr>
      </p:pic>
      <p:sp>
        <p:nvSpPr>
          <p:cNvPr id="7" name="Metin kutusu 6"/>
          <p:cNvSpPr txBox="1"/>
          <p:nvPr/>
        </p:nvSpPr>
        <p:spPr>
          <a:xfrm>
            <a:off x="910171" y="5726806"/>
            <a:ext cx="6181564" cy="954107"/>
          </a:xfrm>
          <a:prstGeom prst="rect">
            <a:avLst/>
          </a:prstGeom>
          <a:noFill/>
        </p:spPr>
        <p:txBody>
          <a:bodyPr wrap="none" rtlCol="0">
            <a:spAutoFit/>
          </a:bodyPr>
          <a:lstStyle/>
          <a:p>
            <a:r>
              <a:rPr lang="tr-TR" sz="1400" dirty="0" smtClean="0"/>
              <a:t>Visual Basic Editörünü Açmak için diğer bir yol </a:t>
            </a:r>
            <a:r>
              <a:rPr lang="tr-TR" sz="1400" dirty="0" err="1" smtClean="0"/>
              <a:t>kısayol</a:t>
            </a:r>
            <a:r>
              <a:rPr lang="tr-TR" sz="1400" dirty="0" smtClean="0"/>
              <a:t> kullanmaktır. </a:t>
            </a:r>
          </a:p>
          <a:p>
            <a:r>
              <a:rPr lang="tr-TR" sz="1400" dirty="0" smtClean="0"/>
              <a:t>ALT+F11</a:t>
            </a:r>
          </a:p>
          <a:p>
            <a:r>
              <a:rPr lang="tr-TR" sz="1400" b="1" dirty="0" smtClean="0"/>
              <a:t>Önemli Not</a:t>
            </a:r>
            <a:r>
              <a:rPr lang="tr-TR" sz="1400" dirty="0" smtClean="0"/>
              <a:t>: Bazı Laptoplarda F11 tuşunu kullanmak için </a:t>
            </a:r>
            <a:r>
              <a:rPr lang="tr-TR" sz="1400" dirty="0" err="1" smtClean="0"/>
              <a:t>Fn</a:t>
            </a:r>
            <a:r>
              <a:rPr lang="tr-TR" sz="1400" dirty="0" smtClean="0"/>
              <a:t> tuşunu kullanmalısınız.</a:t>
            </a:r>
          </a:p>
          <a:p>
            <a:r>
              <a:rPr lang="tr-TR" sz="1400" dirty="0" smtClean="0"/>
              <a:t>Yani ALT+Fn+F11 kullanmalısınız</a:t>
            </a:r>
            <a:endParaRPr lang="tr-TR" sz="1400" dirty="0"/>
          </a:p>
        </p:txBody>
      </p:sp>
    </p:spTree>
    <p:extLst>
      <p:ext uri="{BB962C8B-B14F-4D97-AF65-F5344CB8AC3E}">
        <p14:creationId xmlns:p14="http://schemas.microsoft.com/office/powerpoint/2010/main" val="27316547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216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825626"/>
            <a:ext cx="4676192" cy="2307836"/>
          </a:xfrm>
        </p:spPr>
        <p:txBody>
          <a:bodyPr>
            <a:normAutofit/>
          </a:bodyPr>
          <a:lstStyle/>
          <a:p>
            <a:pPr marL="0" indent="0">
              <a:buNone/>
            </a:pPr>
            <a:r>
              <a:rPr lang="tr-TR" sz="2400" b="1" dirty="0" smtClean="0"/>
              <a:t>İlk Makromuzu yazalım:</a:t>
            </a:r>
          </a:p>
          <a:p>
            <a:pPr marL="0" indent="0">
              <a:buNone/>
            </a:pPr>
            <a:r>
              <a:rPr lang="tr-TR" sz="2400" dirty="0" err="1" smtClean="0"/>
              <a:t>Sub</a:t>
            </a:r>
            <a:r>
              <a:rPr lang="tr-TR" sz="2400" dirty="0" smtClean="0"/>
              <a:t> </a:t>
            </a:r>
            <a:r>
              <a:rPr lang="tr-TR" sz="2400" dirty="0" err="1"/>
              <a:t>MerhabaDünya</a:t>
            </a:r>
            <a:r>
              <a:rPr lang="tr-TR" sz="2400" dirty="0"/>
              <a:t>()</a:t>
            </a:r>
          </a:p>
          <a:p>
            <a:pPr marL="0" indent="0">
              <a:buNone/>
            </a:pPr>
            <a:r>
              <a:rPr lang="tr-TR" sz="2400" dirty="0" err="1"/>
              <a:t>Cells</a:t>
            </a:r>
            <a:r>
              <a:rPr lang="tr-TR" sz="2400" dirty="0"/>
              <a:t>(2, 3) = "Merhaba Dünya"</a:t>
            </a:r>
          </a:p>
          <a:p>
            <a:pPr marL="0" indent="0">
              <a:buNone/>
            </a:pPr>
            <a:r>
              <a:rPr lang="tr-TR" sz="2400" dirty="0" err="1"/>
              <a:t>MsgBox</a:t>
            </a:r>
            <a:r>
              <a:rPr lang="tr-TR" sz="2400" dirty="0"/>
              <a:t> "Başardınız"</a:t>
            </a:r>
          </a:p>
          <a:p>
            <a:pPr marL="0" indent="0">
              <a:buNone/>
            </a:pPr>
            <a:r>
              <a:rPr lang="tr-TR" sz="2400" dirty="0" err="1"/>
              <a:t>End</a:t>
            </a:r>
            <a:r>
              <a:rPr lang="tr-TR" sz="2400" dirty="0"/>
              <a:t> </a:t>
            </a:r>
            <a:r>
              <a:rPr lang="tr-TR" sz="2400" dirty="0" err="1"/>
              <a:t>Sub</a:t>
            </a:r>
            <a:endParaRPr lang="tr-TR" sz="2400" dirty="0"/>
          </a:p>
        </p:txBody>
      </p:sp>
      <p:sp>
        <p:nvSpPr>
          <p:cNvPr id="4" name="Unvan 1"/>
          <p:cNvSpPr txBox="1">
            <a:spLocks/>
          </p:cNvSpPr>
          <p:nvPr/>
        </p:nvSpPr>
        <p:spPr>
          <a:xfrm>
            <a:off x="838200" y="365126"/>
            <a:ext cx="10515600" cy="6519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smtClean="0"/>
              <a:t>Bölüm 1: Herkes Makro Öğren Diyor. Peki, Nedir Makro?</a:t>
            </a:r>
            <a:endParaRPr lang="tr-TR" sz="2800" dirty="0"/>
          </a:p>
        </p:txBody>
      </p:sp>
      <p:pic>
        <p:nvPicPr>
          <p:cNvPr id="5" name="Resim 4"/>
          <p:cNvPicPr>
            <a:picLocks noChangeAspect="1"/>
          </p:cNvPicPr>
          <p:nvPr/>
        </p:nvPicPr>
        <p:blipFill>
          <a:blip r:embed="rId2"/>
          <a:stretch>
            <a:fillRect/>
          </a:stretch>
        </p:blipFill>
        <p:spPr>
          <a:xfrm>
            <a:off x="5999583" y="1413917"/>
            <a:ext cx="5635291" cy="4763046"/>
          </a:xfrm>
          <a:prstGeom prst="rect">
            <a:avLst/>
          </a:prstGeom>
        </p:spPr>
      </p:pic>
      <p:sp>
        <p:nvSpPr>
          <p:cNvPr id="6" name="İçerik Yer Tutucusu 2"/>
          <p:cNvSpPr txBox="1">
            <a:spLocks/>
          </p:cNvSpPr>
          <p:nvPr/>
        </p:nvSpPr>
        <p:spPr>
          <a:xfrm>
            <a:off x="911228" y="1017038"/>
            <a:ext cx="2791968"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400" b="1" dirty="0"/>
              <a:t>3</a:t>
            </a:r>
            <a:r>
              <a:rPr lang="tr-TR" sz="1400" b="1" dirty="0" smtClean="0"/>
              <a:t>. İlk Makromuzu yazalım.</a:t>
            </a:r>
          </a:p>
        </p:txBody>
      </p:sp>
      <p:sp>
        <p:nvSpPr>
          <p:cNvPr id="7" name="Metin kutusu 6"/>
          <p:cNvSpPr txBox="1"/>
          <p:nvPr/>
        </p:nvSpPr>
        <p:spPr>
          <a:xfrm>
            <a:off x="838200" y="4271231"/>
            <a:ext cx="4984102" cy="954107"/>
          </a:xfrm>
          <a:prstGeom prst="rect">
            <a:avLst/>
          </a:prstGeom>
          <a:noFill/>
        </p:spPr>
        <p:txBody>
          <a:bodyPr wrap="square" rtlCol="0">
            <a:spAutoFit/>
          </a:bodyPr>
          <a:lstStyle/>
          <a:p>
            <a:r>
              <a:rPr lang="tr-TR" sz="1400" b="1" dirty="0" smtClean="0"/>
              <a:t>.</a:t>
            </a:r>
            <a:r>
              <a:rPr lang="tr-TR" sz="1400" b="1" dirty="0" err="1" smtClean="0"/>
              <a:t>xlsx</a:t>
            </a:r>
            <a:r>
              <a:rPr lang="tr-TR" sz="1400" b="1" dirty="0" smtClean="0"/>
              <a:t>: </a:t>
            </a:r>
            <a:r>
              <a:rPr lang="tr-TR" sz="1400" dirty="0" smtClean="0"/>
              <a:t>Excel </a:t>
            </a:r>
            <a:r>
              <a:rPr lang="tr-TR" sz="1400" dirty="0" err="1" smtClean="0"/>
              <a:t>Worksheet</a:t>
            </a:r>
            <a:r>
              <a:rPr lang="tr-TR" sz="1400" dirty="0" smtClean="0"/>
              <a:t> </a:t>
            </a:r>
            <a:r>
              <a:rPr lang="tr-TR" sz="1400" dirty="0" err="1" smtClean="0"/>
              <a:t>Extended</a:t>
            </a:r>
            <a:r>
              <a:rPr lang="tr-TR" sz="1400" dirty="0" smtClean="0"/>
              <a:t>: Standart Excel dosyasıdır. Makro içermez:</a:t>
            </a:r>
          </a:p>
          <a:p>
            <a:endParaRPr lang="tr-TR" sz="1400" dirty="0"/>
          </a:p>
          <a:p>
            <a:r>
              <a:rPr lang="tr-TR" sz="1400" b="1" dirty="0" smtClean="0"/>
              <a:t>.</a:t>
            </a:r>
            <a:r>
              <a:rPr lang="tr-TR" sz="1400" b="1" dirty="0" err="1" smtClean="0"/>
              <a:t>xlsm</a:t>
            </a:r>
            <a:r>
              <a:rPr lang="tr-TR" sz="1400" b="1" dirty="0" smtClean="0"/>
              <a:t>: </a:t>
            </a:r>
            <a:r>
              <a:rPr lang="tr-TR" sz="1400" dirty="0" smtClean="0"/>
              <a:t>Makro içerebilen </a:t>
            </a:r>
            <a:r>
              <a:rPr lang="tr-TR" sz="1400" dirty="0" err="1" smtClean="0"/>
              <a:t>excel</a:t>
            </a:r>
            <a:r>
              <a:rPr lang="tr-TR" sz="1400" dirty="0" smtClean="0"/>
              <a:t> dosyasıdır.</a:t>
            </a:r>
            <a:endParaRPr lang="tr-TR" sz="1400" dirty="0"/>
          </a:p>
        </p:txBody>
      </p:sp>
      <p:sp>
        <p:nvSpPr>
          <p:cNvPr id="8" name="Metin kutusu 7"/>
          <p:cNvSpPr txBox="1"/>
          <p:nvPr/>
        </p:nvSpPr>
        <p:spPr>
          <a:xfrm>
            <a:off x="878073" y="5438299"/>
            <a:ext cx="4984102" cy="738664"/>
          </a:xfrm>
          <a:prstGeom prst="rect">
            <a:avLst/>
          </a:prstGeom>
          <a:noFill/>
        </p:spPr>
        <p:txBody>
          <a:bodyPr wrap="square" rtlCol="0">
            <a:spAutoFit/>
          </a:bodyPr>
          <a:lstStyle/>
          <a:p>
            <a:r>
              <a:rPr lang="tr-TR" sz="1400" b="1" dirty="0" smtClean="0"/>
              <a:t>Önemli Not: </a:t>
            </a:r>
            <a:r>
              <a:rPr lang="tr-TR" sz="1400" dirty="0" smtClean="0"/>
              <a:t>Makro yazdığınız </a:t>
            </a:r>
            <a:r>
              <a:rPr lang="tr-TR" sz="1400" dirty="0" err="1" smtClean="0"/>
              <a:t>excel</a:t>
            </a:r>
            <a:r>
              <a:rPr lang="tr-TR" sz="1400" dirty="0" smtClean="0"/>
              <a:t> dosyalarını kaydederken kayıt türünü mutlaka Makro içerebilen </a:t>
            </a:r>
            <a:r>
              <a:rPr lang="tr-TR" sz="1400" dirty="0" err="1" smtClean="0"/>
              <a:t>excel</a:t>
            </a:r>
            <a:r>
              <a:rPr lang="tr-TR" sz="1400" dirty="0" smtClean="0"/>
              <a:t> dosyası olarak değiştirmelisiniz. Bu şekilde uzantısı .</a:t>
            </a:r>
            <a:r>
              <a:rPr lang="tr-TR" sz="1400" dirty="0" err="1" smtClean="0"/>
              <a:t>xlsm</a:t>
            </a:r>
            <a:r>
              <a:rPr lang="tr-TR" sz="1400" dirty="0" smtClean="0"/>
              <a:t> olacaktır.</a:t>
            </a:r>
            <a:endParaRPr lang="tr-TR" sz="1400" dirty="0"/>
          </a:p>
        </p:txBody>
      </p:sp>
    </p:spTree>
    <p:extLst>
      <p:ext uri="{BB962C8B-B14F-4D97-AF65-F5344CB8AC3E}">
        <p14:creationId xmlns:p14="http://schemas.microsoft.com/office/powerpoint/2010/main" val="1931277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838200" y="365126"/>
            <a:ext cx="10515600" cy="651912"/>
          </a:xfrm>
        </p:spPr>
        <p:txBody>
          <a:bodyPr>
            <a:normAutofit/>
          </a:bodyPr>
          <a:lstStyle/>
          <a:p>
            <a:r>
              <a:rPr lang="tr-TR" sz="2800" b="1" dirty="0"/>
              <a:t>Bölüm 2: </a:t>
            </a:r>
            <a:r>
              <a:rPr lang="tr-TR" sz="2800" b="1" dirty="0" smtClean="0"/>
              <a:t>Visual </a:t>
            </a:r>
            <a:r>
              <a:rPr lang="tr-TR" sz="2800" b="1" dirty="0"/>
              <a:t>Basic Öğrenelim. </a:t>
            </a:r>
            <a:endParaRPr lang="tr-TR" sz="2800" dirty="0"/>
          </a:p>
        </p:txBody>
      </p:sp>
      <p:sp>
        <p:nvSpPr>
          <p:cNvPr id="5" name="İçerik Yer Tutucusu 2"/>
          <p:cNvSpPr txBox="1">
            <a:spLocks/>
          </p:cNvSpPr>
          <p:nvPr/>
        </p:nvSpPr>
        <p:spPr>
          <a:xfrm>
            <a:off x="911228" y="1017038"/>
            <a:ext cx="2791968"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4.</a:t>
            </a:r>
            <a:r>
              <a:rPr lang="nn-NO" sz="1400" b="1" dirty="0"/>
              <a:t> </a:t>
            </a:r>
            <a:r>
              <a:rPr lang="nn-NO" sz="1400" b="1" dirty="0" smtClean="0"/>
              <a:t>Değişkenler </a:t>
            </a:r>
            <a:r>
              <a:rPr lang="nn-NO" sz="1400" b="1" dirty="0"/>
              <a:t>ve Veri Tipleri</a:t>
            </a:r>
            <a:r>
              <a:rPr lang="tr-TR" sz="1400" b="1" dirty="0" smtClean="0"/>
              <a:t> </a:t>
            </a:r>
          </a:p>
        </p:txBody>
      </p:sp>
      <p:pic>
        <p:nvPicPr>
          <p:cNvPr id="6" name="Resim 5"/>
          <p:cNvPicPr>
            <a:picLocks noChangeAspect="1"/>
          </p:cNvPicPr>
          <p:nvPr/>
        </p:nvPicPr>
        <p:blipFill>
          <a:blip r:embed="rId2"/>
          <a:stretch>
            <a:fillRect/>
          </a:stretch>
        </p:blipFill>
        <p:spPr>
          <a:xfrm>
            <a:off x="6506161" y="248942"/>
            <a:ext cx="5334462" cy="3444538"/>
          </a:xfrm>
          <a:prstGeom prst="rect">
            <a:avLst/>
          </a:prstGeom>
        </p:spPr>
      </p:pic>
      <p:pic>
        <p:nvPicPr>
          <p:cNvPr id="7" name="Resim 6"/>
          <p:cNvPicPr>
            <a:picLocks noChangeAspect="1"/>
          </p:cNvPicPr>
          <p:nvPr/>
        </p:nvPicPr>
        <p:blipFill>
          <a:blip r:embed="rId3"/>
          <a:stretch>
            <a:fillRect/>
          </a:stretch>
        </p:blipFill>
        <p:spPr>
          <a:xfrm>
            <a:off x="6506161" y="3693480"/>
            <a:ext cx="5326842" cy="1356478"/>
          </a:xfrm>
          <a:prstGeom prst="rect">
            <a:avLst/>
          </a:prstGeom>
        </p:spPr>
      </p:pic>
      <p:pic>
        <p:nvPicPr>
          <p:cNvPr id="9" name="Resim 8"/>
          <p:cNvPicPr>
            <a:picLocks noChangeAspect="1"/>
          </p:cNvPicPr>
          <p:nvPr/>
        </p:nvPicPr>
        <p:blipFill>
          <a:blip r:embed="rId4"/>
          <a:stretch>
            <a:fillRect/>
          </a:stretch>
        </p:blipFill>
        <p:spPr>
          <a:xfrm>
            <a:off x="522514" y="1522084"/>
            <a:ext cx="5751833" cy="3953985"/>
          </a:xfrm>
          <a:prstGeom prst="rect">
            <a:avLst/>
          </a:prstGeom>
        </p:spPr>
      </p:pic>
      <p:sp>
        <p:nvSpPr>
          <p:cNvPr id="2" name="Metin kutusu 1"/>
          <p:cNvSpPr txBox="1"/>
          <p:nvPr/>
        </p:nvSpPr>
        <p:spPr>
          <a:xfrm>
            <a:off x="6442153" y="5169593"/>
            <a:ext cx="2134919" cy="1200329"/>
          </a:xfrm>
          <a:prstGeom prst="rect">
            <a:avLst/>
          </a:prstGeom>
          <a:noFill/>
        </p:spPr>
        <p:txBody>
          <a:bodyPr wrap="square" rtlCol="0">
            <a:spAutoFit/>
          </a:bodyPr>
          <a:lstStyle/>
          <a:p>
            <a:r>
              <a:rPr lang="tr-TR" sz="1200" dirty="0"/>
              <a:t>Dim </a:t>
            </a:r>
            <a:r>
              <a:rPr lang="tr-TR" sz="1200" dirty="0" err="1"/>
              <a:t>sayi</a:t>
            </a:r>
            <a:r>
              <a:rPr lang="tr-TR" sz="1200" dirty="0"/>
              <a:t>% '</a:t>
            </a:r>
            <a:r>
              <a:rPr lang="tr-TR" sz="1200" dirty="0" err="1"/>
              <a:t>Integer</a:t>
            </a:r>
            <a:endParaRPr lang="tr-TR" sz="1200" dirty="0"/>
          </a:p>
          <a:p>
            <a:r>
              <a:rPr lang="tr-TR" sz="1200" dirty="0"/>
              <a:t>Dim </a:t>
            </a:r>
            <a:r>
              <a:rPr lang="tr-TR" sz="1200" dirty="0" err="1"/>
              <a:t>uzunsayi</a:t>
            </a:r>
            <a:r>
              <a:rPr lang="tr-TR" sz="1200" dirty="0"/>
              <a:t>&amp; '</a:t>
            </a:r>
            <a:r>
              <a:rPr lang="tr-TR" sz="1200" dirty="0" err="1"/>
              <a:t>Long</a:t>
            </a:r>
            <a:endParaRPr lang="tr-TR" sz="1200" dirty="0"/>
          </a:p>
          <a:p>
            <a:r>
              <a:rPr lang="tr-TR" sz="1200" dirty="0"/>
              <a:t>Dim toplam! '</a:t>
            </a:r>
            <a:r>
              <a:rPr lang="tr-TR" sz="1200" dirty="0" err="1"/>
              <a:t>Single</a:t>
            </a:r>
            <a:endParaRPr lang="tr-TR" sz="1200" dirty="0"/>
          </a:p>
          <a:p>
            <a:r>
              <a:rPr lang="tr-TR" sz="1200" dirty="0"/>
              <a:t>Dim </a:t>
            </a:r>
            <a:r>
              <a:rPr lang="tr-TR" sz="1200" dirty="0" err="1"/>
              <a:t>alttoplam</a:t>
            </a:r>
            <a:r>
              <a:rPr lang="tr-TR" sz="1200" dirty="0"/>
              <a:t># '</a:t>
            </a:r>
            <a:r>
              <a:rPr lang="tr-TR" sz="1200" dirty="0" err="1"/>
              <a:t>Double</a:t>
            </a:r>
            <a:endParaRPr lang="tr-TR" sz="1200" dirty="0"/>
          </a:p>
          <a:p>
            <a:r>
              <a:rPr lang="tr-TR" sz="1200" dirty="0"/>
              <a:t>Dim </a:t>
            </a:r>
            <a:r>
              <a:rPr lang="tr-TR" sz="1200" dirty="0" err="1"/>
              <a:t>odeme</a:t>
            </a:r>
            <a:r>
              <a:rPr lang="tr-TR" sz="1200" dirty="0"/>
              <a:t>@ '</a:t>
            </a:r>
            <a:r>
              <a:rPr lang="tr-TR" sz="1200" dirty="0" err="1"/>
              <a:t>Currency</a:t>
            </a:r>
            <a:endParaRPr lang="tr-TR" sz="1200" dirty="0"/>
          </a:p>
          <a:p>
            <a:r>
              <a:rPr lang="tr-TR" sz="1200" dirty="0"/>
              <a:t>Dim adi$ </a:t>
            </a:r>
            <a:r>
              <a:rPr lang="tr-TR" sz="1200" dirty="0" smtClean="0"/>
              <a:t>'</a:t>
            </a:r>
            <a:r>
              <a:rPr lang="tr-TR" sz="1200" dirty="0" err="1" smtClean="0"/>
              <a:t>String</a:t>
            </a:r>
            <a:endParaRPr lang="tr-TR" sz="1200" dirty="0"/>
          </a:p>
        </p:txBody>
      </p:sp>
    </p:spTree>
    <p:extLst>
      <p:ext uri="{BB962C8B-B14F-4D97-AF65-F5344CB8AC3E}">
        <p14:creationId xmlns:p14="http://schemas.microsoft.com/office/powerpoint/2010/main" val="4254925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358541"/>
            <a:ext cx="11049000" cy="4818422"/>
          </a:xfrm>
        </p:spPr>
        <p:txBody>
          <a:bodyPr>
            <a:normAutofit fontScale="92500" lnSpcReduction="10000"/>
          </a:bodyPr>
          <a:lstStyle/>
          <a:p>
            <a:pPr marL="0" indent="0">
              <a:buNone/>
            </a:pPr>
            <a:r>
              <a:rPr lang="tr-TR" sz="1600" dirty="0"/>
              <a:t>Değişkenler genellikle </a:t>
            </a:r>
            <a:r>
              <a:rPr lang="tr-TR" sz="1600" b="1" dirty="0"/>
              <a:t>bir veriyi hafızada tutmak ve gerektiğinde bu veriyi kullanmak</a:t>
            </a:r>
            <a:r>
              <a:rPr lang="tr-TR" sz="1600" dirty="0"/>
              <a:t> için vardır.</a:t>
            </a:r>
          </a:p>
          <a:p>
            <a:pPr marL="0" indent="0">
              <a:buNone/>
            </a:pPr>
            <a:r>
              <a:rPr lang="tr-TR" sz="1600" dirty="0"/>
              <a:t>Değişkenler genelde iki sınıfa ayrılır. </a:t>
            </a:r>
            <a:r>
              <a:rPr lang="tr-TR" sz="1600" b="1" dirty="0"/>
              <a:t>Global (Genel)</a:t>
            </a:r>
            <a:r>
              <a:rPr lang="tr-TR" sz="1600" dirty="0"/>
              <a:t> değişkenler ve </a:t>
            </a:r>
            <a:r>
              <a:rPr lang="tr-TR" sz="1600" b="1" dirty="0" err="1"/>
              <a:t>Local</a:t>
            </a:r>
            <a:r>
              <a:rPr lang="tr-TR" sz="1600" b="1" dirty="0"/>
              <a:t> (Yerel) </a:t>
            </a:r>
            <a:r>
              <a:rPr lang="tr-TR" sz="1600" dirty="0"/>
              <a:t>değişkenlerdir.</a:t>
            </a:r>
          </a:p>
          <a:p>
            <a:pPr marL="0" indent="0">
              <a:buNone/>
            </a:pPr>
            <a:r>
              <a:rPr lang="tr-TR" sz="1600" dirty="0"/>
              <a:t>Global değişkenler programın bütün fonksiyonları tarafından kullanılabilirken, </a:t>
            </a:r>
            <a:r>
              <a:rPr lang="tr-TR" sz="1600" dirty="0" err="1"/>
              <a:t>Local</a:t>
            </a:r>
            <a:r>
              <a:rPr lang="tr-TR" sz="1600" dirty="0"/>
              <a:t> değişkenler sadece tanımlandıkları fonksiyonda kullanılır.</a:t>
            </a:r>
          </a:p>
          <a:p>
            <a:pPr marL="0" indent="0">
              <a:buNone/>
            </a:pPr>
            <a:r>
              <a:rPr lang="tr-TR" sz="1600" dirty="0"/>
              <a:t>Bir prosedür, fonksiyon veya yürütülen bir modülün ömrü boyunca geri çağrılabilir, yeniden atanabilir veya sabitlenebilir.</a:t>
            </a:r>
          </a:p>
          <a:p>
            <a:pPr marL="0" indent="0">
              <a:buNone/>
            </a:pPr>
            <a:r>
              <a:rPr lang="tr-TR" sz="1600" dirty="0"/>
              <a:t>Bir değişken bildirmek, kullanacağınız değişkenlerin adlarını ve değişkenin içereceği veri türünü belirtmenize olanak tanır.</a:t>
            </a:r>
          </a:p>
          <a:p>
            <a:pPr marL="0" indent="0">
              <a:buNone/>
            </a:pPr>
            <a:r>
              <a:rPr lang="tr-TR" sz="1600" dirty="0"/>
              <a:t>Örneğin, Sonuç = 10 ise, değişken Sonuç bir </a:t>
            </a:r>
            <a:r>
              <a:rPr lang="tr-TR" sz="1600" dirty="0" err="1"/>
              <a:t>Integer</a:t>
            </a:r>
            <a:r>
              <a:rPr lang="tr-TR" sz="1600" dirty="0"/>
              <a:t> Tam sayı olarak bildirilebilir.</a:t>
            </a:r>
          </a:p>
          <a:p>
            <a:pPr marL="0" indent="0">
              <a:buNone/>
            </a:pPr>
            <a:r>
              <a:rPr lang="tr-TR" sz="1600" dirty="0"/>
              <a:t>Değişken isimlerini genelde kısa ve akılda kalıcı bir biçimde oluştururuz. En çok tercih edilen değişken isimleri; i, a, n, x ,y ,z, s gibi tek karakterlik isimlerdir ki, kodlarda yazımı kolay olsun. Değişken adları kodlar içerisinde kullanırken hatırlayacağınız bir ad olursa, kod yazımı esnasında hata yapma olasılığınız azalır.</a:t>
            </a:r>
          </a:p>
          <a:p>
            <a:pPr marL="0" indent="0">
              <a:buNone/>
            </a:pPr>
            <a:r>
              <a:rPr lang="tr-TR" sz="1600" b="1" dirty="0"/>
              <a:t>Şimdi tanımlama kısmına geçebiliriz.</a:t>
            </a:r>
          </a:p>
          <a:p>
            <a:pPr marL="0" indent="0">
              <a:buNone/>
            </a:pPr>
            <a:r>
              <a:rPr lang="tr-TR" sz="1600" dirty="0" smtClean="0"/>
              <a:t>Değişken </a:t>
            </a:r>
            <a:r>
              <a:rPr lang="tr-TR" sz="1600" dirty="0"/>
              <a:t>tanımlama ile ilgili genel yazım kalıpları bu şekildedir.</a:t>
            </a:r>
          </a:p>
          <a:p>
            <a:pPr marL="0" indent="0">
              <a:buNone/>
            </a:pPr>
            <a:r>
              <a:rPr lang="tr-TR" sz="1600" dirty="0"/>
              <a:t>Dim </a:t>
            </a:r>
            <a:r>
              <a:rPr lang="tr-TR" sz="1600" dirty="0" err="1"/>
              <a:t>değişken_adı</a:t>
            </a:r>
            <a:r>
              <a:rPr lang="tr-TR" sz="1600" dirty="0"/>
              <a:t> [(</a:t>
            </a:r>
            <a:r>
              <a:rPr lang="tr-TR" sz="1600" dirty="0" err="1"/>
              <a:t>diziboyutu</a:t>
            </a:r>
            <a:r>
              <a:rPr lang="tr-TR" sz="1600" dirty="0"/>
              <a:t>)] As tipi</a:t>
            </a:r>
          </a:p>
          <a:p>
            <a:pPr marL="0" indent="0">
              <a:buNone/>
            </a:pPr>
            <a:r>
              <a:rPr lang="tr-TR" sz="1600" dirty="0" err="1"/>
              <a:t>Public</a:t>
            </a:r>
            <a:r>
              <a:rPr lang="tr-TR" sz="1600" dirty="0"/>
              <a:t> </a:t>
            </a:r>
            <a:r>
              <a:rPr lang="tr-TR" sz="1600" dirty="0" err="1"/>
              <a:t>değişken_adı</a:t>
            </a:r>
            <a:r>
              <a:rPr lang="tr-TR" sz="1600" dirty="0"/>
              <a:t> [(</a:t>
            </a:r>
            <a:r>
              <a:rPr lang="tr-TR" sz="1600" dirty="0" err="1"/>
              <a:t>diziboyutu</a:t>
            </a:r>
            <a:r>
              <a:rPr lang="tr-TR" sz="1600" dirty="0"/>
              <a:t>)] As tipi</a:t>
            </a:r>
          </a:p>
          <a:p>
            <a:pPr marL="0" indent="0">
              <a:buNone/>
            </a:pPr>
            <a:r>
              <a:rPr lang="tr-TR" sz="1600" dirty="0" err="1"/>
              <a:t>Static</a:t>
            </a:r>
            <a:r>
              <a:rPr lang="tr-TR" sz="1600" dirty="0"/>
              <a:t> </a:t>
            </a:r>
            <a:r>
              <a:rPr lang="tr-TR" sz="1600" dirty="0" err="1"/>
              <a:t>değişken_adı</a:t>
            </a:r>
            <a:r>
              <a:rPr lang="tr-TR" sz="1600" dirty="0"/>
              <a:t> [(</a:t>
            </a:r>
            <a:r>
              <a:rPr lang="tr-TR" sz="1600" dirty="0" err="1"/>
              <a:t>diziboyutu</a:t>
            </a:r>
            <a:r>
              <a:rPr lang="tr-TR" sz="1600" dirty="0"/>
              <a:t>)] As </a:t>
            </a:r>
            <a:r>
              <a:rPr lang="tr-TR" sz="1600" dirty="0" smtClean="0"/>
              <a:t>tipi</a:t>
            </a:r>
          </a:p>
          <a:p>
            <a:pPr marL="0" indent="0">
              <a:buNone/>
            </a:pPr>
            <a:r>
              <a:rPr lang="tr-TR" sz="1600" b="1" dirty="0"/>
              <a:t>Option </a:t>
            </a:r>
            <a:r>
              <a:rPr lang="tr-TR" sz="1600" b="1" dirty="0" err="1"/>
              <a:t>Explicit</a:t>
            </a:r>
            <a:r>
              <a:rPr lang="tr-TR" sz="1600" b="1" dirty="0"/>
              <a:t>: </a:t>
            </a:r>
            <a:r>
              <a:rPr lang="tr-TR" sz="1600" dirty="0" smtClean="0"/>
              <a:t>Eğer yazacağımız modülün en başında </a:t>
            </a:r>
            <a:r>
              <a:rPr lang="tr-TR" sz="1600" dirty="0" err="1" smtClean="0"/>
              <a:t>option</a:t>
            </a:r>
            <a:r>
              <a:rPr lang="tr-TR" sz="1600" dirty="0" smtClean="0"/>
              <a:t> </a:t>
            </a:r>
            <a:r>
              <a:rPr lang="tr-TR" sz="1600" dirty="0" err="1" smtClean="0"/>
              <a:t>explicit</a:t>
            </a:r>
            <a:r>
              <a:rPr lang="tr-TR" sz="1600" dirty="0" smtClean="0"/>
              <a:t> yazarsak </a:t>
            </a:r>
            <a:r>
              <a:rPr lang="tr-TR" sz="1600" dirty="0"/>
              <a:t>değişkenleri tanımlamadan </a:t>
            </a:r>
            <a:r>
              <a:rPr lang="tr-TR" sz="1600" dirty="0" smtClean="0"/>
              <a:t>kullanamayız. Kullanırsak hata verecektir.</a:t>
            </a:r>
            <a:endParaRPr lang="tr-TR" sz="1600" dirty="0"/>
          </a:p>
          <a:p>
            <a:pPr marL="0" indent="0">
              <a:buNone/>
            </a:pPr>
            <a:endParaRPr lang="tr-TR" sz="1600" dirty="0"/>
          </a:p>
        </p:txBody>
      </p:sp>
      <p:sp>
        <p:nvSpPr>
          <p:cNvPr id="4" name="Unvan 1"/>
          <p:cNvSpPr>
            <a:spLocks noGrp="1"/>
          </p:cNvSpPr>
          <p:nvPr>
            <p:ph type="title"/>
          </p:nvPr>
        </p:nvSpPr>
        <p:spPr>
          <a:xfrm>
            <a:off x="838200" y="365126"/>
            <a:ext cx="10515600" cy="651912"/>
          </a:xfrm>
        </p:spPr>
        <p:txBody>
          <a:bodyPr>
            <a:normAutofit/>
          </a:bodyPr>
          <a:lstStyle/>
          <a:p>
            <a:r>
              <a:rPr lang="tr-TR" sz="2800" b="1" dirty="0"/>
              <a:t>Bölüm 2: </a:t>
            </a:r>
            <a:r>
              <a:rPr lang="tr-TR" sz="2800" b="1" dirty="0" smtClean="0"/>
              <a:t>Visual </a:t>
            </a:r>
            <a:r>
              <a:rPr lang="tr-TR" sz="2800" b="1" dirty="0"/>
              <a:t>Basic Öğrenelim. </a:t>
            </a:r>
            <a:endParaRPr lang="tr-TR" sz="2800" dirty="0"/>
          </a:p>
        </p:txBody>
      </p:sp>
      <p:sp>
        <p:nvSpPr>
          <p:cNvPr id="5" name="İçerik Yer Tutucusu 2"/>
          <p:cNvSpPr txBox="1">
            <a:spLocks/>
          </p:cNvSpPr>
          <p:nvPr/>
        </p:nvSpPr>
        <p:spPr>
          <a:xfrm>
            <a:off x="911228" y="1017038"/>
            <a:ext cx="2791968"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4.</a:t>
            </a:r>
            <a:r>
              <a:rPr lang="nn-NO" sz="1400" b="1" dirty="0"/>
              <a:t> </a:t>
            </a:r>
            <a:r>
              <a:rPr lang="nn-NO" sz="1400" b="1" dirty="0" smtClean="0"/>
              <a:t>Değişkenler </a:t>
            </a:r>
            <a:r>
              <a:rPr lang="nn-NO" sz="1400" b="1" dirty="0"/>
              <a:t>ve Veri Tipleri</a:t>
            </a:r>
            <a:r>
              <a:rPr lang="tr-TR" sz="1400" b="1" dirty="0" smtClean="0"/>
              <a:t> </a:t>
            </a:r>
          </a:p>
        </p:txBody>
      </p:sp>
    </p:spTree>
    <p:extLst>
      <p:ext uri="{BB962C8B-B14F-4D97-AF65-F5344CB8AC3E}">
        <p14:creationId xmlns:p14="http://schemas.microsoft.com/office/powerpoint/2010/main" val="1300055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358541"/>
            <a:ext cx="10515600" cy="4818422"/>
          </a:xfrm>
        </p:spPr>
        <p:txBody>
          <a:bodyPr>
            <a:normAutofit/>
          </a:bodyPr>
          <a:lstStyle/>
          <a:p>
            <a:pPr marL="0" indent="0">
              <a:buNone/>
            </a:pPr>
            <a:r>
              <a:rPr lang="tr-TR" sz="1400" b="1" dirty="0" err="1" smtClean="0"/>
              <a:t>Public</a:t>
            </a:r>
            <a:r>
              <a:rPr lang="tr-TR" sz="1400" dirty="0"/>
              <a:t> olarak </a:t>
            </a:r>
            <a:r>
              <a:rPr lang="tr-TR" sz="1400" dirty="0" smtClean="0"/>
              <a:t>tanımlanan değişkene </a:t>
            </a:r>
            <a:r>
              <a:rPr lang="tr-TR" sz="1400" dirty="0"/>
              <a:t>bulunduğu modülden, diğer modüllerden ve prosedürlerden ulaşmak mümkündür.</a:t>
            </a:r>
            <a:endParaRPr lang="tr-TR" sz="1400" b="1" dirty="0" smtClean="0"/>
          </a:p>
          <a:p>
            <a:pPr marL="0" indent="0">
              <a:buNone/>
            </a:pPr>
            <a:r>
              <a:rPr lang="tr-TR" sz="1400" b="1" dirty="0" err="1" smtClean="0"/>
              <a:t>Private</a:t>
            </a:r>
            <a:r>
              <a:rPr lang="tr-TR" sz="1400" dirty="0"/>
              <a:t> olarak tanımlanan bir değişkene ise yalnızca içinde bulunduğu modül üzerinden ulaşılır</a:t>
            </a:r>
            <a:r>
              <a:rPr lang="tr-TR" sz="1400" dirty="0" smtClean="0"/>
              <a:t>.</a:t>
            </a:r>
          </a:p>
          <a:p>
            <a:pPr marL="0" indent="0">
              <a:buNone/>
            </a:pPr>
            <a:r>
              <a:rPr lang="tr-TR" sz="1400" b="1" dirty="0" err="1" smtClean="0"/>
              <a:t>Static</a:t>
            </a:r>
            <a:r>
              <a:rPr lang="tr-TR" sz="1400" dirty="0" smtClean="0"/>
              <a:t> </a:t>
            </a:r>
            <a:r>
              <a:rPr lang="tr-TR" sz="1400" dirty="0"/>
              <a:t>ile tanımladığımız her değişkenin değeri prosedür sonunda hafızada tutulur ve aynı kod yeniden çalıştırıldığında bellekte tutulan önceki değer üzerinden prosedür başlar</a:t>
            </a:r>
            <a:r>
              <a:rPr lang="tr-TR" sz="1400" dirty="0" smtClean="0"/>
              <a:t>. </a:t>
            </a:r>
            <a:r>
              <a:rPr lang="tr-TR" sz="1400" b="1" dirty="0"/>
              <a:t>Dim</a:t>
            </a:r>
            <a:r>
              <a:rPr lang="tr-TR" sz="1400" dirty="0"/>
              <a:t> ile yapılan değişken tanımlamalarında </a:t>
            </a:r>
            <a:r>
              <a:rPr lang="tr-TR" sz="1400" dirty="0" err="1"/>
              <a:t>değişlenlere</a:t>
            </a:r>
            <a:r>
              <a:rPr lang="tr-TR" sz="1400" dirty="0"/>
              <a:t> verilen değerler prosedür boyunca saklanır ve prosedür tamamlandığında değerler tekrar sıfırlanır. Ancak </a:t>
            </a:r>
            <a:r>
              <a:rPr lang="tr-TR" sz="1400" dirty="0" err="1"/>
              <a:t>static</a:t>
            </a:r>
            <a:r>
              <a:rPr lang="tr-TR" sz="1400" dirty="0"/>
              <a:t> tanımlamalarda durum farklıdır. </a:t>
            </a:r>
            <a:endParaRPr lang="tr-TR" sz="1400" dirty="0" smtClean="0"/>
          </a:p>
          <a:p>
            <a:pPr marL="0" indent="0">
              <a:buNone/>
            </a:pPr>
            <a:r>
              <a:rPr lang="tr-TR" sz="1400" b="1" dirty="0" err="1"/>
              <a:t>Const</a:t>
            </a:r>
            <a:r>
              <a:rPr lang="tr-TR" sz="1400" dirty="0"/>
              <a:t> kavramı </a:t>
            </a:r>
            <a:r>
              <a:rPr lang="tr-TR" sz="1400" dirty="0" err="1"/>
              <a:t>constant</a:t>
            </a:r>
            <a:r>
              <a:rPr lang="tr-TR" sz="1400" dirty="0"/>
              <a:t> yani sabit ifadesinin kısaltılmışıdır. İsminden de anlaşılacağı gibi değeri değişmeyen sabit değerli değişkenleri tanımlamak için kullanılır. En çok verilen örnek olan pi sayısını daire ile ilgili işlemler yaptığımız prosedürlerimizin başında tanımlayalım.</a:t>
            </a:r>
            <a:endParaRPr lang="tr-TR" sz="1400" dirty="0" smtClean="0"/>
          </a:p>
          <a:p>
            <a:pPr marL="0" indent="0">
              <a:buNone/>
            </a:pPr>
            <a:endParaRPr lang="tr-TR" sz="1400" dirty="0"/>
          </a:p>
        </p:txBody>
      </p:sp>
      <p:sp>
        <p:nvSpPr>
          <p:cNvPr id="4" name="Unvan 1"/>
          <p:cNvSpPr>
            <a:spLocks noGrp="1"/>
          </p:cNvSpPr>
          <p:nvPr>
            <p:ph type="title"/>
          </p:nvPr>
        </p:nvSpPr>
        <p:spPr>
          <a:xfrm>
            <a:off x="838200" y="365126"/>
            <a:ext cx="10515600" cy="651912"/>
          </a:xfrm>
        </p:spPr>
        <p:txBody>
          <a:bodyPr>
            <a:normAutofit/>
          </a:bodyPr>
          <a:lstStyle/>
          <a:p>
            <a:r>
              <a:rPr lang="tr-TR" sz="2800" b="1" dirty="0"/>
              <a:t>Bölüm 2: </a:t>
            </a:r>
            <a:r>
              <a:rPr lang="tr-TR" sz="2800" b="1" dirty="0" smtClean="0"/>
              <a:t>Visual </a:t>
            </a:r>
            <a:r>
              <a:rPr lang="tr-TR" sz="2800" b="1" dirty="0"/>
              <a:t>Basic Öğrenelim. </a:t>
            </a:r>
            <a:endParaRPr lang="tr-TR" sz="2800" dirty="0"/>
          </a:p>
        </p:txBody>
      </p:sp>
      <p:sp>
        <p:nvSpPr>
          <p:cNvPr id="5" name="İçerik Yer Tutucusu 2"/>
          <p:cNvSpPr txBox="1">
            <a:spLocks/>
          </p:cNvSpPr>
          <p:nvPr/>
        </p:nvSpPr>
        <p:spPr>
          <a:xfrm>
            <a:off x="911228" y="1017038"/>
            <a:ext cx="2791968"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4.</a:t>
            </a:r>
            <a:r>
              <a:rPr lang="nn-NO" sz="1400" b="1" dirty="0"/>
              <a:t> </a:t>
            </a:r>
            <a:r>
              <a:rPr lang="nn-NO" sz="1400" b="1" dirty="0" smtClean="0"/>
              <a:t>Değişkenler </a:t>
            </a:r>
            <a:r>
              <a:rPr lang="nn-NO" sz="1400" b="1" dirty="0"/>
              <a:t>ve Veri Tipleri</a:t>
            </a:r>
            <a:r>
              <a:rPr lang="tr-TR" sz="1400" b="1" dirty="0" smtClean="0"/>
              <a:t> </a:t>
            </a:r>
          </a:p>
        </p:txBody>
      </p:sp>
    </p:spTree>
    <p:extLst>
      <p:ext uri="{BB962C8B-B14F-4D97-AF65-F5344CB8AC3E}">
        <p14:creationId xmlns:p14="http://schemas.microsoft.com/office/powerpoint/2010/main" val="1387421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838200" y="365126"/>
            <a:ext cx="10515600" cy="651912"/>
          </a:xfrm>
        </p:spPr>
        <p:txBody>
          <a:bodyPr>
            <a:normAutofit/>
          </a:bodyPr>
          <a:lstStyle/>
          <a:p>
            <a:r>
              <a:rPr lang="tr-TR" sz="2800" b="1" dirty="0"/>
              <a:t>Bölüm 2: </a:t>
            </a:r>
            <a:r>
              <a:rPr lang="tr-TR" sz="2800" b="1" dirty="0" smtClean="0"/>
              <a:t>Visual </a:t>
            </a:r>
            <a:r>
              <a:rPr lang="tr-TR" sz="2800" b="1" dirty="0"/>
              <a:t>Basic Öğrenelim. </a:t>
            </a:r>
            <a:endParaRPr lang="tr-TR" sz="2800" dirty="0"/>
          </a:p>
        </p:txBody>
      </p:sp>
      <p:sp>
        <p:nvSpPr>
          <p:cNvPr id="5" name="İçerik Yer Tutucusu 2"/>
          <p:cNvSpPr txBox="1">
            <a:spLocks/>
          </p:cNvSpPr>
          <p:nvPr/>
        </p:nvSpPr>
        <p:spPr>
          <a:xfrm>
            <a:off x="911228" y="1017038"/>
            <a:ext cx="2791968" cy="341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smtClean="0"/>
              <a:t>4.</a:t>
            </a:r>
            <a:r>
              <a:rPr lang="nn-NO" sz="1400" b="1" dirty="0"/>
              <a:t> </a:t>
            </a:r>
            <a:r>
              <a:rPr lang="nn-NO" sz="1400" b="1" dirty="0" smtClean="0"/>
              <a:t>Değişkenler </a:t>
            </a:r>
            <a:r>
              <a:rPr lang="nn-NO" sz="1400" b="1" dirty="0"/>
              <a:t>ve Veri Tipleri</a:t>
            </a:r>
            <a:r>
              <a:rPr lang="tr-TR" sz="1400" b="1" dirty="0" smtClean="0"/>
              <a:t> </a:t>
            </a:r>
          </a:p>
        </p:txBody>
      </p:sp>
      <p:pic>
        <p:nvPicPr>
          <p:cNvPr id="6" name="Resim 5"/>
          <p:cNvPicPr>
            <a:picLocks noChangeAspect="1"/>
          </p:cNvPicPr>
          <p:nvPr/>
        </p:nvPicPr>
        <p:blipFill>
          <a:blip r:embed="rId2"/>
          <a:stretch>
            <a:fillRect/>
          </a:stretch>
        </p:blipFill>
        <p:spPr>
          <a:xfrm>
            <a:off x="838200" y="1358542"/>
            <a:ext cx="6367272" cy="5266756"/>
          </a:xfrm>
          <a:prstGeom prst="rect">
            <a:avLst/>
          </a:prstGeom>
        </p:spPr>
      </p:pic>
    </p:spTree>
    <p:extLst>
      <p:ext uri="{BB962C8B-B14F-4D97-AF65-F5344CB8AC3E}">
        <p14:creationId xmlns:p14="http://schemas.microsoft.com/office/powerpoint/2010/main" val="75362198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575</TotalTime>
  <Words>1380</Words>
  <Application>Microsoft Office PowerPoint</Application>
  <PresentationFormat>Geniş ekran</PresentationFormat>
  <Paragraphs>171</Paragraphs>
  <Slides>40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40</vt:i4>
      </vt:variant>
    </vt:vector>
  </HeadingPairs>
  <TitlesOfParts>
    <vt:vector size="44" baseType="lpstr">
      <vt:lpstr>Arial</vt:lpstr>
      <vt:lpstr>Calibri</vt:lpstr>
      <vt:lpstr>Calibri Light</vt:lpstr>
      <vt:lpstr>Office Teması</vt:lpstr>
      <vt:lpstr>HIZLI  VE  KOLAY EXCEL MAKRO (VBA)</vt:lpstr>
      <vt:lpstr>PowerPoint Sunusu</vt:lpstr>
      <vt:lpstr>Bölüm 1: Herkes Makro Öğren Diyor. Peki, Nedir Makro?</vt:lpstr>
      <vt:lpstr>Bölüm 1: Herkes Makro Öğren Diyor. Peki, Nedir Makro?</vt:lpstr>
      <vt:lpstr>PowerPoint Sunusu</vt:lpstr>
      <vt:lpstr>Bölüm 2: Visual Basic Öğrenelim. </vt:lpstr>
      <vt:lpstr>Bölüm 2: Visual Basic Öğrenelim. </vt:lpstr>
      <vt:lpstr>Bölüm 2: Visual Basic Öğrenelim. </vt:lpstr>
      <vt:lpstr>Bölüm 2: Visual Basic Öğrenelim. </vt:lpstr>
      <vt:lpstr>Bölüm 2: Visual Basic Öğrenelim. </vt:lpstr>
      <vt:lpstr>Bölüm 2: Visual Basic Öğrenelim. </vt:lpstr>
      <vt:lpstr>Bölüm 2: Visual Basic Öğrenelim. </vt:lpstr>
      <vt:lpstr>Bölüm 2: Visual Basic Öğrenelim. </vt:lpstr>
      <vt:lpstr>Bölüm 2: Visual Basic Öğrenelim. </vt:lpstr>
      <vt:lpstr>Bölüm 2: Visual Basic Öğrenelim. </vt:lpstr>
      <vt:lpstr>Bölüm 2: Visual Basic Öğrenelim. </vt:lpstr>
      <vt:lpstr>Bölüm 2: Visual Basic Öğrenelim. </vt:lpstr>
      <vt:lpstr>Bölüm 2: Visual Basic Öğrenelim. </vt:lpstr>
      <vt:lpstr>Bölüm 2: Visual Basic Öğrenelim.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HIZLI VE KOLAY EXCEL MAKRO (VBA)</dc:title>
  <dc:creator>İlker Güzelcik</dc:creator>
  <cp:lastModifiedBy>İlker Güzelcik</cp:lastModifiedBy>
  <cp:revision>47</cp:revision>
  <dcterms:created xsi:type="dcterms:W3CDTF">2020-12-30T17:27:59Z</dcterms:created>
  <dcterms:modified xsi:type="dcterms:W3CDTF">2021-01-30T10:07:30Z</dcterms:modified>
</cp:coreProperties>
</file>