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86" r:id="rId21"/>
    <p:sldId id="281" r:id="rId22"/>
    <p:sldId id="282" r:id="rId23"/>
    <p:sldId id="283" r:id="rId24"/>
    <p:sldId id="276" r:id="rId25"/>
    <p:sldId id="2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fuzzy-logi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keras-artificial-neural-networks" TargetMode="External"/><Relationship Id="rId2" Type="http://schemas.openxmlformats.org/officeDocument/2006/relationships/hyperlink" Target="https://www.javatpoint.com/artificial-neural-networ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igitalthinkerhelp.com/what-is-soft-compu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igitalthinkerhelp.com/what-is-soft-compu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igitalthinkerhelp.com/what-is-soft-compu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igitalthinkerhelp.com/what-is-soft-comput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igitalthinkerhelp.com/what-is-soft-compu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artificial-intelligence-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US" dirty="0"/>
          </a:p>
        </p:txBody>
      </p:sp>
      <p:sp>
        <p:nvSpPr>
          <p:cNvPr id="3" name="Subtitle 2"/>
          <p:cNvSpPr>
            <a:spLocks noGrp="1"/>
          </p:cNvSpPr>
          <p:nvPr>
            <p:ph type="subTitle" idx="1"/>
          </p:nvPr>
        </p:nvSpPr>
        <p:spPr/>
        <p:txBody>
          <a:bodyPr/>
          <a:lstStyle/>
          <a:p>
            <a:r>
              <a:rPr lang="en-US" dirty="0" smtClean="0"/>
              <a:t>Soft Computing</a:t>
            </a:r>
            <a:endParaRPr lang="en-US" dirty="0"/>
          </a:p>
        </p:txBody>
      </p:sp>
    </p:spTree>
    <p:extLst>
      <p:ext uri="{BB962C8B-B14F-4D97-AF65-F5344CB8AC3E}">
        <p14:creationId xmlns:p14="http://schemas.microsoft.com/office/powerpoint/2010/main" val="1894811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of soft computing</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Sometimes, conventional computing or analytical models does not provide a solution to some real-world problems. In that case, we require other technique like soft computing to obtain an approximate solution.</a:t>
            </a:r>
          </a:p>
          <a:p>
            <a:pPr lvl="0"/>
            <a:r>
              <a:rPr lang="en-US" dirty="0"/>
              <a:t>Hard computing is used for solving mathematical problems that need a precise answer. It fails to provide solutions for some real-life problems. Thereby for real-life problems whose precise solution does not exist, soft computing helps.</a:t>
            </a:r>
          </a:p>
          <a:p>
            <a:endParaRPr lang="en-US" dirty="0"/>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of soft computing</a:t>
            </a:r>
            <a:endParaRPr lang="en-US" b="1" dirty="0"/>
          </a:p>
        </p:txBody>
      </p:sp>
      <p:sp>
        <p:nvSpPr>
          <p:cNvPr id="3" name="Content Placeholder 2"/>
          <p:cNvSpPr>
            <a:spLocks noGrp="1"/>
          </p:cNvSpPr>
          <p:nvPr>
            <p:ph idx="1"/>
          </p:nvPr>
        </p:nvSpPr>
        <p:spPr/>
        <p:txBody>
          <a:bodyPr>
            <a:normAutofit fontScale="85000" lnSpcReduction="20000"/>
          </a:bodyPr>
          <a:lstStyle/>
          <a:p>
            <a:pPr lvl="0"/>
            <a:r>
              <a:rPr lang="en-US" dirty="0"/>
              <a:t>When conventional mathematical and analytical models fail, soft computing helps, e.g., You can map even the human mind using soft computing.</a:t>
            </a:r>
          </a:p>
          <a:p>
            <a:pPr lvl="0"/>
            <a:r>
              <a:rPr lang="en-US" dirty="0"/>
              <a:t>Analytical models can be used for solving mathematical problems and valid for ideal cases. But the real-world problems do not have an ideal case; these exist in a non-ideal environment.</a:t>
            </a:r>
          </a:p>
          <a:p>
            <a:pPr lvl="0"/>
            <a:r>
              <a:rPr lang="en-US" dirty="0"/>
              <a:t>Soft computing is not only limited to theory; it also gives insights into real-life problems.</a:t>
            </a:r>
          </a:p>
          <a:p>
            <a:pPr lvl="0"/>
            <a:r>
              <a:rPr lang="en-US" dirty="0"/>
              <a:t>Like all the above reasons, Soft computing helps to map the human mind, which cannot be possible with conventional mathematical and analytical models.</a:t>
            </a:r>
          </a:p>
          <a:p>
            <a:endParaRPr lang="en-US" dirty="0"/>
          </a:p>
        </p:txBody>
      </p:sp>
    </p:spTree>
    <p:extLst>
      <p:ext uri="{BB962C8B-B14F-4D97-AF65-F5344CB8AC3E}">
        <p14:creationId xmlns:p14="http://schemas.microsoft.com/office/powerpoint/2010/main" val="2461355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soft computing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Soft computing is a collection of methodologies, which aim to </a:t>
            </a:r>
            <a:r>
              <a:rPr lang="en-US" dirty="0">
                <a:solidFill>
                  <a:srgbClr val="FF0000"/>
                </a:solidFill>
              </a:rPr>
              <a:t>exploit tolerance for imprecision, uncertainty and partial truth</a:t>
            </a:r>
            <a:r>
              <a:rPr lang="en-US" dirty="0"/>
              <a:t> </a:t>
            </a:r>
            <a:r>
              <a:rPr lang="en-US" u="sng" dirty="0"/>
              <a:t>to achieve tractability, robustness and low solution cost. </a:t>
            </a:r>
          </a:p>
          <a:p>
            <a:r>
              <a:rPr lang="en-US" dirty="0"/>
              <a:t>Soft computing is viewed as a foundation component for an emerging field of conceptual intelligence. </a:t>
            </a:r>
            <a:endParaRPr lang="en-US" dirty="0" smtClean="0"/>
          </a:p>
          <a:p>
            <a:r>
              <a:rPr lang="en-US" dirty="0" smtClean="0"/>
              <a:t>Fuzzy </a:t>
            </a:r>
            <a:r>
              <a:rPr lang="en-US" dirty="0"/>
              <a:t>Logic (FL), Machine Learning (ML), Neural Network (NN), Probabilistic Reasoning (PR), and Evolutionary Computation (EC) are the supplements of soft computing. </a:t>
            </a:r>
            <a:endParaRPr lang="en-US" dirty="0" smtClean="0"/>
          </a:p>
          <a:p>
            <a:r>
              <a:rPr lang="en-US" dirty="0" smtClean="0"/>
              <a:t>Also</a:t>
            </a:r>
            <a:r>
              <a:rPr lang="en-US" dirty="0"/>
              <a:t>, these are techniques used by soft computing to resolve any complex problem.</a:t>
            </a:r>
          </a:p>
          <a:p>
            <a:endParaRPr lang="en-US" dirty="0"/>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soft computing</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Any problems can be resolved effectively using these components. Following are three types of techniques used by soft computing:</a:t>
            </a:r>
          </a:p>
          <a:p>
            <a:pPr lvl="1"/>
            <a:r>
              <a:rPr lang="en-US" dirty="0"/>
              <a:t>Fuzzy Logic</a:t>
            </a:r>
          </a:p>
          <a:p>
            <a:pPr lvl="1"/>
            <a:r>
              <a:rPr lang="en-US" dirty="0"/>
              <a:t>Artificial Neural Network (ANN)</a:t>
            </a:r>
          </a:p>
          <a:p>
            <a:pPr lvl="1"/>
            <a:r>
              <a:rPr lang="en-US" dirty="0"/>
              <a:t>Genetic Algorithms</a:t>
            </a:r>
          </a:p>
          <a:p>
            <a:pPr marL="0" indent="0">
              <a:buNone/>
            </a:pPr>
            <a:endParaRPr lang="en-US" dirty="0" smtClean="0"/>
          </a:p>
          <a:p>
            <a:pPr marL="0" indent="0">
              <a:buNone/>
            </a:pPr>
            <a:r>
              <a:rPr lang="en-US" dirty="0" smtClean="0"/>
              <a:t>Fuzzy </a:t>
            </a:r>
            <a:r>
              <a:rPr lang="en-US" dirty="0"/>
              <a:t>Logic (FL)</a:t>
            </a:r>
            <a:endParaRPr lang="en-US" b="1" dirty="0"/>
          </a:p>
          <a:p>
            <a:r>
              <a:rPr lang="en-US" u="sng" dirty="0">
                <a:hlinkClick r:id="rId2"/>
              </a:rPr>
              <a:t>Fuzzy logic</a:t>
            </a:r>
            <a:r>
              <a:rPr lang="en-US" dirty="0"/>
              <a:t> is nothing but mathematical logic which tries to solve problems with an open and imprecise spectrum of data. It makes it easy to obtain an array of precise conclusions.</a:t>
            </a:r>
          </a:p>
          <a:p>
            <a:r>
              <a:rPr lang="en-US" dirty="0"/>
              <a:t>Fuzzy logic is basically designed to achieve the best possible solution to complex problems from all the available information and input data. Fuzzy logics are considered as the best solution finders.</a:t>
            </a:r>
          </a:p>
          <a:p>
            <a:endParaRPr lang="en-US" dirty="0"/>
          </a:p>
        </p:txBody>
      </p:sp>
    </p:spTree>
    <p:extLst>
      <p:ext uri="{BB962C8B-B14F-4D97-AF65-F5344CB8AC3E}">
        <p14:creationId xmlns:p14="http://schemas.microsoft.com/office/powerpoint/2010/main" val="419782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soft computing</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Neural Network (ANN)</a:t>
            </a:r>
            <a:endParaRPr lang="en-US" b="1" dirty="0"/>
          </a:p>
          <a:p>
            <a:r>
              <a:rPr lang="en-US" dirty="0"/>
              <a:t>Neural networks were developed in the 1950s, which helped soft computing to solve real-world problems, which a computer cannot do itself. We all know that a human brain can easily describe real-world conditions, but a computer cannot.</a:t>
            </a:r>
          </a:p>
          <a:p>
            <a:endParaRPr lang="en-US" dirty="0" smtClean="0"/>
          </a:p>
          <a:p>
            <a:r>
              <a:rPr lang="en-US" sz="3800" dirty="0" smtClean="0"/>
              <a:t>An</a:t>
            </a:r>
            <a:r>
              <a:rPr lang="en-US" sz="3800" dirty="0"/>
              <a:t> </a:t>
            </a:r>
            <a:r>
              <a:rPr lang="en-US" sz="3800" u="sng" dirty="0">
                <a:hlinkClick r:id="rId2"/>
              </a:rPr>
              <a:t>artificial neural network (ANN)</a:t>
            </a:r>
            <a:r>
              <a:rPr lang="en-US" sz="3800" dirty="0"/>
              <a:t> </a:t>
            </a:r>
            <a:r>
              <a:rPr lang="en-US" sz="3800" dirty="0">
                <a:solidFill>
                  <a:srgbClr val="FF0000"/>
                </a:solidFill>
              </a:rPr>
              <a:t>emulates </a:t>
            </a:r>
            <a:r>
              <a:rPr lang="en-US" sz="3800" dirty="0"/>
              <a:t>a network of neurons that makes a human brain (means a machine that can think like a human mind). Thereby the computer or a machine can learn things so that they </a:t>
            </a:r>
            <a:r>
              <a:rPr lang="en-US" sz="3800" dirty="0">
                <a:solidFill>
                  <a:srgbClr val="FF0000"/>
                </a:solidFill>
              </a:rPr>
              <a:t>can take decisions</a:t>
            </a:r>
            <a:r>
              <a:rPr lang="en-US" sz="3800" dirty="0"/>
              <a:t> like the human brain.</a:t>
            </a:r>
          </a:p>
          <a:p>
            <a:endParaRPr lang="en-US" u="sng" dirty="0" smtClean="0">
              <a:hlinkClick r:id="rId3"/>
            </a:endParaRPr>
          </a:p>
          <a:p>
            <a:r>
              <a:rPr lang="en-US" u="sng" dirty="0" smtClean="0">
                <a:hlinkClick r:id="rId3"/>
              </a:rPr>
              <a:t>Artificial </a:t>
            </a:r>
            <a:r>
              <a:rPr lang="en-US" u="sng" dirty="0">
                <a:hlinkClick r:id="rId3"/>
              </a:rPr>
              <a:t>Neural Networks (ANN)</a:t>
            </a:r>
            <a:r>
              <a:rPr lang="en-US" dirty="0"/>
              <a:t> are mutually connected with brain cells and created using regular computing programming. It is like as the human neural system.</a:t>
            </a:r>
          </a:p>
          <a:p>
            <a:endParaRPr lang="en-US" dirty="0"/>
          </a:p>
        </p:txBody>
      </p:sp>
    </p:spTree>
    <p:extLst>
      <p:ext uri="{BB962C8B-B14F-4D97-AF65-F5344CB8AC3E}">
        <p14:creationId xmlns:p14="http://schemas.microsoft.com/office/powerpoint/2010/main" val="419782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soft computing</a:t>
            </a:r>
            <a:endParaRPr lang="en-US" b="1" dirty="0"/>
          </a:p>
        </p:txBody>
      </p:sp>
      <p:sp>
        <p:nvSpPr>
          <p:cNvPr id="3" name="Content Placeholder 2"/>
          <p:cNvSpPr>
            <a:spLocks noGrp="1"/>
          </p:cNvSpPr>
          <p:nvPr>
            <p:ph idx="1"/>
          </p:nvPr>
        </p:nvSpPr>
        <p:spPr/>
        <p:txBody>
          <a:bodyPr/>
          <a:lstStyle/>
          <a:p>
            <a:r>
              <a:rPr lang="en-US" dirty="0"/>
              <a:t>Genetic Algorithms (GA)</a:t>
            </a:r>
            <a:endParaRPr lang="en-US" b="1" dirty="0"/>
          </a:p>
          <a:p>
            <a:r>
              <a:rPr lang="en-US" dirty="0"/>
              <a:t>Genetic algorithm is almost based on nature and take all inspirations from it. There is no genetic algorithm that is based on search-based algorithms, which find its </a:t>
            </a:r>
            <a:r>
              <a:rPr lang="en-US" dirty="0">
                <a:solidFill>
                  <a:srgbClr val="FF0000"/>
                </a:solidFill>
              </a:rPr>
              <a:t>roots in natural selection and the concept of genetics</a:t>
            </a:r>
            <a:r>
              <a:rPr lang="en-US" dirty="0"/>
              <a:t>.</a:t>
            </a:r>
          </a:p>
          <a:p>
            <a:r>
              <a:rPr lang="en-US" dirty="0"/>
              <a:t>In addition, a genetic algorithm is a subset of a large branch of computation.</a:t>
            </a:r>
          </a:p>
          <a:p>
            <a:endParaRPr lang="en-US" dirty="0"/>
          </a:p>
        </p:txBody>
      </p:sp>
    </p:spTree>
    <p:extLst>
      <p:ext uri="{BB962C8B-B14F-4D97-AF65-F5344CB8AC3E}">
        <p14:creationId xmlns:p14="http://schemas.microsoft.com/office/powerpoint/2010/main" val="4197828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 computing </a:t>
            </a:r>
            <a:r>
              <a:rPr lang="en-US" dirty="0" err="1"/>
              <a:t>vs</a:t>
            </a:r>
            <a:r>
              <a:rPr lang="en-US" dirty="0"/>
              <a:t> hard computing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Hard computing uses existing mathematical algorithms to solve certain problems. It provides a precise and exact solution of the problem. </a:t>
            </a:r>
          </a:p>
          <a:p>
            <a:r>
              <a:rPr lang="en-US" dirty="0"/>
              <a:t>Ex: Any numerical problem is an example of hard computing</a:t>
            </a:r>
            <a:r>
              <a:rPr lang="en-US" dirty="0" smtClean="0"/>
              <a:t>. </a:t>
            </a:r>
            <a:r>
              <a:rPr lang="en-US" dirty="0" smtClean="0">
                <a:solidFill>
                  <a:srgbClr val="FF0000"/>
                </a:solidFill>
              </a:rPr>
              <a:t>Or, Evaluation of MCQ</a:t>
            </a:r>
            <a:endParaRPr lang="en-US" dirty="0">
              <a:solidFill>
                <a:srgbClr val="FF0000"/>
              </a:solidFill>
            </a:endParaRPr>
          </a:p>
          <a:p>
            <a:r>
              <a:rPr lang="en-US" dirty="0"/>
              <a:t>On the other hand, soft computing is a different approach than hard computing. In soft computing, we compute solutions to the existing complex problems. The result calculated or provided by soft computing are also not precise. They are imprecise and fuzzy in nature</a:t>
            </a:r>
            <a:r>
              <a:rPr lang="en-US" dirty="0" smtClean="0"/>
              <a:t>.</a:t>
            </a:r>
          </a:p>
          <a:p>
            <a:r>
              <a:rPr lang="en-US" dirty="0" smtClean="0"/>
              <a:t>Ex:: Evaluation of your answer scripts of MTE/ETE</a:t>
            </a:r>
            <a:endParaRPr lang="en-US" dirty="0"/>
          </a:p>
          <a:p>
            <a:endParaRPr lang="en-US" dirty="0"/>
          </a:p>
        </p:txBody>
      </p:sp>
    </p:spTree>
    <p:extLst>
      <p:ext uri="{BB962C8B-B14F-4D97-AF65-F5344CB8AC3E}">
        <p14:creationId xmlns:p14="http://schemas.microsoft.com/office/powerpoint/2010/main" val="4197828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 computing </a:t>
            </a:r>
            <a:r>
              <a:rPr lang="en-US" dirty="0" err="1"/>
              <a:t>vs</a:t>
            </a:r>
            <a:r>
              <a:rPr lang="en-US" dirty="0"/>
              <a:t> hard computing</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6045018"/>
              </p:ext>
            </p:extLst>
          </p:nvPr>
        </p:nvGraphicFramePr>
        <p:xfrm>
          <a:off x="838200" y="1600199"/>
          <a:ext cx="7391400" cy="4626752"/>
        </p:xfrm>
        <a:graphic>
          <a:graphicData uri="http://schemas.openxmlformats.org/drawingml/2006/table">
            <a:tbl>
              <a:tblPr firstRow="1" firstCol="1" bandRow="1">
                <a:tableStyleId>{5C22544A-7EE6-4342-B048-85BDC9FD1C3A}</a:tableStyleId>
              </a:tblPr>
              <a:tblGrid>
                <a:gridCol w="3695700"/>
                <a:gridCol w="3695700"/>
              </a:tblGrid>
              <a:tr h="745120">
                <a:tc>
                  <a:txBody>
                    <a:bodyPr/>
                    <a:lstStyle/>
                    <a:p>
                      <a:pPr marL="0" marR="0">
                        <a:lnSpc>
                          <a:spcPct val="115000"/>
                        </a:lnSpc>
                        <a:spcBef>
                          <a:spcPts val="0"/>
                        </a:spcBef>
                        <a:spcAft>
                          <a:spcPts val="1000"/>
                        </a:spcAft>
                      </a:pPr>
                      <a:r>
                        <a:rPr lang="en-US" sz="3600" dirty="0">
                          <a:effectLst/>
                        </a:rPr>
                        <a:t>Soft Computing</a:t>
                      </a:r>
                      <a:endParaRPr lang="en-US" sz="2000" dirty="0">
                        <a:effectLst/>
                        <a:latin typeface="Calibri"/>
                        <a:ea typeface="Times New Roman"/>
                        <a:cs typeface="Times New Roman"/>
                      </a:endParaRPr>
                    </a:p>
                  </a:txBody>
                  <a:tcPr marL="92075" marR="92075" marT="92075" marB="92075"/>
                </a:tc>
                <a:tc>
                  <a:txBody>
                    <a:bodyPr/>
                    <a:lstStyle/>
                    <a:p>
                      <a:pPr marL="0" marR="0">
                        <a:lnSpc>
                          <a:spcPct val="115000"/>
                        </a:lnSpc>
                        <a:spcBef>
                          <a:spcPts val="0"/>
                        </a:spcBef>
                        <a:spcAft>
                          <a:spcPts val="1000"/>
                        </a:spcAft>
                      </a:pPr>
                      <a:r>
                        <a:rPr lang="en-US" sz="3600">
                          <a:effectLst/>
                        </a:rPr>
                        <a:t>Hard Computing</a:t>
                      </a:r>
                      <a:endParaRPr lang="en-US" sz="2000">
                        <a:effectLst/>
                        <a:latin typeface="Calibri"/>
                        <a:ea typeface="Times New Roman"/>
                        <a:cs typeface="Times New Roman"/>
                      </a:endParaRPr>
                    </a:p>
                  </a:txBody>
                  <a:tcPr marL="92075" marR="92075" marT="92075" marB="92075"/>
                </a:tc>
              </a:tr>
              <a:tr h="884629">
                <a:tc>
                  <a:txBody>
                    <a:bodyPr/>
                    <a:lstStyle/>
                    <a:p>
                      <a:pPr marL="0" marR="0" algn="just">
                        <a:lnSpc>
                          <a:spcPct val="115000"/>
                        </a:lnSpc>
                        <a:spcBef>
                          <a:spcPts val="0"/>
                        </a:spcBef>
                        <a:spcAft>
                          <a:spcPts val="1000"/>
                        </a:spcAft>
                      </a:pPr>
                      <a:r>
                        <a:rPr lang="en-US" sz="2000" dirty="0">
                          <a:effectLst/>
                        </a:rPr>
                        <a:t>Tolerant to imprecision, uncertainty and approximation</a:t>
                      </a:r>
                      <a:endParaRPr lang="en-US" sz="2000" dirty="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2000">
                          <a:effectLst/>
                        </a:rPr>
                        <a:t>Conventional computing</a:t>
                      </a:r>
                      <a:endParaRPr lang="en-US" sz="2000">
                        <a:effectLst/>
                        <a:latin typeface="Calibri"/>
                        <a:ea typeface="Times New Roman"/>
                        <a:cs typeface="Times New Roman"/>
                      </a:endParaRPr>
                    </a:p>
                  </a:txBody>
                  <a:tcPr marL="61595" marR="61595" marT="61595" marB="61595"/>
                </a:tc>
              </a:tr>
              <a:tr h="1218178">
                <a:tc>
                  <a:txBody>
                    <a:bodyPr/>
                    <a:lstStyle/>
                    <a:p>
                      <a:pPr marL="0" marR="0" algn="just">
                        <a:lnSpc>
                          <a:spcPct val="115000"/>
                        </a:lnSpc>
                        <a:spcBef>
                          <a:spcPts val="0"/>
                        </a:spcBef>
                        <a:spcAft>
                          <a:spcPts val="1000"/>
                        </a:spcAft>
                      </a:pPr>
                      <a:r>
                        <a:rPr lang="en-US" sz="2000" dirty="0">
                          <a:effectLst/>
                        </a:rPr>
                        <a:t>Fuzzy logic, Neural network, Genetic algorithm and probabilistic reasoning </a:t>
                      </a:r>
                      <a:endParaRPr lang="en-US" sz="2000" dirty="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2000" dirty="0">
                          <a:effectLst/>
                        </a:rPr>
                        <a:t>Binary logic (two valued logic), crisp systems</a:t>
                      </a:r>
                      <a:endParaRPr lang="en-US" sz="2000" dirty="0">
                        <a:effectLst/>
                        <a:latin typeface="Calibri"/>
                        <a:ea typeface="Times New Roman"/>
                        <a:cs typeface="Times New Roman"/>
                      </a:endParaRPr>
                    </a:p>
                  </a:txBody>
                  <a:tcPr marL="61595" marR="61595" marT="61595" marB="61595"/>
                </a:tc>
              </a:tr>
              <a:tr h="534645">
                <a:tc>
                  <a:txBody>
                    <a:bodyPr/>
                    <a:lstStyle/>
                    <a:p>
                      <a:pPr marL="0" marR="0" algn="just">
                        <a:lnSpc>
                          <a:spcPct val="115000"/>
                        </a:lnSpc>
                        <a:spcBef>
                          <a:spcPts val="0"/>
                        </a:spcBef>
                        <a:spcAft>
                          <a:spcPts val="1000"/>
                        </a:spcAft>
                      </a:pPr>
                      <a:r>
                        <a:rPr lang="en-US" sz="2000">
                          <a:effectLst/>
                        </a:rPr>
                        <a:t>Incorporates Stochastic (Random nature)</a:t>
                      </a:r>
                      <a:endParaRPr lang="en-US" sz="200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2000" dirty="0">
                          <a:effectLst/>
                        </a:rPr>
                        <a:t>is Deterministic</a:t>
                      </a:r>
                      <a:endParaRPr lang="en-US" sz="2000" dirty="0">
                        <a:effectLst/>
                        <a:latin typeface="Calibri"/>
                        <a:ea typeface="Times New Roman"/>
                        <a:cs typeface="Times New Roman"/>
                      </a:endParaRPr>
                    </a:p>
                  </a:txBody>
                  <a:tcPr marL="61595" marR="61595" marT="61595" marB="61595"/>
                </a:tc>
              </a:tr>
              <a:tr h="884629">
                <a:tc>
                  <a:txBody>
                    <a:bodyPr/>
                    <a:lstStyle/>
                    <a:p>
                      <a:pPr marL="0" marR="0" algn="just">
                        <a:lnSpc>
                          <a:spcPct val="115000"/>
                        </a:lnSpc>
                        <a:spcBef>
                          <a:spcPts val="0"/>
                        </a:spcBef>
                        <a:spcAft>
                          <a:spcPts val="1000"/>
                        </a:spcAft>
                      </a:pPr>
                      <a:r>
                        <a:rPr lang="en-US" sz="2000">
                          <a:effectLst/>
                        </a:rPr>
                        <a:t>Can deal with ambiguous and noisy data</a:t>
                      </a:r>
                      <a:endParaRPr lang="en-US" sz="200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2000" dirty="0">
                          <a:effectLst/>
                        </a:rPr>
                        <a:t>It require exact input data</a:t>
                      </a:r>
                      <a:endParaRPr lang="en-US" sz="2000" dirty="0">
                        <a:effectLst/>
                        <a:latin typeface="Calibri"/>
                        <a:ea typeface="Times New Roman"/>
                        <a:cs typeface="Times New Roman"/>
                      </a:endParaRPr>
                    </a:p>
                  </a:txBody>
                  <a:tcPr marL="61595" marR="61595" marT="61595" marB="61595"/>
                </a:tc>
              </a:tr>
            </a:tbl>
          </a:graphicData>
        </a:graphic>
      </p:graphicFrame>
    </p:spTree>
    <p:extLst>
      <p:ext uri="{BB962C8B-B14F-4D97-AF65-F5344CB8AC3E}">
        <p14:creationId xmlns:p14="http://schemas.microsoft.com/office/powerpoint/2010/main" val="29889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 computing </a:t>
            </a:r>
            <a:r>
              <a:rPr lang="en-US" dirty="0" err="1"/>
              <a:t>vs</a:t>
            </a:r>
            <a:r>
              <a:rPr lang="en-US" dirty="0"/>
              <a:t> hard computing</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4338425"/>
              </p:ext>
            </p:extLst>
          </p:nvPr>
        </p:nvGraphicFramePr>
        <p:xfrm>
          <a:off x="685800" y="1447799"/>
          <a:ext cx="7543800" cy="4495803"/>
        </p:xfrm>
        <a:graphic>
          <a:graphicData uri="http://schemas.openxmlformats.org/drawingml/2006/table">
            <a:tbl>
              <a:tblPr firstRow="1" firstCol="1" bandRow="1">
                <a:tableStyleId>{5C22544A-7EE6-4342-B048-85BDC9FD1C3A}</a:tableStyleId>
              </a:tblPr>
              <a:tblGrid>
                <a:gridCol w="3771900"/>
                <a:gridCol w="3771900"/>
              </a:tblGrid>
              <a:tr h="852407">
                <a:tc>
                  <a:txBody>
                    <a:bodyPr/>
                    <a:lstStyle/>
                    <a:p>
                      <a:pPr marL="0" marR="0">
                        <a:lnSpc>
                          <a:spcPct val="115000"/>
                        </a:lnSpc>
                        <a:spcBef>
                          <a:spcPts val="0"/>
                        </a:spcBef>
                        <a:spcAft>
                          <a:spcPts val="1000"/>
                        </a:spcAft>
                      </a:pPr>
                      <a:r>
                        <a:rPr lang="en-US" sz="3200" dirty="0">
                          <a:effectLst/>
                        </a:rPr>
                        <a:t>Soft Computing</a:t>
                      </a:r>
                      <a:endParaRPr lang="en-US" sz="1800" dirty="0">
                        <a:effectLst/>
                        <a:latin typeface="Calibri"/>
                        <a:ea typeface="Times New Roman"/>
                        <a:cs typeface="Times New Roman"/>
                      </a:endParaRPr>
                    </a:p>
                  </a:txBody>
                  <a:tcPr marL="61595" marR="61595" marT="61595" marB="61595"/>
                </a:tc>
                <a:tc>
                  <a:txBody>
                    <a:bodyPr/>
                    <a:lstStyle/>
                    <a:p>
                      <a:pPr marL="0" marR="0">
                        <a:lnSpc>
                          <a:spcPct val="115000"/>
                        </a:lnSpc>
                        <a:spcBef>
                          <a:spcPts val="0"/>
                        </a:spcBef>
                        <a:spcAft>
                          <a:spcPts val="1000"/>
                        </a:spcAft>
                      </a:pPr>
                      <a:r>
                        <a:rPr lang="en-US" sz="3200">
                          <a:effectLst/>
                        </a:rPr>
                        <a:t>Hard Computing</a:t>
                      </a:r>
                      <a:endParaRPr lang="en-US" sz="1800">
                        <a:effectLst/>
                        <a:latin typeface="Calibri"/>
                        <a:ea typeface="Times New Roman"/>
                        <a:cs typeface="Times New Roman"/>
                      </a:endParaRPr>
                    </a:p>
                  </a:txBody>
                  <a:tcPr marL="61595" marR="61595" marT="61595" marB="61595"/>
                </a:tc>
              </a:tr>
              <a:tr h="852407">
                <a:tc>
                  <a:txBody>
                    <a:bodyPr/>
                    <a:lstStyle/>
                    <a:p>
                      <a:pPr marL="0" marR="0" algn="just">
                        <a:lnSpc>
                          <a:spcPct val="115000"/>
                        </a:lnSpc>
                        <a:spcBef>
                          <a:spcPts val="0"/>
                        </a:spcBef>
                        <a:spcAft>
                          <a:spcPts val="1000"/>
                        </a:spcAft>
                      </a:pPr>
                      <a:r>
                        <a:rPr lang="en-US" sz="1800" dirty="0">
                          <a:effectLst/>
                        </a:rPr>
                        <a:t>It depends on approximation and dispositional.</a:t>
                      </a:r>
                      <a:endParaRPr lang="en-US" sz="1800" dirty="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1800">
                          <a:effectLst/>
                        </a:rPr>
                        <a:t>It is mainly based on binary logic and numerical systems.</a:t>
                      </a:r>
                      <a:endParaRPr lang="en-US" sz="1800">
                        <a:effectLst/>
                        <a:latin typeface="Calibri"/>
                        <a:ea typeface="Times New Roman"/>
                        <a:cs typeface="Times New Roman"/>
                      </a:endParaRPr>
                    </a:p>
                  </a:txBody>
                  <a:tcPr marL="61595" marR="61595" marT="61595" marB="61595"/>
                </a:tc>
              </a:tr>
              <a:tr h="525508">
                <a:tc>
                  <a:txBody>
                    <a:bodyPr/>
                    <a:lstStyle/>
                    <a:p>
                      <a:pPr marL="0" marR="0" algn="just">
                        <a:lnSpc>
                          <a:spcPct val="115000"/>
                        </a:lnSpc>
                        <a:spcBef>
                          <a:spcPts val="0"/>
                        </a:spcBef>
                        <a:spcAft>
                          <a:spcPts val="1000"/>
                        </a:spcAft>
                      </a:pPr>
                      <a:r>
                        <a:rPr lang="en-US" sz="1800" dirty="0">
                          <a:effectLst/>
                        </a:rPr>
                        <a:t>Parallel computation</a:t>
                      </a:r>
                      <a:endParaRPr lang="en-US" sz="1800" dirty="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1800">
                          <a:effectLst/>
                        </a:rPr>
                        <a:t>Sequential computation</a:t>
                      </a:r>
                      <a:endParaRPr lang="en-US" sz="1800">
                        <a:effectLst/>
                        <a:latin typeface="Calibri"/>
                        <a:ea typeface="Times New Roman"/>
                        <a:cs typeface="Times New Roman"/>
                      </a:endParaRPr>
                    </a:p>
                  </a:txBody>
                  <a:tcPr marL="61595" marR="61595" marT="61595" marB="61595"/>
                </a:tc>
              </a:tr>
              <a:tr h="525508">
                <a:tc>
                  <a:txBody>
                    <a:bodyPr/>
                    <a:lstStyle/>
                    <a:p>
                      <a:pPr marL="0" marR="0" algn="just">
                        <a:lnSpc>
                          <a:spcPct val="115000"/>
                        </a:lnSpc>
                        <a:spcBef>
                          <a:spcPts val="0"/>
                        </a:spcBef>
                        <a:spcAft>
                          <a:spcPts val="1000"/>
                        </a:spcAft>
                      </a:pPr>
                      <a:r>
                        <a:rPr lang="en-US" sz="1800" dirty="0">
                          <a:effectLst/>
                        </a:rPr>
                        <a:t>Approximate result/Answer</a:t>
                      </a:r>
                      <a:endParaRPr lang="en-US" sz="1800" dirty="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1800" dirty="0">
                          <a:effectLst/>
                        </a:rPr>
                        <a:t>Exact and precise result/Answer</a:t>
                      </a:r>
                      <a:endParaRPr lang="en-US" sz="1800" dirty="0">
                        <a:effectLst/>
                        <a:latin typeface="Calibri"/>
                        <a:ea typeface="Times New Roman"/>
                        <a:cs typeface="Times New Roman"/>
                      </a:endParaRPr>
                    </a:p>
                  </a:txBody>
                  <a:tcPr marL="61595" marR="61595" marT="61595" marB="61595"/>
                </a:tc>
              </a:tr>
              <a:tr h="1214465">
                <a:tc>
                  <a:txBody>
                    <a:bodyPr/>
                    <a:lstStyle/>
                    <a:p>
                      <a:pPr marL="0" marR="0" algn="just">
                        <a:lnSpc>
                          <a:spcPct val="115000"/>
                        </a:lnSpc>
                        <a:spcBef>
                          <a:spcPts val="0"/>
                        </a:spcBef>
                        <a:spcAft>
                          <a:spcPts val="1000"/>
                        </a:spcAft>
                      </a:pPr>
                      <a:r>
                        <a:rPr lang="en-US" sz="1800">
                          <a:effectLst/>
                        </a:rPr>
                        <a:t>Example Neural Networks, such as Madaline, Adaline, Art Networks.</a:t>
                      </a:r>
                      <a:endParaRPr lang="en-US" sz="180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1800" dirty="0">
                          <a:effectLst/>
                        </a:rPr>
                        <a:t>Example Any numerical problem or traditional methods of solving using personal computers.</a:t>
                      </a:r>
                      <a:endParaRPr lang="en-US" sz="1800" dirty="0">
                        <a:effectLst/>
                        <a:latin typeface="Calibri"/>
                        <a:ea typeface="Times New Roman"/>
                        <a:cs typeface="Times New Roman"/>
                      </a:endParaRPr>
                    </a:p>
                  </a:txBody>
                  <a:tcPr marL="61595" marR="61595" marT="61595" marB="61595"/>
                </a:tc>
              </a:tr>
              <a:tr h="525508">
                <a:tc>
                  <a:txBody>
                    <a:bodyPr/>
                    <a:lstStyle/>
                    <a:p>
                      <a:pPr marL="0" marR="0" algn="just">
                        <a:lnSpc>
                          <a:spcPct val="115000"/>
                        </a:lnSpc>
                        <a:spcBef>
                          <a:spcPts val="0"/>
                        </a:spcBef>
                        <a:spcAft>
                          <a:spcPts val="1000"/>
                        </a:spcAft>
                      </a:pPr>
                      <a:r>
                        <a:rPr lang="en-US" sz="1800">
                          <a:effectLst/>
                        </a:rPr>
                        <a:t>Takes less computation time.</a:t>
                      </a:r>
                      <a:endParaRPr lang="en-US" sz="1800">
                        <a:effectLst/>
                        <a:latin typeface="Calibri"/>
                        <a:ea typeface="Times New Roman"/>
                        <a:cs typeface="Times New Roman"/>
                      </a:endParaRPr>
                    </a:p>
                  </a:txBody>
                  <a:tcPr marL="61595" marR="61595" marT="61595" marB="61595"/>
                </a:tc>
                <a:tc>
                  <a:txBody>
                    <a:bodyPr/>
                    <a:lstStyle/>
                    <a:p>
                      <a:pPr marL="0" marR="0" algn="just">
                        <a:lnSpc>
                          <a:spcPct val="115000"/>
                        </a:lnSpc>
                        <a:spcBef>
                          <a:spcPts val="0"/>
                        </a:spcBef>
                        <a:spcAft>
                          <a:spcPts val="1000"/>
                        </a:spcAft>
                      </a:pPr>
                      <a:r>
                        <a:rPr lang="en-US" sz="1800" dirty="0">
                          <a:effectLst/>
                        </a:rPr>
                        <a:t>Takes more computation time.</a:t>
                      </a:r>
                      <a:endParaRPr lang="en-US" sz="1800" dirty="0">
                        <a:effectLst/>
                        <a:latin typeface="Calibri"/>
                        <a:ea typeface="Times New Roman"/>
                        <a:cs typeface="Times New Roman"/>
                      </a:endParaRPr>
                    </a:p>
                  </a:txBody>
                  <a:tcPr marL="61595" marR="61595" marT="61595" marB="61595"/>
                </a:tc>
              </a:tr>
            </a:tbl>
          </a:graphicData>
        </a:graphic>
      </p:graphicFrame>
    </p:spTree>
    <p:extLst>
      <p:ext uri="{BB962C8B-B14F-4D97-AF65-F5344CB8AC3E}">
        <p14:creationId xmlns:p14="http://schemas.microsoft.com/office/powerpoint/2010/main" val="29889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Application of Soft Computing</a:t>
            </a:r>
            <a:r>
              <a:rPr lang="en-US" dirty="0"/>
              <a:t>:</a:t>
            </a:r>
          </a:p>
        </p:txBody>
      </p:sp>
      <p:sp>
        <p:nvSpPr>
          <p:cNvPr id="3" name="Content Placeholder 2"/>
          <p:cNvSpPr>
            <a:spLocks noGrp="1"/>
          </p:cNvSpPr>
          <p:nvPr>
            <p:ph idx="1"/>
          </p:nvPr>
        </p:nvSpPr>
        <p:spPr>
          <a:xfrm>
            <a:off x="457200" y="1295400"/>
            <a:ext cx="8229600" cy="4525963"/>
          </a:xfrm>
        </p:spPr>
        <p:txBody>
          <a:bodyPr>
            <a:noAutofit/>
          </a:bodyPr>
          <a:lstStyle/>
          <a:p>
            <a:pPr lvl="0"/>
            <a:r>
              <a:rPr lang="en-US" sz="2400" dirty="0"/>
              <a:t>Consumer appliance like AC, Refrigerator, Heaters, Washing machine.</a:t>
            </a:r>
          </a:p>
          <a:p>
            <a:pPr lvl="0"/>
            <a:r>
              <a:rPr lang="en-US" sz="2400" dirty="0"/>
              <a:t>Food preparation devices are Microwave and Rice cookers.</a:t>
            </a:r>
          </a:p>
          <a:p>
            <a:pPr lvl="0"/>
            <a:r>
              <a:rPr lang="en-US" sz="2400" dirty="0"/>
              <a:t>Robotics</a:t>
            </a:r>
          </a:p>
          <a:p>
            <a:pPr lvl="0"/>
            <a:r>
              <a:rPr lang="en-US" sz="2400" dirty="0"/>
              <a:t>For amusing gaming playing product like Checker and Poker etc.</a:t>
            </a:r>
          </a:p>
          <a:p>
            <a:pPr lvl="0"/>
            <a:r>
              <a:rPr lang="en-US" sz="2400" dirty="0"/>
              <a:t>Recognition for Handwriting </a:t>
            </a:r>
          </a:p>
          <a:p>
            <a:pPr lvl="0"/>
            <a:r>
              <a:rPr lang="en-US" sz="2400" dirty="0"/>
              <a:t>Biometric identification of face or finger</a:t>
            </a:r>
          </a:p>
          <a:p>
            <a:pPr lvl="0"/>
            <a:r>
              <a:rPr lang="en-US" sz="2400" dirty="0"/>
              <a:t>Data compression/Image Processing</a:t>
            </a:r>
          </a:p>
          <a:p>
            <a:pPr lvl="0"/>
            <a:r>
              <a:rPr lang="en-US" sz="2400" dirty="0"/>
              <a:t>For Architecture</a:t>
            </a:r>
          </a:p>
          <a:p>
            <a:pPr lvl="0"/>
            <a:r>
              <a:rPr lang="en-US" sz="2400" dirty="0"/>
              <a:t>System to Decision-support</a:t>
            </a:r>
          </a:p>
          <a:p>
            <a:pPr lvl="0"/>
            <a:r>
              <a:rPr lang="en-US" sz="2400" dirty="0"/>
              <a:t>Weather forecasting</a:t>
            </a:r>
          </a:p>
          <a:p>
            <a:r>
              <a:rPr lang="en-US" sz="2400" dirty="0"/>
              <a:t>e</a:t>
            </a:r>
            <a:r>
              <a:rPr lang="en-US" sz="2400" dirty="0" smtClean="0"/>
              <a:t>tc…</a:t>
            </a:r>
            <a:endParaRPr lang="en-US" sz="2400" dirty="0"/>
          </a:p>
        </p:txBody>
      </p:sp>
    </p:spTree>
    <p:extLst>
      <p:ext uri="{BB962C8B-B14F-4D97-AF65-F5344CB8AC3E}">
        <p14:creationId xmlns:p14="http://schemas.microsoft.com/office/powerpoint/2010/main" val="2988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following</a:t>
            </a:r>
            <a:endParaRPr lang="en-US" dirty="0"/>
          </a:p>
        </p:txBody>
      </p:sp>
      <p:sp>
        <p:nvSpPr>
          <p:cNvPr id="3" name="Content Placeholder 2"/>
          <p:cNvSpPr>
            <a:spLocks noGrp="1"/>
          </p:cNvSpPr>
          <p:nvPr>
            <p:ph idx="1"/>
          </p:nvPr>
        </p:nvSpPr>
        <p:spPr/>
        <p:txBody>
          <a:bodyPr/>
          <a:lstStyle/>
          <a:p>
            <a:r>
              <a:rPr lang="en-US" dirty="0" smtClean="0"/>
              <a:t>Response of computer in chess game</a:t>
            </a:r>
          </a:p>
          <a:p>
            <a:r>
              <a:rPr lang="en-US" dirty="0" smtClean="0"/>
              <a:t>Recognition </a:t>
            </a:r>
            <a:r>
              <a:rPr lang="en-US" dirty="0"/>
              <a:t>for Handwriting </a:t>
            </a:r>
            <a:endParaRPr lang="en-US" dirty="0" smtClean="0"/>
          </a:p>
          <a:p>
            <a:pPr lvl="1"/>
            <a:r>
              <a:rPr lang="en-US" dirty="0" smtClean="0"/>
              <a:t>Ex:- same letter, differently written by everyone</a:t>
            </a:r>
          </a:p>
          <a:p>
            <a:r>
              <a:rPr lang="en-US" dirty="0" smtClean="0"/>
              <a:t>Biometric </a:t>
            </a:r>
            <a:r>
              <a:rPr lang="en-US" dirty="0"/>
              <a:t>identification of face or </a:t>
            </a:r>
            <a:r>
              <a:rPr lang="en-US" dirty="0" smtClean="0"/>
              <a:t>finger</a:t>
            </a:r>
          </a:p>
          <a:p>
            <a:r>
              <a:rPr lang="en-US" dirty="0"/>
              <a:t>Evaluation of your answer scripts of MTE/ETE</a:t>
            </a:r>
            <a:endParaRPr lang="en-US" dirty="0" smtClean="0"/>
          </a:p>
          <a:p>
            <a:r>
              <a:rPr lang="en-US" dirty="0" smtClean="0"/>
              <a:t>Other Real life issues</a:t>
            </a:r>
          </a:p>
          <a:p>
            <a:endParaRPr lang="en-US" dirty="0"/>
          </a:p>
          <a:p>
            <a:endParaRPr lang="en-US" dirty="0"/>
          </a:p>
        </p:txBody>
      </p:sp>
    </p:spTree>
    <p:extLst>
      <p:ext uri="{BB962C8B-B14F-4D97-AF65-F5344CB8AC3E}">
        <p14:creationId xmlns:p14="http://schemas.microsoft.com/office/powerpoint/2010/main" val="4085671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Importance of Soft Computing</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The supplementation of FL, NC, GC, and PR is an important result: In many cases, any problem can be solved most effectively by using FL, NC, GC and PR rather than specially in combination. </a:t>
            </a:r>
          </a:p>
          <a:p>
            <a:r>
              <a:rPr lang="en-US" dirty="0"/>
              <a:t>A great example of a particularly effective combination is known as “</a:t>
            </a:r>
            <a:r>
              <a:rPr lang="en-US" dirty="0" err="1"/>
              <a:t>Neurofuzzy</a:t>
            </a:r>
            <a:r>
              <a:rPr lang="en-US" dirty="0"/>
              <a:t> System”.     Such systems are increasingly seen as a consumer product ranging from air conditioners and washing machines to photocopiers and camcorders. There are less visible but perhaps even more important </a:t>
            </a:r>
            <a:r>
              <a:rPr lang="en-US" dirty="0" err="1"/>
              <a:t>Neurofuzzy</a:t>
            </a:r>
            <a:r>
              <a:rPr lang="en-US" dirty="0"/>
              <a:t> systems in industrial applications. It is especially important that in both consumer products and industrial systems, the use of soft computing technologies leads to systems that have high MIQ (Machine Intelligence Quota). </a:t>
            </a:r>
          </a:p>
          <a:p>
            <a:endParaRPr lang="en-US" dirty="0"/>
          </a:p>
        </p:txBody>
      </p:sp>
    </p:spTree>
    <p:extLst>
      <p:ext uri="{BB962C8B-B14F-4D97-AF65-F5344CB8AC3E}">
        <p14:creationId xmlns:p14="http://schemas.microsoft.com/office/powerpoint/2010/main" val="155906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Application of Soft Computing</a:t>
            </a:r>
            <a:r>
              <a:rPr lang="en-US" dirty="0"/>
              <a:t>:</a:t>
            </a:r>
          </a:p>
        </p:txBody>
      </p:sp>
      <p:sp>
        <p:nvSpPr>
          <p:cNvPr id="3" name="Content Placeholder 2"/>
          <p:cNvSpPr>
            <a:spLocks noGrp="1"/>
          </p:cNvSpPr>
          <p:nvPr>
            <p:ph idx="1"/>
          </p:nvPr>
        </p:nvSpPr>
        <p:spPr/>
        <p:txBody>
          <a:bodyPr>
            <a:normAutofit fontScale="85000" lnSpcReduction="10000"/>
          </a:bodyPr>
          <a:lstStyle/>
          <a:p>
            <a:pPr marL="0" indent="0">
              <a:buNone/>
            </a:pPr>
            <a:r>
              <a:rPr lang="en-US" u="sng" dirty="0">
                <a:hlinkClick r:id="rId2"/>
              </a:rPr>
              <a:t>Soft Computing Techniques</a:t>
            </a:r>
            <a:r>
              <a:rPr lang="en-US" dirty="0"/>
              <a:t>:</a:t>
            </a:r>
          </a:p>
          <a:p>
            <a:r>
              <a:rPr lang="en-US" b="1" dirty="0"/>
              <a:t>1. </a:t>
            </a:r>
            <a:r>
              <a:rPr lang="en-US" dirty="0"/>
              <a:t>Artificial</a:t>
            </a:r>
            <a:r>
              <a:rPr lang="en-US" b="1" dirty="0"/>
              <a:t> Neural Networks (ANN):</a:t>
            </a:r>
            <a:endParaRPr lang="en-US" dirty="0"/>
          </a:p>
          <a:p>
            <a:pPr marL="0" indent="0">
              <a:buNone/>
            </a:pPr>
            <a:r>
              <a:rPr lang="en-US" dirty="0"/>
              <a:t>Human brains in a way describe the real world conditions, which computers cannot. In order to solve this issue, for the first time, neural networks were developed in the 1950s. An artificial neural network is an attempt to emulate a network of neurons that makes a human brain so that computers can be able to learn things and make decisions in a human way. ANN is made by regular computer programming, as if they are mutually associated with brain cells.</a:t>
            </a:r>
          </a:p>
          <a:p>
            <a:endParaRPr lang="en-US" dirty="0"/>
          </a:p>
        </p:txBody>
      </p:sp>
    </p:spTree>
    <p:extLst>
      <p:ext uri="{BB962C8B-B14F-4D97-AF65-F5344CB8AC3E}">
        <p14:creationId xmlns:p14="http://schemas.microsoft.com/office/powerpoint/2010/main" val="4037721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Application of Soft Computing</a:t>
            </a:r>
            <a:r>
              <a:rPr lang="en-US" dirty="0"/>
              <a:t>:</a:t>
            </a:r>
          </a:p>
        </p:txBody>
      </p:sp>
      <p:sp>
        <p:nvSpPr>
          <p:cNvPr id="3" name="Content Placeholder 2"/>
          <p:cNvSpPr>
            <a:spLocks noGrp="1"/>
          </p:cNvSpPr>
          <p:nvPr>
            <p:ph idx="1"/>
          </p:nvPr>
        </p:nvSpPr>
        <p:spPr/>
        <p:txBody>
          <a:bodyPr/>
          <a:lstStyle/>
          <a:p>
            <a:pPr marL="0" indent="0">
              <a:buNone/>
            </a:pPr>
            <a:r>
              <a:rPr lang="en-US" b="1" dirty="0"/>
              <a:t>2. Fuzzy logic:</a:t>
            </a:r>
            <a:endParaRPr lang="en-US" dirty="0"/>
          </a:p>
          <a:p>
            <a:r>
              <a:rPr lang="en-US" dirty="0"/>
              <a:t>Fuzzy logic is a mathematical logic, which attempts to solve problems with an open, imprecise spectrum of data that makes it possible to get an array of precise findings. Fuzzy logic is designed to be considered the best possible decision by considering all available information and looking an input.</a:t>
            </a:r>
          </a:p>
          <a:p>
            <a:endParaRPr lang="en-US" dirty="0"/>
          </a:p>
        </p:txBody>
      </p:sp>
    </p:spTree>
    <p:extLst>
      <p:ext uri="{BB962C8B-B14F-4D97-AF65-F5344CB8AC3E}">
        <p14:creationId xmlns:p14="http://schemas.microsoft.com/office/powerpoint/2010/main" val="403772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2"/>
              </a:rPr>
              <a:t>Application of Soft Computing</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3. Genetic Algorithm:</a:t>
            </a:r>
            <a:endParaRPr lang="en-US" dirty="0"/>
          </a:p>
          <a:p>
            <a:r>
              <a:rPr lang="en-US" dirty="0"/>
              <a:t>Nature is and will always be an amazing source of inspiration for all of mankind. Genetic algorithms (GA) take all their inspiration from nature, and there are no less genetic algorithms based on search-based algorithms that find its roots in natural selection and concepts of genetics. The genetic algorithm is also a subset of a large branch of computation (also called evolutionary computation).</a:t>
            </a:r>
          </a:p>
          <a:p>
            <a:pPr marL="0" indent="0">
              <a:buNone/>
            </a:pPr>
            <a:endParaRPr lang="en-US" dirty="0"/>
          </a:p>
          <a:p>
            <a:endParaRPr lang="en-US" dirty="0"/>
          </a:p>
        </p:txBody>
      </p:sp>
    </p:spTree>
    <p:extLst>
      <p:ext uri="{BB962C8B-B14F-4D97-AF65-F5344CB8AC3E}">
        <p14:creationId xmlns:p14="http://schemas.microsoft.com/office/powerpoint/2010/main" val="403772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b="1" dirty="0"/>
          </a:p>
        </p:txBody>
      </p:sp>
      <p:sp>
        <p:nvSpPr>
          <p:cNvPr id="3" name="Content Placeholder 2"/>
          <p:cNvSpPr>
            <a:spLocks noGrp="1"/>
          </p:cNvSpPr>
          <p:nvPr>
            <p:ph idx="1"/>
          </p:nvPr>
        </p:nvSpPr>
        <p:spPr/>
        <p:txBody>
          <a:bodyPr/>
          <a:lstStyle/>
          <a:p>
            <a:r>
              <a:rPr lang="en-US" dirty="0"/>
              <a:t>Soft computing is a collection of methodologies, which aim to exploit tolerance for imprecision, uncertainty and partial truth to achieve tractability, robustness and low solution cost. </a:t>
            </a:r>
          </a:p>
          <a:p>
            <a:endParaRPr lang="en-US" dirty="0"/>
          </a:p>
        </p:txBody>
      </p:sp>
    </p:spTree>
    <p:extLst>
      <p:ext uri="{BB962C8B-B14F-4D97-AF65-F5344CB8AC3E}">
        <p14:creationId xmlns:p14="http://schemas.microsoft.com/office/powerpoint/2010/main" val="2988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505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following</a:t>
            </a:r>
          </a:p>
        </p:txBody>
      </p:sp>
      <p:sp>
        <p:nvSpPr>
          <p:cNvPr id="3" name="Content Placeholder 2"/>
          <p:cNvSpPr>
            <a:spLocks noGrp="1"/>
          </p:cNvSpPr>
          <p:nvPr>
            <p:ph idx="1"/>
          </p:nvPr>
        </p:nvSpPr>
        <p:spPr/>
        <p:txBody>
          <a:bodyPr>
            <a:normAutofit fontScale="62500" lnSpcReduction="20000"/>
          </a:bodyPr>
          <a:lstStyle/>
          <a:p>
            <a:r>
              <a:rPr lang="en-US" dirty="0"/>
              <a:t>string1 = "xyz"         and              string2 = "</a:t>
            </a:r>
            <a:r>
              <a:rPr lang="en-US" dirty="0" err="1"/>
              <a:t>xyw</a:t>
            </a:r>
            <a:r>
              <a:rPr lang="en-US" dirty="0"/>
              <a:t>"</a:t>
            </a:r>
          </a:p>
          <a:p>
            <a:pPr lvl="0"/>
            <a:r>
              <a:rPr lang="en-US" u="sng" dirty="0"/>
              <a:t>Problem 1  </a:t>
            </a:r>
            <a:r>
              <a:rPr lang="en-US" u="sng" dirty="0" smtClean="0"/>
              <a:t>::  Are</a:t>
            </a:r>
            <a:r>
              <a:rPr lang="en-US" u="sng" dirty="0"/>
              <a:t> string1 and string2 same?  </a:t>
            </a:r>
          </a:p>
          <a:p>
            <a:pPr lvl="0"/>
            <a:r>
              <a:rPr lang="en-US" dirty="0"/>
              <a:t>Solution  </a:t>
            </a:r>
          </a:p>
          <a:p>
            <a:pPr lvl="0"/>
            <a:r>
              <a:rPr lang="en-US" dirty="0"/>
              <a:t>No, the solution is simply No. It does not require any algorithm to analyze this.  </a:t>
            </a:r>
          </a:p>
          <a:p>
            <a:endParaRPr lang="en-US" dirty="0" smtClean="0">
              <a:solidFill>
                <a:srgbClr val="FF0000"/>
              </a:solidFill>
            </a:endParaRPr>
          </a:p>
          <a:p>
            <a:r>
              <a:rPr lang="en-US" dirty="0" smtClean="0">
                <a:solidFill>
                  <a:srgbClr val="FF0000"/>
                </a:solidFill>
              </a:rPr>
              <a:t>Let's </a:t>
            </a:r>
            <a:r>
              <a:rPr lang="en-US" dirty="0">
                <a:solidFill>
                  <a:srgbClr val="FF0000"/>
                </a:solidFill>
              </a:rPr>
              <a:t>modify the problem a bit.</a:t>
            </a:r>
          </a:p>
          <a:p>
            <a:pPr lvl="0"/>
            <a:endParaRPr lang="en-US" dirty="0" smtClean="0"/>
          </a:p>
          <a:p>
            <a:pPr lvl="0"/>
            <a:r>
              <a:rPr lang="en-US" dirty="0" smtClean="0"/>
              <a:t>Problem</a:t>
            </a:r>
            <a:r>
              <a:rPr lang="en-US" dirty="0"/>
              <a:t> 2  </a:t>
            </a:r>
            <a:r>
              <a:rPr lang="en-US" dirty="0" smtClean="0"/>
              <a:t>:: How</a:t>
            </a:r>
            <a:r>
              <a:rPr lang="en-US" dirty="0"/>
              <a:t> much string1 and string2 are same?  </a:t>
            </a:r>
          </a:p>
          <a:p>
            <a:pPr lvl="0"/>
            <a:r>
              <a:rPr lang="en-US" dirty="0"/>
              <a:t>Solution  </a:t>
            </a:r>
          </a:p>
          <a:p>
            <a:pPr lvl="0"/>
            <a:r>
              <a:rPr lang="en-US" dirty="0"/>
              <a:t>Through conventional programming, either the answer is Yes or No. </a:t>
            </a:r>
            <a:endParaRPr lang="en-US" dirty="0" smtClean="0"/>
          </a:p>
          <a:p>
            <a:pPr marL="0" lvl="0" indent="0">
              <a:buNone/>
            </a:pPr>
            <a:r>
              <a:rPr lang="en-US" dirty="0"/>
              <a:t> </a:t>
            </a:r>
            <a:r>
              <a:rPr lang="en-US" dirty="0" smtClean="0"/>
              <a:t>    But</a:t>
            </a:r>
            <a:r>
              <a:rPr lang="en-US" dirty="0"/>
              <a:t> these strings might be 80% similar according to soft computing.  </a:t>
            </a:r>
          </a:p>
          <a:p>
            <a:endParaRPr lang="en-US" dirty="0" smtClean="0"/>
          </a:p>
          <a:p>
            <a:r>
              <a:rPr lang="en-US" dirty="0" smtClean="0"/>
              <a:t>You </a:t>
            </a:r>
            <a:r>
              <a:rPr lang="en-US" dirty="0"/>
              <a:t>have noticed </a:t>
            </a:r>
            <a:r>
              <a:rPr lang="en-US" u="sng" dirty="0"/>
              <a:t>that soft computing gave us the approximate solution.</a:t>
            </a:r>
          </a:p>
          <a:p>
            <a:endParaRPr lang="en-US" dirty="0"/>
          </a:p>
        </p:txBody>
      </p:sp>
    </p:spTree>
    <p:extLst>
      <p:ext uri="{BB962C8B-B14F-4D97-AF65-F5344CB8AC3E}">
        <p14:creationId xmlns:p14="http://schemas.microsoft.com/office/powerpoint/2010/main" val="380470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Computing</a:t>
            </a:r>
            <a:endParaRPr lang="en-US" dirty="0"/>
          </a:p>
        </p:txBody>
      </p:sp>
      <p:sp>
        <p:nvSpPr>
          <p:cNvPr id="3" name="Content Placeholder 2"/>
          <p:cNvSpPr>
            <a:spLocks noGrp="1"/>
          </p:cNvSpPr>
          <p:nvPr>
            <p:ph idx="1"/>
          </p:nvPr>
        </p:nvSpPr>
        <p:spPr/>
        <p:txBody>
          <a:bodyPr>
            <a:normAutofit fontScale="92500"/>
          </a:bodyPr>
          <a:lstStyle/>
          <a:p>
            <a:r>
              <a:rPr lang="en-US" b="1" dirty="0" err="1"/>
              <a:t>Zadeh</a:t>
            </a:r>
            <a:r>
              <a:rPr lang="en-US" dirty="0"/>
              <a:t> coined the term of soft computing in 1992. </a:t>
            </a:r>
            <a:endParaRPr lang="en-US" dirty="0" smtClean="0"/>
          </a:p>
          <a:p>
            <a:r>
              <a:rPr lang="en-US" dirty="0" smtClean="0"/>
              <a:t>The </a:t>
            </a:r>
            <a:r>
              <a:rPr lang="en-US" dirty="0"/>
              <a:t>objective of soft computing is to provide precise approximation and quick solutions for complex real-life problems.</a:t>
            </a:r>
          </a:p>
          <a:p>
            <a:r>
              <a:rPr lang="en-US" dirty="0" err="1"/>
              <a:t>Lotfi</a:t>
            </a:r>
            <a:r>
              <a:rPr lang="en-US" dirty="0"/>
              <a:t> A. </a:t>
            </a:r>
            <a:r>
              <a:rPr lang="en-US" dirty="0" err="1"/>
              <a:t>Zadeh</a:t>
            </a:r>
            <a:r>
              <a:rPr lang="en-US" dirty="0"/>
              <a:t>, 1992 : “</a:t>
            </a:r>
            <a:r>
              <a:rPr lang="en-US" dirty="0">
                <a:solidFill>
                  <a:srgbClr val="FF0000"/>
                </a:solidFill>
              </a:rPr>
              <a:t>Soft Computing is an emerging approach to computing </a:t>
            </a:r>
            <a:r>
              <a:rPr lang="en-US" u="sng" dirty="0">
                <a:solidFill>
                  <a:srgbClr val="FF0000"/>
                </a:solidFill>
              </a:rPr>
              <a:t>which </a:t>
            </a:r>
            <a:r>
              <a:rPr lang="en-US" u="sng" dirty="0" smtClean="0">
                <a:solidFill>
                  <a:srgbClr val="FF0000"/>
                </a:solidFill>
              </a:rPr>
              <a:t>parallel </a:t>
            </a:r>
            <a:r>
              <a:rPr lang="en-US" dirty="0" smtClean="0">
                <a:solidFill>
                  <a:srgbClr val="FF0000"/>
                </a:solidFill>
              </a:rPr>
              <a:t>the </a:t>
            </a:r>
            <a:r>
              <a:rPr lang="en-US" dirty="0">
                <a:solidFill>
                  <a:srgbClr val="FF0000"/>
                </a:solidFill>
              </a:rPr>
              <a:t>remarkable </a:t>
            </a:r>
            <a:r>
              <a:rPr lang="en-US" u="sng" dirty="0">
                <a:solidFill>
                  <a:srgbClr val="FF0000"/>
                </a:solidFill>
              </a:rPr>
              <a:t>ability of the human mind </a:t>
            </a:r>
            <a:r>
              <a:rPr lang="en-US" dirty="0">
                <a:solidFill>
                  <a:srgbClr val="FF0000"/>
                </a:solidFill>
              </a:rPr>
              <a:t>to reason and learn in a </a:t>
            </a:r>
            <a:r>
              <a:rPr lang="en-US" u="sng" dirty="0">
                <a:solidFill>
                  <a:srgbClr val="FF0000"/>
                </a:solidFill>
              </a:rPr>
              <a:t>environment of uncertainty and imprecision</a:t>
            </a:r>
            <a:r>
              <a:rPr lang="en-US" dirty="0"/>
              <a:t>”.</a:t>
            </a:r>
          </a:p>
          <a:p>
            <a:endParaRPr lang="en-US" dirty="0"/>
          </a:p>
        </p:txBody>
      </p:sp>
    </p:spTree>
    <p:extLst>
      <p:ext uri="{BB962C8B-B14F-4D97-AF65-F5344CB8AC3E}">
        <p14:creationId xmlns:p14="http://schemas.microsoft.com/office/powerpoint/2010/main" val="311147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 Computing</a:t>
            </a:r>
            <a:endParaRPr lang="en-US" dirty="0"/>
          </a:p>
        </p:txBody>
      </p:sp>
      <p:sp>
        <p:nvSpPr>
          <p:cNvPr id="3" name="Content Placeholder 2"/>
          <p:cNvSpPr>
            <a:spLocks noGrp="1"/>
          </p:cNvSpPr>
          <p:nvPr>
            <p:ph idx="1"/>
          </p:nvPr>
        </p:nvSpPr>
        <p:spPr/>
        <p:txBody>
          <a:bodyPr/>
          <a:lstStyle/>
          <a:p>
            <a:r>
              <a:rPr lang="en-US" dirty="0"/>
              <a:t>In simple terms, you can understand soft computing - an emerging </a:t>
            </a:r>
            <a:r>
              <a:rPr lang="en-US" dirty="0">
                <a:solidFill>
                  <a:srgbClr val="FF0000"/>
                </a:solidFill>
              </a:rPr>
              <a:t>approach that gives    the amazing ability of the human mind</a:t>
            </a:r>
            <a:r>
              <a:rPr lang="en-US" dirty="0"/>
              <a:t>. </a:t>
            </a:r>
            <a:endParaRPr lang="en-US" dirty="0" smtClean="0"/>
          </a:p>
          <a:p>
            <a:r>
              <a:rPr lang="en-US" dirty="0" smtClean="0"/>
              <a:t>It </a:t>
            </a:r>
            <a:r>
              <a:rPr lang="en-US" dirty="0"/>
              <a:t>can map a human mind and the human mind is a role model for soft computing.</a:t>
            </a:r>
          </a:p>
          <a:p>
            <a:r>
              <a:rPr lang="en-US" i="1" u="sng" dirty="0">
                <a:solidFill>
                  <a:srgbClr val="FF0000"/>
                </a:solidFill>
              </a:rPr>
              <a:t>Note</a:t>
            </a:r>
            <a:r>
              <a:rPr lang="en-US" i="1" dirty="0"/>
              <a:t>: </a:t>
            </a:r>
            <a:r>
              <a:rPr lang="en-US" i="1" u="sng" dirty="0"/>
              <a:t>Basically, soft computing is different from traditional/conventional computing and it deals with approximation models.</a:t>
            </a:r>
            <a:endParaRPr lang="en-US" b="1" i="1" u="sng" dirty="0"/>
          </a:p>
          <a:p>
            <a:endParaRPr lang="en-US" dirty="0"/>
          </a:p>
        </p:txBody>
      </p:sp>
    </p:spTree>
    <p:extLst>
      <p:ext uri="{BB962C8B-B14F-4D97-AF65-F5344CB8AC3E}">
        <p14:creationId xmlns:p14="http://schemas.microsoft.com/office/powerpoint/2010/main" val="180176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 Computing</a:t>
            </a:r>
            <a:endParaRPr lang="en-US" dirty="0"/>
          </a:p>
        </p:txBody>
      </p:sp>
      <p:sp>
        <p:nvSpPr>
          <p:cNvPr id="3" name="Content Placeholder 2"/>
          <p:cNvSpPr>
            <a:spLocks noGrp="1"/>
          </p:cNvSpPr>
          <p:nvPr>
            <p:ph idx="1"/>
          </p:nvPr>
        </p:nvSpPr>
        <p:spPr/>
        <p:txBody>
          <a:bodyPr>
            <a:normAutofit fontScale="92500"/>
          </a:bodyPr>
          <a:lstStyle/>
          <a:p>
            <a:pPr lvl="0"/>
            <a:r>
              <a:rPr lang="en-US" dirty="0"/>
              <a:t>Soft computing provides an </a:t>
            </a:r>
            <a:r>
              <a:rPr lang="en-US" dirty="0">
                <a:solidFill>
                  <a:srgbClr val="FF0000"/>
                </a:solidFill>
              </a:rPr>
              <a:t>approximate solution for real-life problems</a:t>
            </a:r>
            <a:r>
              <a:rPr lang="en-US" dirty="0"/>
              <a:t>.</a:t>
            </a:r>
          </a:p>
          <a:p>
            <a:pPr lvl="0"/>
            <a:r>
              <a:rPr lang="en-US" dirty="0"/>
              <a:t>The algorithms of soft computing are </a:t>
            </a:r>
            <a:r>
              <a:rPr lang="en-US" dirty="0" smtClean="0">
                <a:solidFill>
                  <a:srgbClr val="FF0000"/>
                </a:solidFill>
              </a:rPr>
              <a:t>adaptive</a:t>
            </a:r>
            <a:r>
              <a:rPr lang="en-US" dirty="0" smtClean="0"/>
              <a:t>.</a:t>
            </a:r>
            <a:endParaRPr lang="en-US" dirty="0"/>
          </a:p>
          <a:p>
            <a:pPr lvl="0"/>
            <a:r>
              <a:rPr lang="en-US" u="sng" dirty="0"/>
              <a:t>Soft computing helps users to solve real-world problems by providing approximate results that conventional and analytical models cannot solve.</a:t>
            </a:r>
          </a:p>
          <a:p>
            <a:pPr lvl="0"/>
            <a:r>
              <a:rPr lang="en-US" dirty="0"/>
              <a:t>It is based on Fuzzy logic, genetic algorithms, machine learning, ANN, and expert systems.</a:t>
            </a:r>
          </a:p>
          <a:p>
            <a:endParaRPr lang="en-US" dirty="0"/>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 Computing</a:t>
            </a:r>
            <a:endParaRPr lang="en-US" dirty="0"/>
          </a:p>
        </p:txBody>
      </p:sp>
      <p:sp>
        <p:nvSpPr>
          <p:cNvPr id="3" name="Content Placeholder 2"/>
          <p:cNvSpPr>
            <a:spLocks noGrp="1"/>
          </p:cNvSpPr>
          <p:nvPr>
            <p:ph idx="1"/>
          </p:nvPr>
        </p:nvSpPr>
        <p:spPr/>
        <p:txBody>
          <a:bodyPr>
            <a:normAutofit fontScale="92500"/>
          </a:bodyPr>
          <a:lstStyle/>
          <a:p>
            <a:r>
              <a:rPr lang="en-US" dirty="0"/>
              <a:t>Example</a:t>
            </a:r>
            <a:endParaRPr lang="en-US" b="1" dirty="0"/>
          </a:p>
          <a:p>
            <a:r>
              <a:rPr lang="en-US" dirty="0"/>
              <a:t>Soft computing deals with the approximation model. You will understand with the help of examples of how it deals with the approximation model.</a:t>
            </a:r>
          </a:p>
          <a:p>
            <a:r>
              <a:rPr lang="en-US" dirty="0"/>
              <a:t>Let's consider a problem that actually does not have any solution via traditional computing, but soft computing gives the approximate solution.</a:t>
            </a:r>
          </a:p>
          <a:p>
            <a:r>
              <a:rPr lang="en-US" dirty="0"/>
              <a:t>string1 = "xyz"         and              string2 = "</a:t>
            </a:r>
            <a:r>
              <a:rPr lang="en-US" dirty="0" err="1"/>
              <a:t>xyw</a:t>
            </a:r>
            <a:r>
              <a:rPr lang="en-US" dirty="0"/>
              <a:t>"</a:t>
            </a:r>
          </a:p>
          <a:p>
            <a:endParaRPr lang="en-US" dirty="0"/>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 Computing</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Soft computing</a:t>
            </a:r>
            <a:r>
              <a:rPr lang="en-US" dirty="0"/>
              <a:t> is a </a:t>
            </a:r>
            <a:r>
              <a:rPr lang="en-US" b="1" dirty="0">
                <a:solidFill>
                  <a:srgbClr val="FF0000"/>
                </a:solidFill>
              </a:rPr>
              <a:t>collection </a:t>
            </a:r>
            <a:r>
              <a:rPr lang="en-US" b="1" dirty="0"/>
              <a:t>of artificial intelligence-based computational intelligence techniques</a:t>
            </a:r>
            <a:r>
              <a:rPr lang="en-US" dirty="0"/>
              <a:t> including the fundamentals of neural network, fuzzy logic, and genetic algorithm which, in turn, </a:t>
            </a:r>
            <a:r>
              <a:rPr lang="en-US" dirty="0">
                <a:solidFill>
                  <a:srgbClr val="FF0000"/>
                </a:solidFill>
              </a:rPr>
              <a:t>offers the superiority of human like problem solving capabilities.</a:t>
            </a:r>
          </a:p>
          <a:p>
            <a:pPr marL="0" indent="0">
              <a:buNone/>
            </a:pPr>
            <a:r>
              <a:rPr lang="en-US" dirty="0"/>
              <a:t> </a:t>
            </a:r>
          </a:p>
          <a:p>
            <a:pPr lvl="0"/>
            <a:r>
              <a:rPr lang="en-US" dirty="0"/>
              <a:t>Soft computing is the reverse of hard (conventional) computing.  </a:t>
            </a:r>
            <a:endParaRPr lang="en-US" dirty="0" smtClean="0"/>
          </a:p>
          <a:p>
            <a:pPr lvl="0"/>
            <a:endParaRPr lang="en-US" dirty="0"/>
          </a:p>
          <a:p>
            <a:r>
              <a:rPr lang="en-US" dirty="0"/>
              <a:t>It refers to a </a:t>
            </a:r>
            <a:r>
              <a:rPr lang="en-US" b="1" dirty="0"/>
              <a:t>group of computational techniques</a:t>
            </a:r>
            <a:r>
              <a:rPr lang="en-US" dirty="0"/>
              <a:t> that are based on </a:t>
            </a:r>
            <a:r>
              <a:rPr lang="en-US" dirty="0">
                <a:hlinkClick r:id="rId2"/>
              </a:rPr>
              <a:t>artificial intelligence (AI)</a:t>
            </a:r>
            <a:r>
              <a:rPr lang="en-US" dirty="0"/>
              <a:t> and natural selection. </a:t>
            </a:r>
            <a:endParaRPr lang="en-US" dirty="0" smtClean="0"/>
          </a:p>
          <a:p>
            <a:r>
              <a:rPr lang="en-US" dirty="0" smtClean="0">
                <a:solidFill>
                  <a:srgbClr val="FF0000"/>
                </a:solidFill>
              </a:rPr>
              <a:t>It </a:t>
            </a:r>
            <a:r>
              <a:rPr lang="en-US" dirty="0">
                <a:solidFill>
                  <a:srgbClr val="FF0000"/>
                </a:solidFill>
              </a:rPr>
              <a:t>provides cost-effective solutions to the complex real-life problems for which hard computing solution does not exist.</a:t>
            </a:r>
          </a:p>
          <a:p>
            <a:endParaRPr lang="en-US" dirty="0"/>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 Computing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2003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1323</Words>
  <Application>Microsoft Office PowerPoint</Application>
  <PresentationFormat>On-screen Show (4:3)</PresentationFormat>
  <Paragraphs>138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Unit-1</vt:lpstr>
      <vt:lpstr>Think about following</vt:lpstr>
      <vt:lpstr>Think about following</vt:lpstr>
      <vt:lpstr>Soft Computing</vt:lpstr>
      <vt:lpstr>Soft Computing</vt:lpstr>
      <vt:lpstr>Soft Computing</vt:lpstr>
      <vt:lpstr>Soft Computing</vt:lpstr>
      <vt:lpstr>Soft Computing</vt:lpstr>
      <vt:lpstr>Soft Computing</vt:lpstr>
      <vt:lpstr>Need of soft computing</vt:lpstr>
      <vt:lpstr>Need of soft computing</vt:lpstr>
      <vt:lpstr>Elements of soft computing</vt:lpstr>
      <vt:lpstr>Elements of soft computing</vt:lpstr>
      <vt:lpstr>Elements of soft computing</vt:lpstr>
      <vt:lpstr>Elements of soft computing</vt:lpstr>
      <vt:lpstr>Soft computing vs hard computing</vt:lpstr>
      <vt:lpstr>Soft computing vs hard computing</vt:lpstr>
      <vt:lpstr>Soft computing vs hard computing</vt:lpstr>
      <vt:lpstr>Application of Soft Computing:</vt:lpstr>
      <vt:lpstr>Importance of Soft Computing:</vt:lpstr>
      <vt:lpstr>Application of Soft Computing:</vt:lpstr>
      <vt:lpstr>Application of Soft Computing:</vt:lpstr>
      <vt:lpstr>Application of Soft Computing:</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sharda</dc:creator>
  <cp:lastModifiedBy>sharda</cp:lastModifiedBy>
  <cp:revision>7</cp:revision>
  <dcterms:created xsi:type="dcterms:W3CDTF">2006-08-16T00:00:00Z</dcterms:created>
  <dcterms:modified xsi:type="dcterms:W3CDTF">2022-07-22T10:29:27Z</dcterms:modified>
</cp:coreProperties>
</file>