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sldIdLst>
    <p:sldId id="281" r:id="rId2"/>
    <p:sldId id="318" r:id="rId3"/>
    <p:sldId id="328" r:id="rId4"/>
    <p:sldId id="348" r:id="rId5"/>
    <p:sldId id="349" r:id="rId6"/>
    <p:sldId id="331" r:id="rId7"/>
    <p:sldId id="352" r:id="rId8"/>
    <p:sldId id="351" r:id="rId9"/>
    <p:sldId id="354" r:id="rId10"/>
    <p:sldId id="358" r:id="rId11"/>
    <p:sldId id="371" r:id="rId12"/>
    <p:sldId id="333" r:id="rId13"/>
    <p:sldId id="357" r:id="rId14"/>
    <p:sldId id="372" r:id="rId15"/>
    <p:sldId id="367" r:id="rId16"/>
    <p:sldId id="368" r:id="rId17"/>
    <p:sldId id="359" r:id="rId18"/>
    <p:sldId id="386" r:id="rId19"/>
    <p:sldId id="361" r:id="rId20"/>
    <p:sldId id="370" r:id="rId21"/>
    <p:sldId id="365" r:id="rId22"/>
    <p:sldId id="369" r:id="rId23"/>
    <p:sldId id="385" r:id="rId24"/>
    <p:sldId id="366" r:id="rId25"/>
    <p:sldId id="336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A6596"/>
    <a:srgbClr val="ADB5BF"/>
    <a:srgbClr val="3C849A"/>
    <a:srgbClr val="193D5A"/>
    <a:srgbClr val="B7D3EB"/>
    <a:srgbClr val="C9E1F7"/>
    <a:srgbClr val="C7DDEF"/>
    <a:srgbClr val="202D66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2" autoAdjust="0"/>
    <p:restoredTop sz="92460" autoAdjust="0"/>
  </p:normalViewPr>
  <p:slideViewPr>
    <p:cSldViewPr snapToGrid="0">
      <p:cViewPr varScale="1">
        <p:scale>
          <a:sx n="88" d="100"/>
          <a:sy n="88" d="100"/>
        </p:scale>
        <p:origin x="19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08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9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413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878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片段长度与结果的相关曲线；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总结展望：寻找更好的模型、特征、片段长度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48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15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493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34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据世界卫生组织统计，全世界有超过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3.5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亿人受抑郁症困扰，已成为世界第四大疾病，而且还在快速增长中。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2030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年抑郁症可能成为全球疾病负担第一位的疾病。柳叶刀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2021</a:t>
            </a:r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年发表的研究结果显示，抑郁症在年轻人尤其是青少年群体中发病率最高。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175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然而，抑郁症的病因尚不清楚，只能依赖有限的药物干预。因此，早期抑郁症检测策略的开发显得尤为重要，机器学习是一种非常有前景的方法。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7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336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研究表明，脑电图可有效检测神经系统疾病。同时，心电</a:t>
            </a:r>
            <a:r>
              <a:rPr lang="en-US" altLang="zh-CN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HRV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可作为抑郁的标志物也得到了实验证明。</a:t>
            </a:r>
            <a:endParaRPr lang="en-US" altLang="zh-CN" b="0" i="0" dirty="0">
              <a:solidFill>
                <a:srgbClr val="4D5156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Note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：健康对照组（</a:t>
            </a:r>
            <a:r>
              <a:rPr lang="en-US" altLang="zh-CN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HC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），轻度认知障碍（</a:t>
            </a:r>
            <a:r>
              <a:rPr lang="en-US" altLang="zh-CN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Mild cognitive impairment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MCI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），阿尔茨</a:t>
            </a:r>
            <a:r>
              <a:rPr lang="zh-CN" altLang="en-US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海默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病（</a:t>
            </a:r>
            <a:r>
              <a:rPr lang="en-US" altLang="zh-CN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Alzheimer‘s disease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，</a:t>
            </a:r>
            <a:r>
              <a:rPr lang="en-US" altLang="zh-CN" b="0" i="0" dirty="0">
                <a:solidFill>
                  <a:srgbClr val="EA4335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）</a:t>
            </a:r>
            <a:br>
              <a:rPr lang="en-US" altLang="zh-CN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altLang="zh-CN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RR</a:t>
            </a:r>
            <a:r>
              <a:rPr lang="zh-CN" altLang="en-US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间期：自主神经节律；脑电：神经活动的反应；语音：容易受到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225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847B17-AD01-4D47-BDF4-A1331792940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57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D85EC8-1AB7-4FE1-A46A-6F574E5861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072B4B3-6AAF-4F07-B651-231C2A87BFAD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8259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F50A7F5-6CED-F7F1-B1EF-D6E11868A218}"/>
              </a:ext>
            </a:extLst>
          </p:cNvPr>
          <p:cNvGrpSpPr/>
          <p:nvPr userDrawn="1"/>
        </p:nvGrpSpPr>
        <p:grpSpPr>
          <a:xfrm>
            <a:off x="336000" y="739040"/>
            <a:ext cx="11520000" cy="72000"/>
            <a:chOff x="247135" y="747537"/>
            <a:chExt cx="7745928" cy="45719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7B0A488-C144-FDEC-799E-3F40B6A604C1}"/>
                </a:ext>
              </a:extLst>
            </p:cNvPr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6D4FFBF-5FDF-D127-A9B5-1D522D8D3391}"/>
                </a:ext>
              </a:extLst>
            </p:cNvPr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4C5DC13C-ADF3-E3D3-A24A-994A94F4F5B4}"/>
              </a:ext>
            </a:extLst>
          </p:cNvPr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2E7FD-7C0F-42E5-A14C-FCE90DE60DF9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3B20-FFB8-4681-9F0B-862F952742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9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0">
        <p14:pan/>
      </p:transition>
    </mc:Choice>
    <mc:Fallback xmlns="">
      <p:transition spd="slow" advClick="0" advTm="0">
        <p:fade/>
      </p:transition>
    </mc:Fallback>
  </mc:AlternateContent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3" r:id="rId2"/>
    <p:sldLayoutId id="2147483651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190382"/>
            <a:ext cx="12192000" cy="2603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2244626" y="1527577"/>
            <a:ext cx="7702750" cy="1898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基于机器学习的</a:t>
            </a:r>
          </a:p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青少年早期抑郁症检测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C9A0686-7B29-4038-9658-1C51DF2E9691}"/>
              </a:ext>
            </a:extLst>
          </p:cNvPr>
          <p:cNvSpPr/>
          <p:nvPr/>
        </p:nvSpPr>
        <p:spPr>
          <a:xfrm>
            <a:off x="4576272" y="4130703"/>
            <a:ext cx="3039456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ID: 1654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命题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项目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组（本科生）</a:t>
            </a:r>
          </a:p>
          <a:p>
            <a:pPr lvl="0"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2024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22</a:t>
            </a:r>
            <a:r>
              <a:rPr lang="zh-CN" altLang="en-US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日</a:t>
            </a:r>
            <a:endParaRPr lang="en-US" altLang="zh-CN" sz="24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2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4704395-8AF3-AD25-BAB0-DECC60D2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05" y="1631476"/>
            <a:ext cx="5904000" cy="21447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C11909F-F481-C78F-0D6A-51730C043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605" y="949204"/>
            <a:ext cx="4368000" cy="350926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CC49A3A-4A9E-681F-B943-EE9CD6614D0C}"/>
              </a:ext>
            </a:extLst>
          </p:cNvPr>
          <p:cNvSpPr/>
          <p:nvPr/>
        </p:nvSpPr>
        <p:spPr>
          <a:xfrm>
            <a:off x="686813" y="4674663"/>
            <a:ext cx="5040000" cy="1620000"/>
          </a:xfrm>
          <a:prstGeom prst="rect">
            <a:avLst/>
          </a:prstGeom>
          <a:solidFill>
            <a:srgbClr val="2A65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en-US" altLang="zh-CN" sz="2000" b="1" dirty="0">
                <a:solidFill>
                  <a:srgbClr val="FFFF00"/>
                </a:solidFill>
                <a:latin typeface="+mn-ea"/>
              </a:rPr>
              <a:t>CNN-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</a:rPr>
              <a:t>双向</a:t>
            </a:r>
            <a:r>
              <a:rPr lang="en-US" altLang="zh-CN" sz="2000" b="1" dirty="0">
                <a:solidFill>
                  <a:srgbClr val="FFFF00"/>
                </a:solidFill>
                <a:latin typeface="+mn-ea"/>
              </a:rPr>
              <a:t>LSTM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结合卷积神经网络和长短时记忆网络，在时间序列数据中提取空间特征和时间依赖关系并进行分类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291E9A-08B5-92D9-3286-0B40366BBE8D}"/>
              </a:ext>
            </a:extLst>
          </p:cNvPr>
          <p:cNvSpPr/>
          <p:nvPr/>
        </p:nvSpPr>
        <p:spPr>
          <a:xfrm>
            <a:off x="6272605" y="4674663"/>
            <a:ext cx="5040000" cy="1620000"/>
          </a:xfrm>
          <a:prstGeom prst="rect">
            <a:avLst/>
          </a:prstGeom>
          <a:solidFill>
            <a:srgbClr val="2A65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b="1" dirty="0">
                <a:solidFill>
                  <a:srgbClr val="FFFF00"/>
                </a:solidFill>
                <a:latin typeface="+mn-ea"/>
              </a:rPr>
              <a:t>“二分类”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特点：自动特征提取、大规模数据处理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输入：预处理后的原始数据</a:t>
            </a:r>
          </a:p>
        </p:txBody>
      </p:sp>
    </p:spTree>
    <p:extLst>
      <p:ext uri="{BB962C8B-B14F-4D97-AF65-F5344CB8AC3E}">
        <p14:creationId xmlns:p14="http://schemas.microsoft.com/office/powerpoint/2010/main" val="140218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F81754-4C35-059D-393C-6633A825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08" y="924866"/>
            <a:ext cx="8129383" cy="546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57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664043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4500048" y="2840353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4876757" y="3937842"/>
            <a:ext cx="243848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spc="400" dirty="0">
                <a:solidFill>
                  <a:schemeClr val="bg1"/>
                </a:solidFill>
                <a:latin typeface="+mj-lt"/>
                <a:ea typeface="方正兰亭黑_GBK"/>
              </a:rPr>
              <a:t>RESEARCH RESULTS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5560937" y="4431140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5098127" y="4637183"/>
            <a:ext cx="1995748" cy="4274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>
                <a:solidFill>
                  <a:schemeClr val="bg1"/>
                </a:solidFill>
                <a:latin typeface="+mj-lt"/>
              </a:rPr>
              <a:t>PART THREE</a:t>
            </a:r>
            <a:endParaRPr lang="zh-CN" altLang="en-US" sz="18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478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评价指标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01DF6-7D25-9557-D418-C7103CE196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9"/>
          <a:stretch/>
        </p:blipFill>
        <p:spPr>
          <a:xfrm>
            <a:off x="749840" y="1864527"/>
            <a:ext cx="3840000" cy="29220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7FAF27-01FD-18A9-48BB-C7921B7CE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520" y="5020272"/>
            <a:ext cx="2390512" cy="566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910F6-5679-8CCA-C953-5BC104B91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957" y="4998967"/>
            <a:ext cx="2135009" cy="5934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9A55E82-35CA-D75B-A4D8-CCCD9B311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28" y="5781602"/>
            <a:ext cx="4069227" cy="56197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202C64F-F93E-95D8-19DA-D363D3994563}"/>
              </a:ext>
            </a:extLst>
          </p:cNvPr>
          <p:cNvSpPr txBox="1"/>
          <p:nvPr/>
        </p:nvSpPr>
        <p:spPr>
          <a:xfrm>
            <a:off x="6245349" y="1490546"/>
            <a:ext cx="441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按照如下方式随机划分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折平均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作为模型的评价指标：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998B35-447E-BBAF-1BD0-1548A79DE147}"/>
              </a:ext>
            </a:extLst>
          </p:cNvPr>
          <p:cNvSpPr/>
          <p:nvPr/>
        </p:nvSpPr>
        <p:spPr>
          <a:xfrm>
            <a:off x="324957" y="885146"/>
            <a:ext cx="3164472" cy="537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建立混淆矩阵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346A10-A4CF-D5E7-1919-FD688CB627F5}"/>
              </a:ext>
            </a:extLst>
          </p:cNvPr>
          <p:cNvSpPr/>
          <p:nvPr/>
        </p:nvSpPr>
        <p:spPr>
          <a:xfrm>
            <a:off x="6264168" y="882630"/>
            <a:ext cx="3164472" cy="5376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数据集划分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19C564D-A9F1-4C70-793D-952A2DCA6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640" y="2497158"/>
            <a:ext cx="6327762" cy="373518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8239E6-825E-5BF1-BAA9-16875B29EA56}"/>
              </a:ext>
            </a:extLst>
          </p:cNvPr>
          <p:cNvSpPr txBox="1"/>
          <p:nvPr/>
        </p:nvSpPr>
        <p:spPr>
          <a:xfrm>
            <a:off x="324957" y="1490546"/>
            <a:ext cx="53766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对于不平衡数据分类任务，建立混淆矩阵以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评分指标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975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7C8619-F54F-E47F-6221-11E3865149DD}"/>
              </a:ext>
            </a:extLst>
          </p:cNvPr>
          <p:cNvSpPr/>
          <p:nvPr/>
        </p:nvSpPr>
        <p:spPr>
          <a:xfrm>
            <a:off x="318624" y="1053230"/>
            <a:ext cx="3164472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样本扩容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7F1070-6EC9-CCA8-1112-61B060032567}"/>
              </a:ext>
            </a:extLst>
          </p:cNvPr>
          <p:cNvSpPr txBox="1"/>
          <p:nvPr/>
        </p:nvSpPr>
        <p:spPr>
          <a:xfrm>
            <a:off x="4116958" y="5376320"/>
            <a:ext cx="5873119" cy="616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以抑郁片段比例作为预测指标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E60B2A-2E5B-3E77-080A-3CDEEDED7DC9}"/>
              </a:ext>
            </a:extLst>
          </p:cNvPr>
          <p:cNvSpPr txBox="1"/>
          <p:nvPr/>
        </p:nvSpPr>
        <p:spPr>
          <a:xfrm>
            <a:off x="490963" y="1989000"/>
            <a:ext cx="1901433" cy="4250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原始样本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FAA772F-CC24-AF16-F17D-25A63DD89909}"/>
              </a:ext>
            </a:extLst>
          </p:cNvPr>
          <p:cNvSpPr txBox="1"/>
          <p:nvPr/>
        </p:nvSpPr>
        <p:spPr>
          <a:xfrm>
            <a:off x="490963" y="4228533"/>
            <a:ext cx="1901433" cy="5232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若干小样本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EB6718-FC53-77E8-163C-7711D387C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280" y="1989000"/>
            <a:ext cx="819447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49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7C8619-F54F-E47F-6221-11E3865149DD}"/>
              </a:ext>
            </a:extLst>
          </p:cNvPr>
          <p:cNvSpPr/>
          <p:nvPr/>
        </p:nvSpPr>
        <p:spPr>
          <a:xfrm>
            <a:off x="318624" y="1053230"/>
            <a:ext cx="3164472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SVM</a:t>
            </a:r>
            <a:r>
              <a:rPr lang="zh-CN" altLang="en-US" sz="2400" b="1" dirty="0">
                <a:solidFill>
                  <a:schemeClr val="bg1"/>
                </a:solidFill>
              </a:rPr>
              <a:t>（支持向量机）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FF8332F-4A57-3F6C-F6FA-AE879327012B}"/>
              </a:ext>
            </a:extLst>
          </p:cNvPr>
          <p:cNvSpPr txBox="1"/>
          <p:nvPr/>
        </p:nvSpPr>
        <p:spPr>
          <a:xfrm>
            <a:off x="995741" y="2112237"/>
            <a:ext cx="1027268" cy="537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D4E5F08-D140-6EF1-7A41-82C9006533D1}"/>
              </a:ext>
            </a:extLst>
          </p:cNvPr>
          <p:cNvSpPr txBox="1"/>
          <p:nvPr/>
        </p:nvSpPr>
        <p:spPr>
          <a:xfrm>
            <a:off x="995740" y="4516041"/>
            <a:ext cx="962533" cy="473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脑电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D385BF1-F924-590C-0488-194C78C63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60" y="1745713"/>
            <a:ext cx="7455937" cy="18957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3E6D37-620C-537A-0618-38B5736E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860" y="4291278"/>
            <a:ext cx="7455937" cy="19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90873551-6DAC-9626-BE94-2C8F816C8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2" t="55163" r="54268" b="2712"/>
          <a:stretch/>
        </p:blipFill>
        <p:spPr>
          <a:xfrm>
            <a:off x="318624" y="2992339"/>
            <a:ext cx="3473456" cy="247981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C1D1F92-95A0-9730-9066-0065BC372A8C}"/>
              </a:ext>
            </a:extLst>
          </p:cNvPr>
          <p:cNvGrpSpPr/>
          <p:nvPr/>
        </p:nvGrpSpPr>
        <p:grpSpPr>
          <a:xfrm>
            <a:off x="4194139" y="5028996"/>
            <a:ext cx="3842724" cy="960707"/>
            <a:chOff x="3877325" y="4489008"/>
            <a:chExt cx="3842724" cy="960707"/>
          </a:xfrm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DCB4A7A5-B0D1-654D-8AA9-6FA16109E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301"/>
            <a:stretch/>
          </p:blipFill>
          <p:spPr>
            <a:xfrm>
              <a:off x="3877325" y="4490528"/>
              <a:ext cx="348080" cy="9591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E6B4F5F-CDCE-E357-E137-F528A61C3198}"/>
                    </a:ext>
                  </a:extLst>
                </p:cNvPr>
                <p:cNvSpPr txBox="1"/>
                <p:nvPr/>
              </p:nvSpPr>
              <p:spPr>
                <a:xfrm>
                  <a:off x="4046412" y="4489008"/>
                  <a:ext cx="3673637" cy="9543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867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均值、方差、峰值</a:t>
                  </a:r>
                  <a:endParaRPr lang="en-US" altLang="zh-CN" sz="1867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1867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五种频带的能量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、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、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𝛾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、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𝛿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、</m:t>
                          </m:r>
                          <m:r>
                            <a:rPr lang="zh-CN" altLang="en-US" sz="1867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𝜃</m:t>
                          </m:r>
                        </m:e>
                      </m:d>
                    </m:oMath>
                  </a14:m>
                  <a:endParaRPr lang="en-US" altLang="zh-CN" sz="1867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r>
                    <a:rPr lang="zh-CN" altLang="en-US" sz="1867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样本熵、近似熵</a:t>
                  </a:r>
                  <a:endParaRPr lang="en-US" altLang="zh-CN" sz="1867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2E6B4F5F-CDCE-E357-E137-F528A61C3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412" y="4489008"/>
                  <a:ext cx="3673637" cy="954300"/>
                </a:xfrm>
                <a:prstGeom prst="rect">
                  <a:avLst/>
                </a:prstGeom>
                <a:blipFill>
                  <a:blip r:embed="rId5"/>
                  <a:stretch>
                    <a:fillRect l="-1495" t="-3822" b="-89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42C77-3578-80BC-1FB2-9615D7988A01}"/>
              </a:ext>
            </a:extLst>
          </p:cNvPr>
          <p:cNvSpPr txBox="1"/>
          <p:nvPr/>
        </p:nvSpPr>
        <p:spPr>
          <a:xfrm>
            <a:off x="4194138" y="2619750"/>
            <a:ext cx="2863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心率变异性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HRV-RR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3CDC4B0-45B0-906E-F50D-433FE382D400}"/>
              </a:ext>
            </a:extLst>
          </p:cNvPr>
          <p:cNvSpPr txBox="1"/>
          <p:nvPr/>
        </p:nvSpPr>
        <p:spPr>
          <a:xfrm>
            <a:off x="4194139" y="4498911"/>
            <a:ext cx="3240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时间域、频域、时频域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57C8619-F54F-E47F-6221-11E3865149DD}"/>
              </a:ext>
            </a:extLst>
          </p:cNvPr>
          <p:cNvSpPr/>
          <p:nvPr/>
        </p:nvSpPr>
        <p:spPr>
          <a:xfrm>
            <a:off x="318624" y="1053230"/>
            <a:ext cx="3164472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SVM</a:t>
            </a:r>
            <a:r>
              <a:rPr lang="zh-CN" altLang="en-US" sz="2400" b="1" dirty="0">
                <a:solidFill>
                  <a:schemeClr val="bg1"/>
                </a:solidFill>
              </a:rPr>
              <a:t>（支持向量机）</a:t>
            </a:r>
          </a:p>
        </p:txBody>
      </p:sp>
      <p:sp>
        <p:nvSpPr>
          <p:cNvPr id="33" name="圆角矩形 38">
            <a:extLst>
              <a:ext uri="{FF2B5EF4-FFF2-40B4-BE49-F238E27FC236}">
                <a16:creationId xmlns:a16="http://schemas.microsoft.com/office/drawing/2014/main" id="{67926B13-C740-FF8F-507B-652C933A8A48}"/>
              </a:ext>
            </a:extLst>
          </p:cNvPr>
          <p:cNvSpPr/>
          <p:nvPr/>
        </p:nvSpPr>
        <p:spPr>
          <a:xfrm>
            <a:off x="3986627" y="2172667"/>
            <a:ext cx="4092116" cy="4032000"/>
          </a:xfrm>
          <a:prstGeom prst="roundRect">
            <a:avLst>
              <a:gd name="adj" fmla="val 8925"/>
            </a:avLst>
          </a:prstGeom>
          <a:noFill/>
          <a:ln>
            <a:solidFill>
              <a:srgbClr val="193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圆角矩形 42">
            <a:extLst>
              <a:ext uri="{FF2B5EF4-FFF2-40B4-BE49-F238E27FC236}">
                <a16:creationId xmlns:a16="http://schemas.microsoft.com/office/drawing/2014/main" id="{4D127D67-7C2F-31DE-1B6B-C25DA3C941C8}"/>
              </a:ext>
            </a:extLst>
          </p:cNvPr>
          <p:cNvSpPr/>
          <p:nvPr/>
        </p:nvSpPr>
        <p:spPr>
          <a:xfrm>
            <a:off x="4160617" y="1919937"/>
            <a:ext cx="1720850" cy="451485"/>
          </a:xfrm>
          <a:prstGeom prst="roundRect">
            <a:avLst>
              <a:gd name="adj" fmla="val 42334"/>
            </a:avLst>
          </a:prstGeom>
          <a:solidFill>
            <a:srgbClr val="3C849A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特征提取</a:t>
            </a:r>
          </a:p>
        </p:txBody>
      </p:sp>
      <p:sp>
        <p:nvSpPr>
          <p:cNvPr id="42" name="圆角矩形 38">
            <a:extLst>
              <a:ext uri="{FF2B5EF4-FFF2-40B4-BE49-F238E27FC236}">
                <a16:creationId xmlns:a16="http://schemas.microsoft.com/office/drawing/2014/main" id="{1F4C9AD6-260B-93AE-68FB-748D5B337912}"/>
              </a:ext>
            </a:extLst>
          </p:cNvPr>
          <p:cNvSpPr/>
          <p:nvPr/>
        </p:nvSpPr>
        <p:spPr>
          <a:xfrm>
            <a:off x="269712" y="2153637"/>
            <a:ext cx="3550288" cy="4032000"/>
          </a:xfrm>
          <a:prstGeom prst="roundRect">
            <a:avLst>
              <a:gd name="adj" fmla="val 8925"/>
            </a:avLst>
          </a:prstGeom>
          <a:noFill/>
          <a:ln>
            <a:solidFill>
              <a:srgbClr val="193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圆角矩形 42">
            <a:extLst>
              <a:ext uri="{FF2B5EF4-FFF2-40B4-BE49-F238E27FC236}">
                <a16:creationId xmlns:a16="http://schemas.microsoft.com/office/drawing/2014/main" id="{44BC921C-CFE2-BB01-C2A4-0F1D184C3F9F}"/>
              </a:ext>
            </a:extLst>
          </p:cNvPr>
          <p:cNvSpPr/>
          <p:nvPr/>
        </p:nvSpPr>
        <p:spPr>
          <a:xfrm>
            <a:off x="443702" y="1900907"/>
            <a:ext cx="1720850" cy="451485"/>
          </a:xfrm>
          <a:prstGeom prst="roundRect">
            <a:avLst>
              <a:gd name="adj" fmla="val 42334"/>
            </a:avLst>
          </a:prstGeom>
          <a:solidFill>
            <a:srgbClr val="3C849A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预处理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51D4E9-4D8F-DCC3-8FF6-1E67E39116F3}"/>
              </a:ext>
            </a:extLst>
          </p:cNvPr>
          <p:cNvSpPr txBox="1"/>
          <p:nvPr/>
        </p:nvSpPr>
        <p:spPr>
          <a:xfrm flipH="1">
            <a:off x="8411036" y="3221110"/>
            <a:ext cx="3294855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计算十次训练集互信息排序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得到特征贡献度的平均顺序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选取前</a:t>
            </a:r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个特征逐次尝试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cs typeface="+mn-ea"/>
                <a:sym typeface="+mn-lt"/>
              </a:rPr>
              <a:t>得到最佳</a:t>
            </a:r>
            <a:r>
              <a:rPr lang="en-US" altLang="zh-CN" dirty="0">
                <a:cs typeface="+mn-ea"/>
                <a:sym typeface="+mn-lt"/>
              </a:rPr>
              <a:t>F1</a:t>
            </a:r>
            <a:r>
              <a:rPr lang="zh-CN" altLang="en-US" dirty="0">
                <a:cs typeface="+mn-ea"/>
                <a:sym typeface="+mn-lt"/>
              </a:rPr>
              <a:t>及对应特征选取</a:t>
            </a:r>
          </a:p>
        </p:txBody>
      </p:sp>
      <p:sp>
        <p:nvSpPr>
          <p:cNvPr id="48" name="圆角矩形 38">
            <a:extLst>
              <a:ext uri="{FF2B5EF4-FFF2-40B4-BE49-F238E27FC236}">
                <a16:creationId xmlns:a16="http://schemas.microsoft.com/office/drawing/2014/main" id="{7229ED28-35E0-9997-6DA2-25FCDB305A3A}"/>
              </a:ext>
            </a:extLst>
          </p:cNvPr>
          <p:cNvSpPr/>
          <p:nvPr/>
        </p:nvSpPr>
        <p:spPr>
          <a:xfrm>
            <a:off x="8272824" y="2153637"/>
            <a:ext cx="3531314" cy="4032000"/>
          </a:xfrm>
          <a:prstGeom prst="roundRect">
            <a:avLst>
              <a:gd name="adj" fmla="val 8925"/>
            </a:avLst>
          </a:prstGeom>
          <a:noFill/>
          <a:ln>
            <a:solidFill>
              <a:srgbClr val="193D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0" name="圆角矩形 42">
            <a:extLst>
              <a:ext uri="{FF2B5EF4-FFF2-40B4-BE49-F238E27FC236}">
                <a16:creationId xmlns:a16="http://schemas.microsoft.com/office/drawing/2014/main" id="{A2CE109D-13DE-08CF-731C-5ACDC136CF26}"/>
              </a:ext>
            </a:extLst>
          </p:cNvPr>
          <p:cNvSpPr/>
          <p:nvPr/>
        </p:nvSpPr>
        <p:spPr>
          <a:xfrm>
            <a:off x="8446814" y="1900907"/>
            <a:ext cx="1720850" cy="451485"/>
          </a:xfrm>
          <a:prstGeom prst="roundRect">
            <a:avLst>
              <a:gd name="adj" fmla="val 42334"/>
            </a:avLst>
          </a:prstGeom>
          <a:solidFill>
            <a:srgbClr val="3C849A"/>
          </a:solidFill>
          <a:ln/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特征选择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25AC58-9102-9585-FDA2-7749DE3DC69F}"/>
              </a:ext>
            </a:extLst>
          </p:cNvPr>
          <p:cNvGrpSpPr/>
          <p:nvPr/>
        </p:nvGrpSpPr>
        <p:grpSpPr>
          <a:xfrm>
            <a:off x="4181455" y="3144472"/>
            <a:ext cx="3029723" cy="959187"/>
            <a:chOff x="4181455" y="3144472"/>
            <a:chExt cx="3029723" cy="959187"/>
          </a:xfrm>
        </p:grpSpPr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B11B1827-6F6D-AE31-A4CC-4A9CA9C36AA3}"/>
                </a:ext>
              </a:extLst>
            </p:cNvPr>
            <p:cNvSpPr txBox="1"/>
            <p:nvPr/>
          </p:nvSpPr>
          <p:spPr>
            <a:xfrm>
              <a:off x="4348082" y="3144472"/>
              <a:ext cx="2863096" cy="954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SDNN</a:t>
              </a:r>
              <a:r>
                <a:rPr lang="zh-CN" alt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RMSSD</a:t>
              </a:r>
              <a:r>
                <a:rPr lang="zh-CN" alt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pNN50</a:t>
              </a:r>
            </a:p>
            <a:p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</a:t>
              </a:r>
              <a:r>
                <a:rPr lang="zh-CN" alt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HF</a:t>
              </a:r>
            </a:p>
            <a:p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LF/HF</a:t>
              </a:r>
              <a:r>
                <a:rPr lang="zh-CN" altLang="en-US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1867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SD1/SD2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03EC8DAF-AFD2-0F06-7990-65E8FEED8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1301"/>
            <a:stretch/>
          </p:blipFill>
          <p:spPr>
            <a:xfrm>
              <a:off x="4181455" y="3144472"/>
              <a:ext cx="348080" cy="959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65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29E75A-F6BD-BA93-37C4-8997D93A45DA}"/>
              </a:ext>
            </a:extLst>
          </p:cNvPr>
          <p:cNvSpPr/>
          <p:nvPr/>
        </p:nvSpPr>
        <p:spPr>
          <a:xfrm>
            <a:off x="318624" y="1053230"/>
            <a:ext cx="3164472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SVM</a:t>
            </a:r>
            <a:r>
              <a:rPr lang="zh-CN" altLang="en-US" sz="2400" b="1" dirty="0">
                <a:solidFill>
                  <a:schemeClr val="bg1"/>
                </a:solidFill>
              </a:rPr>
              <a:t>参数寻优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F24E6B-0577-D118-8450-A149DEA55109}"/>
                  </a:ext>
                </a:extLst>
              </p:cNvPr>
              <p:cNvSpPr txBox="1"/>
              <p:nvPr/>
            </p:nvSpPr>
            <p:spPr>
              <a:xfrm>
                <a:off x="369796" y="3237062"/>
                <a:ext cx="4072731" cy="17788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C= [ 0.001, 0.01, 0.</a:t>
                </a:r>
                <a:r>
                  <a:rPr lang="en-US" altLang="zh-CN" dirty="0">
                    <a:latin typeface="Arial Unicode MS" panose="020B0604020202020204" pitchFamily="34" charset="-122"/>
                    <a:ea typeface="JetBrains Mono"/>
                  </a:rPr>
                  <a:t>1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,  </a:t>
                </a:r>
                <a:r>
                  <a:rPr lang="en-US" altLang="zh-CN" dirty="0">
                    <a:latin typeface="Arial Unicode MS" panose="020B0604020202020204" pitchFamily="34" charset="-122"/>
                    <a:ea typeface="JetBrains Mono"/>
                  </a:rPr>
                  <a:t>1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,10, 1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0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0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……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]</a:t>
                </a:r>
                <a:b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</a:br>
                <a:endParaRPr kumimoji="0" lang="en-US" altLang="zh-CN" sz="1800" b="0" i="0" u="none" strike="noStrike" cap="none" normalizeH="0" baseline="0" dirty="0">
                  <a:ln>
                    <a:noFill/>
                  </a:ln>
                  <a:effectLst/>
                  <a:latin typeface="Arial Unicode MS" panose="020B0604020202020204" pitchFamily="34" charset="-122"/>
                  <a:ea typeface="JetBrains Mono"/>
                </a:endParaRPr>
              </a:p>
              <a:p>
                <a14:m>
                  <m:oMath xmlns:m="http://schemas.openxmlformats.org/officeDocument/2006/math">
                    <m:r>
                      <a:rPr kumimoji="0" lang="zh-CN" altLang="en-US" sz="1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JetBrains Mono"/>
                      </a:rPr>
                      <m:t>𝛾</m:t>
                    </m:r>
                  </m:oMath>
                </a14:m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= [ 0.0001, 0.001, 0.01, 0.1, 1</a:t>
                </a:r>
                <a:r>
                  <a:rPr kumimoji="0" lang="en-US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……</a:t>
                </a:r>
                <a:r>
                  <a:rPr kumimoji="0" lang="zh-CN" altLang="zh-CN" sz="1800" b="0" i="0" u="none" strike="noStrike" cap="none" normalizeH="0" baseline="0" dirty="0">
                    <a:ln>
                      <a:noFill/>
                    </a:ln>
                    <a:effectLst/>
                    <a:latin typeface="Arial Unicode MS" panose="020B0604020202020204" pitchFamily="34" charset="-122"/>
                    <a:ea typeface="JetBrains Mono"/>
                  </a:rPr>
                  <a:t>]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effectLst/>
                  <a:latin typeface="Arial Unicode MS" panose="020B0604020202020204" pitchFamily="34" charset="-122"/>
                  <a:ea typeface="JetBrains Mono"/>
                </a:endParaRPr>
              </a:p>
              <a:p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核函数 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 </a:t>
                </a:r>
                <a:r>
                  <a:rPr lang="en-US" altLang="zh-CN" dirty="0" err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rbf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linear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poly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9F24E6B-0577-D118-8450-A149DEA5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6" y="3237062"/>
                <a:ext cx="4072731" cy="1778800"/>
              </a:xfrm>
              <a:prstGeom prst="rect">
                <a:avLst/>
              </a:prstGeom>
              <a:blipFill>
                <a:blip r:embed="rId2"/>
                <a:stretch>
                  <a:fillRect l="-1347" t="-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D8680995-4B81-449F-33AA-77F5A4A0F20A}"/>
              </a:ext>
            </a:extLst>
          </p:cNvPr>
          <p:cNvGrpSpPr/>
          <p:nvPr/>
        </p:nvGrpSpPr>
        <p:grpSpPr>
          <a:xfrm>
            <a:off x="5349010" y="2194857"/>
            <a:ext cx="1850390" cy="699135"/>
            <a:chOff x="5163200" y="1047855"/>
            <a:chExt cx="3190990" cy="788995"/>
          </a:xfrm>
        </p:grpSpPr>
        <p:sp>
          <p:nvSpPr>
            <p:cNvPr id="6" name="矩形: 圆角 17">
              <a:extLst>
                <a:ext uri="{FF2B5EF4-FFF2-40B4-BE49-F238E27FC236}">
                  <a16:creationId xmlns:a16="http://schemas.microsoft.com/office/drawing/2014/main" id="{4B82801A-72A3-4FCA-094E-2630B89BE3B0}"/>
                </a:ext>
              </a:extLst>
            </p:cNvPr>
            <p:cNvSpPr/>
            <p:nvPr/>
          </p:nvSpPr>
          <p:spPr>
            <a:xfrm>
              <a:off x="5163200" y="1047855"/>
              <a:ext cx="3190990" cy="788995"/>
            </a:xfrm>
            <a:prstGeom prst="roundRect">
              <a:avLst>
                <a:gd name="adj" fmla="val 3353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2150D2-B5A4-5750-A57A-DC7DFA96086F}"/>
                </a:ext>
              </a:extLst>
            </p:cNvPr>
            <p:cNvSpPr txBox="1"/>
            <p:nvPr/>
          </p:nvSpPr>
          <p:spPr>
            <a:xfrm>
              <a:off x="5363255" y="1127601"/>
              <a:ext cx="2779836" cy="59047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逐次尝试</a:t>
              </a:r>
              <a:endPara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B316652-829C-EC46-4299-2829E91AD1AC}"/>
              </a:ext>
            </a:extLst>
          </p:cNvPr>
          <p:cNvGrpSpPr/>
          <p:nvPr/>
        </p:nvGrpSpPr>
        <p:grpSpPr>
          <a:xfrm>
            <a:off x="1745506" y="2194857"/>
            <a:ext cx="1888490" cy="699135"/>
            <a:chOff x="5163200" y="1047855"/>
            <a:chExt cx="3190990" cy="788995"/>
          </a:xfrm>
        </p:grpSpPr>
        <p:sp>
          <p:nvSpPr>
            <p:cNvPr id="9" name="矩形: 圆角 33">
              <a:extLst>
                <a:ext uri="{FF2B5EF4-FFF2-40B4-BE49-F238E27FC236}">
                  <a16:creationId xmlns:a16="http://schemas.microsoft.com/office/drawing/2014/main" id="{31F565A6-815F-10F5-067D-1748260A3240}"/>
                </a:ext>
              </a:extLst>
            </p:cNvPr>
            <p:cNvSpPr/>
            <p:nvPr/>
          </p:nvSpPr>
          <p:spPr>
            <a:xfrm>
              <a:off x="5163200" y="1047855"/>
              <a:ext cx="3190990" cy="788995"/>
            </a:xfrm>
            <a:prstGeom prst="roundRect">
              <a:avLst>
                <a:gd name="adj" fmla="val 3353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5563391-52E1-AD25-925B-B3221DA8128C}"/>
                </a:ext>
              </a:extLst>
            </p:cNvPr>
            <p:cNvSpPr txBox="1"/>
            <p:nvPr/>
          </p:nvSpPr>
          <p:spPr>
            <a:xfrm>
              <a:off x="5366471" y="1145296"/>
              <a:ext cx="2779836" cy="5904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可选范围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3252F6-2C50-3017-8F83-D4E1A97DF1DE}"/>
              </a:ext>
            </a:extLst>
          </p:cNvPr>
          <p:cNvGrpSpPr/>
          <p:nvPr/>
        </p:nvGrpSpPr>
        <p:grpSpPr>
          <a:xfrm>
            <a:off x="8876704" y="2220257"/>
            <a:ext cx="1864360" cy="648335"/>
            <a:chOff x="5163200" y="1047855"/>
            <a:chExt cx="3190990" cy="788995"/>
          </a:xfrm>
        </p:grpSpPr>
        <p:sp>
          <p:nvSpPr>
            <p:cNvPr id="13" name="矩形: 圆角 39">
              <a:extLst>
                <a:ext uri="{FF2B5EF4-FFF2-40B4-BE49-F238E27FC236}">
                  <a16:creationId xmlns:a16="http://schemas.microsoft.com/office/drawing/2014/main" id="{D7E9695C-90AC-179B-A336-BEEE87639CDC}"/>
                </a:ext>
              </a:extLst>
            </p:cNvPr>
            <p:cNvSpPr/>
            <p:nvPr/>
          </p:nvSpPr>
          <p:spPr>
            <a:xfrm>
              <a:off x="5163200" y="1047855"/>
              <a:ext cx="3190990" cy="788995"/>
            </a:xfrm>
            <a:prstGeom prst="roundRect">
              <a:avLst>
                <a:gd name="adj" fmla="val 3353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CEF9CC3-5CE3-5EA8-B2A6-417EB9FCE024}"/>
                </a:ext>
              </a:extLst>
            </p:cNvPr>
            <p:cNvSpPr txBox="1"/>
            <p:nvPr/>
          </p:nvSpPr>
          <p:spPr>
            <a:xfrm>
              <a:off x="5363256" y="1118054"/>
              <a:ext cx="2779837" cy="63673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选取最优</a:t>
              </a:r>
            </a:p>
          </p:txBody>
        </p:sp>
      </p:grpSp>
      <p:sp>
        <p:nvSpPr>
          <p:cNvPr id="15" name="箭头: 右 14">
            <a:extLst>
              <a:ext uri="{FF2B5EF4-FFF2-40B4-BE49-F238E27FC236}">
                <a16:creationId xmlns:a16="http://schemas.microsoft.com/office/drawing/2014/main" id="{DAE69196-249D-8BF8-01F6-CEFE24ADE0F7}"/>
              </a:ext>
            </a:extLst>
          </p:cNvPr>
          <p:cNvSpPr/>
          <p:nvPr/>
        </p:nvSpPr>
        <p:spPr>
          <a:xfrm>
            <a:off x="7716320" y="2408806"/>
            <a:ext cx="719391" cy="2712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953BEF80-022D-D369-F8BB-B66162411936}"/>
              </a:ext>
            </a:extLst>
          </p:cNvPr>
          <p:cNvSpPr/>
          <p:nvPr/>
        </p:nvSpPr>
        <p:spPr>
          <a:xfrm>
            <a:off x="4131807" y="2401692"/>
            <a:ext cx="719391" cy="2712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6C4F163-42F1-1CB7-852B-543C08F51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17"/>
          <a:stretch/>
        </p:blipFill>
        <p:spPr>
          <a:xfrm>
            <a:off x="4694055" y="3237061"/>
            <a:ext cx="3605033" cy="1778800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5ACD1C29-CE49-3BDA-3AE6-09C600B54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1E89F5A-749C-F3F9-78E5-7F3A66DC9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711" y="3237444"/>
            <a:ext cx="3386493" cy="167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6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324957" y="1192898"/>
            <a:ext cx="2521821" cy="53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CNN-</a:t>
            </a:r>
            <a:r>
              <a:rPr lang="zh-CN" altLang="en-US" sz="2400" b="1" dirty="0">
                <a:solidFill>
                  <a:schemeClr val="bg1"/>
                </a:solidFill>
              </a:rPr>
              <a:t>双向</a:t>
            </a:r>
            <a:r>
              <a:rPr lang="en-US" altLang="zh-CN" sz="2400" b="1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5" name="矩形 4"/>
          <p:cNvSpPr/>
          <p:nvPr/>
        </p:nvSpPr>
        <p:spPr>
          <a:xfrm>
            <a:off x="1862529" y="1032695"/>
            <a:ext cx="184731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90000" pitchFamily="34" charset="-122"/>
              <a:ea typeface="思源黑体" panose="020B0500000000090000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3307" t="54456" r="55544" b="4939"/>
          <a:stretch>
            <a:fillRect/>
          </a:stretch>
        </p:blipFill>
        <p:spPr>
          <a:xfrm>
            <a:off x="473710" y="2739572"/>
            <a:ext cx="1493520" cy="10452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7065" y="3944167"/>
            <a:ext cx="1146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带通滤波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0FD80D0-85CA-D406-CF73-F8BFEEAA8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235" y="1105748"/>
            <a:ext cx="10285696" cy="24511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5A99A07-D57A-9866-6EBE-363B85DFC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327" y="3728141"/>
            <a:ext cx="10460083" cy="260510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FA38EF-0469-65C8-21AD-C4E50DC0990B}"/>
              </a:ext>
            </a:extLst>
          </p:cNvPr>
          <p:cNvSpPr/>
          <p:nvPr/>
        </p:nvSpPr>
        <p:spPr>
          <a:xfrm>
            <a:off x="260221" y="924098"/>
            <a:ext cx="2521821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CNN-</a:t>
            </a:r>
            <a:r>
              <a:rPr lang="zh-CN" altLang="en-US" sz="2400" b="1" dirty="0">
                <a:solidFill>
                  <a:schemeClr val="bg1"/>
                </a:solidFill>
              </a:rPr>
              <a:t>双向</a:t>
            </a:r>
            <a:r>
              <a:rPr lang="en-US" altLang="zh-CN" sz="2400" b="1" dirty="0">
                <a:solidFill>
                  <a:schemeClr val="bg1"/>
                </a:solidFill>
              </a:rPr>
              <a:t>LSTM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A9CE3E-EF87-04D5-2D21-32C2F919F27E}"/>
              </a:ext>
            </a:extLst>
          </p:cNvPr>
          <p:cNvSpPr txBox="1"/>
          <p:nvPr/>
        </p:nvSpPr>
        <p:spPr>
          <a:xfrm>
            <a:off x="6655067" y="1461698"/>
            <a:ext cx="5541720" cy="446167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自动提取特征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Conv1D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kernel size=3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filters=64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分析信息的时间依赖性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两个双向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捕捉上下文关系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得到特征向量</a:t>
            </a:r>
          </a:p>
          <a:p>
            <a:pPr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特征融合与降维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三个全连接层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激活函数为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二分类得到预测结果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F6540F-1076-8A26-05F9-5795FC19EB17}"/>
              </a:ext>
            </a:extLst>
          </p:cNvPr>
          <p:cNvGrpSpPr/>
          <p:nvPr/>
        </p:nvGrpSpPr>
        <p:grpSpPr>
          <a:xfrm>
            <a:off x="464374" y="2114397"/>
            <a:ext cx="6284383" cy="3067850"/>
            <a:chOff x="439437" y="2268070"/>
            <a:chExt cx="6101574" cy="28128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EBAAADA-5D8B-08DA-0E3F-94C966F15FC7}"/>
                </a:ext>
              </a:extLst>
            </p:cNvPr>
            <p:cNvSpPr txBox="1"/>
            <p:nvPr/>
          </p:nvSpPr>
          <p:spPr>
            <a:xfrm>
              <a:off x="5728987" y="3429000"/>
              <a:ext cx="8120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</a:t>
              </a:r>
            </a:p>
          </p:txBody>
        </p:sp>
        <p:sp>
          <p:nvSpPr>
            <p:cNvPr id="9" name="箭头: 右 34">
              <a:extLst>
                <a:ext uri="{FF2B5EF4-FFF2-40B4-BE49-F238E27FC236}">
                  <a16:creationId xmlns:a16="http://schemas.microsoft.com/office/drawing/2014/main" id="{F805B904-6221-81D6-650B-AB90E27205C4}"/>
                </a:ext>
              </a:extLst>
            </p:cNvPr>
            <p:cNvSpPr/>
            <p:nvPr/>
          </p:nvSpPr>
          <p:spPr>
            <a:xfrm>
              <a:off x="1199405" y="3511878"/>
              <a:ext cx="847855" cy="232767"/>
            </a:xfrm>
            <a:prstGeom prst="rightArrow">
              <a:avLst/>
            </a:prstGeom>
            <a:solidFill>
              <a:srgbClr val="7DA9B6"/>
            </a:solidFill>
            <a:ln>
              <a:solidFill>
                <a:srgbClr val="7DA9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9335623-4DB5-F38E-480A-C35F68FCF7CC}"/>
                </a:ext>
              </a:extLst>
            </p:cNvPr>
            <p:cNvSpPr txBox="1"/>
            <p:nvPr/>
          </p:nvSpPr>
          <p:spPr>
            <a:xfrm>
              <a:off x="1912082" y="3213636"/>
              <a:ext cx="2746651" cy="921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得到训练集和测试集</a:t>
              </a: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心电（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N,10,1)</a:t>
              </a: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脑电（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N,200,1)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2DB3197-3AA8-E130-F5AA-B87D4E626CEE}"/>
                </a:ext>
              </a:extLst>
            </p:cNvPr>
            <p:cNvSpPr txBox="1"/>
            <p:nvPr/>
          </p:nvSpPr>
          <p:spPr>
            <a:xfrm>
              <a:off x="439437" y="2268070"/>
              <a:ext cx="448235" cy="281288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合并小样本</a:t>
              </a:r>
            </a:p>
          </p:txBody>
        </p:sp>
        <p:sp>
          <p:nvSpPr>
            <p:cNvPr id="13" name="箭头: 右 34">
              <a:extLst>
                <a:ext uri="{FF2B5EF4-FFF2-40B4-BE49-F238E27FC236}">
                  <a16:creationId xmlns:a16="http://schemas.microsoft.com/office/drawing/2014/main" id="{6A4DBBBB-39B3-A285-AAAB-801715F2AECC}"/>
                </a:ext>
              </a:extLst>
            </p:cNvPr>
            <p:cNvSpPr/>
            <p:nvPr/>
          </p:nvSpPr>
          <p:spPr>
            <a:xfrm>
              <a:off x="4658733" y="3535133"/>
              <a:ext cx="847855" cy="232767"/>
            </a:xfrm>
            <a:prstGeom prst="rightArrow">
              <a:avLst/>
            </a:prstGeom>
            <a:solidFill>
              <a:srgbClr val="7DA9B6"/>
            </a:solidFill>
            <a:ln>
              <a:solidFill>
                <a:srgbClr val="7DA9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61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3EBB16A-0AD6-482D-AA2F-E4C5A81E44B2}"/>
              </a:ext>
            </a:extLst>
          </p:cNvPr>
          <p:cNvSpPr/>
          <p:nvPr/>
        </p:nvSpPr>
        <p:spPr>
          <a:xfrm>
            <a:off x="1" y="-18686"/>
            <a:ext cx="12192001" cy="1329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矩形 27"/>
          <p:cNvSpPr/>
          <p:nvPr/>
        </p:nvSpPr>
        <p:spPr bwMode="auto">
          <a:xfrm>
            <a:off x="2645241" y="332546"/>
            <a:ext cx="24416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3200" kern="1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F1B35CB-F420-4CAB-92EA-0DE5D093E3F6}"/>
              </a:ext>
            </a:extLst>
          </p:cNvPr>
          <p:cNvSpPr/>
          <p:nvPr/>
        </p:nvSpPr>
        <p:spPr bwMode="auto">
          <a:xfrm>
            <a:off x="1002536" y="209435"/>
            <a:ext cx="15872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8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rPr>
              <a:t>目 录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4DAF5A-F0C7-46AF-96C4-255D76C773F0}"/>
              </a:ext>
            </a:extLst>
          </p:cNvPr>
          <p:cNvCxnSpPr/>
          <p:nvPr/>
        </p:nvCxnSpPr>
        <p:spPr>
          <a:xfrm>
            <a:off x="2620340" y="409656"/>
            <a:ext cx="0" cy="4613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08DBBDA6-A305-485F-BD13-6D3802AB9326}"/>
              </a:ext>
            </a:extLst>
          </p:cNvPr>
          <p:cNvSpPr>
            <a:spLocks noChangeAspect="1"/>
          </p:cNvSpPr>
          <p:nvPr/>
        </p:nvSpPr>
        <p:spPr>
          <a:xfrm>
            <a:off x="1617272" y="1706277"/>
            <a:ext cx="960000" cy="9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67" dirty="0">
                <a:latin typeface="+mj-lt"/>
              </a:rPr>
              <a:t>01</a:t>
            </a:r>
            <a:endParaRPr lang="zh-CN" altLang="en-US" sz="2667" dirty="0">
              <a:latin typeface="+mj-lt"/>
            </a:endParaRPr>
          </a:p>
        </p:txBody>
      </p:sp>
      <p:sp>
        <p:nvSpPr>
          <p:cNvPr id="19" name="文本框 6">
            <a:extLst>
              <a:ext uri="{FF2B5EF4-FFF2-40B4-BE49-F238E27FC236}">
                <a16:creationId xmlns:a16="http://schemas.microsoft.com/office/drawing/2014/main" id="{06A5D669-B85A-4CFA-A605-F90DEDC58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499" y="3284480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chemeClr val="accent1"/>
                </a:solidFill>
                <a:latin typeface="+mj-ea"/>
                <a:ea typeface="+mj-ea"/>
              </a:rPr>
              <a:t>模型概述</a:t>
            </a:r>
          </a:p>
        </p:txBody>
      </p:sp>
      <p:sp>
        <p:nvSpPr>
          <p:cNvPr id="20" name="文本框 6">
            <a:extLst>
              <a:ext uri="{FF2B5EF4-FFF2-40B4-BE49-F238E27FC236}">
                <a16:creationId xmlns:a16="http://schemas.microsoft.com/office/drawing/2014/main" id="{51ED690A-3001-4FF2-AC2A-DE15C617E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499" y="4639557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chemeClr val="accent1"/>
                </a:solidFill>
                <a:latin typeface="+mj-ea"/>
                <a:ea typeface="+mj-ea"/>
              </a:rPr>
              <a:t>研究内容</a:t>
            </a:r>
          </a:p>
        </p:txBody>
      </p:sp>
      <p:sp>
        <p:nvSpPr>
          <p:cNvPr id="22" name="文本框 6">
            <a:extLst>
              <a:ext uri="{FF2B5EF4-FFF2-40B4-BE49-F238E27FC236}">
                <a16:creationId xmlns:a16="http://schemas.microsoft.com/office/drawing/2014/main" id="{94D1CB4E-C486-4282-9166-ACE60101F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499" y="1934894"/>
            <a:ext cx="1550424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667" b="1" dirty="0">
                <a:solidFill>
                  <a:schemeClr val="accent1"/>
                </a:solidFill>
                <a:latin typeface="+mj-ea"/>
                <a:ea typeface="+mj-ea"/>
              </a:rPr>
              <a:t>研究背景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F3446CB-3ACF-8598-6126-9B751CA444C3}"/>
              </a:ext>
            </a:extLst>
          </p:cNvPr>
          <p:cNvSpPr>
            <a:spLocks noChangeAspect="1"/>
          </p:cNvSpPr>
          <p:nvPr/>
        </p:nvSpPr>
        <p:spPr>
          <a:xfrm>
            <a:off x="1617272" y="3055863"/>
            <a:ext cx="960000" cy="9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67" dirty="0">
                <a:latin typeface="+mj-lt"/>
              </a:rPr>
              <a:t>02</a:t>
            </a:r>
            <a:endParaRPr lang="zh-CN" altLang="en-US" sz="2667" dirty="0">
              <a:latin typeface="+mj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BD7D33-146F-A0DF-9FF9-A686DDFAE631}"/>
              </a:ext>
            </a:extLst>
          </p:cNvPr>
          <p:cNvSpPr>
            <a:spLocks noChangeAspect="1"/>
          </p:cNvSpPr>
          <p:nvPr/>
        </p:nvSpPr>
        <p:spPr>
          <a:xfrm>
            <a:off x="1617272" y="4410940"/>
            <a:ext cx="960000" cy="96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67" dirty="0">
                <a:latin typeface="+mj-lt"/>
              </a:rPr>
              <a:t>03</a:t>
            </a:r>
            <a:endParaRPr lang="zh-CN" altLang="en-US" sz="2667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428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FA38EF-0469-65C8-21AD-C4E50DC0990B}"/>
              </a:ext>
            </a:extLst>
          </p:cNvPr>
          <p:cNvSpPr/>
          <p:nvPr/>
        </p:nvSpPr>
        <p:spPr>
          <a:xfrm>
            <a:off x="324957" y="1192898"/>
            <a:ext cx="2521821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结果统计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128F2E-D973-F2BC-E42A-71D39577F320}"/>
              </a:ext>
            </a:extLst>
          </p:cNvPr>
          <p:cNvGrpSpPr/>
          <p:nvPr/>
        </p:nvGrpSpPr>
        <p:grpSpPr>
          <a:xfrm>
            <a:off x="1221605" y="2372089"/>
            <a:ext cx="2750185" cy="2698876"/>
            <a:chOff x="8156615" y="2867277"/>
            <a:chExt cx="2660630" cy="1963714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D9A2621-419F-52FD-6CFD-EB18ED45326B}"/>
                </a:ext>
              </a:extLst>
            </p:cNvPr>
            <p:cNvSpPr txBox="1"/>
            <p:nvPr/>
          </p:nvSpPr>
          <p:spPr>
            <a:xfrm>
              <a:off x="8156615" y="2867277"/>
              <a:ext cx="2660630" cy="2534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统计小样本预测结果</a:t>
              </a:r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190C088A-85DB-A71F-0FA8-EA780E4E98E6}"/>
                </a:ext>
              </a:extLst>
            </p:cNvPr>
            <p:cNvSpPr/>
            <p:nvPr/>
          </p:nvSpPr>
          <p:spPr>
            <a:xfrm rot="5400000">
              <a:off x="9286574" y="3314029"/>
              <a:ext cx="400781" cy="215163"/>
            </a:xfrm>
            <a:prstGeom prst="rightArrow">
              <a:avLst/>
            </a:prstGeom>
            <a:solidFill>
              <a:srgbClr val="7DA9B6"/>
            </a:solidFill>
            <a:ln>
              <a:solidFill>
                <a:srgbClr val="7DA9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23C398E-632D-70A5-5800-669F86100542}"/>
                </a:ext>
              </a:extLst>
            </p:cNvPr>
            <p:cNvSpPr txBox="1"/>
            <p:nvPr/>
          </p:nvSpPr>
          <p:spPr>
            <a:xfrm>
              <a:off x="8156615" y="3722397"/>
              <a:ext cx="2660630" cy="25341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得到大样本预测结果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8F88DE39-1DAF-826A-5E76-EDBAFA6C1B76}"/>
                </a:ext>
              </a:extLst>
            </p:cNvPr>
            <p:cNvSpPr/>
            <p:nvPr/>
          </p:nvSpPr>
          <p:spPr>
            <a:xfrm rot="5400000">
              <a:off x="9286539" y="4169216"/>
              <a:ext cx="400781" cy="215163"/>
            </a:xfrm>
            <a:prstGeom prst="rightArrow">
              <a:avLst/>
            </a:prstGeom>
            <a:solidFill>
              <a:srgbClr val="7DA9B6"/>
            </a:solidFill>
            <a:ln>
              <a:solidFill>
                <a:srgbClr val="7DA9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187E03E-B7CA-75FE-0949-5D5F77922C40}"/>
                </a:ext>
              </a:extLst>
            </p:cNvPr>
            <p:cNvSpPr txBox="1"/>
            <p:nvPr/>
          </p:nvSpPr>
          <p:spPr>
            <a:xfrm>
              <a:off x="8226687" y="4577578"/>
              <a:ext cx="2520486" cy="2534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调整阈值进行优化</a:t>
              </a: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5A95DF2E-2718-17EA-DFC0-3AACB587AA6B}"/>
              </a:ext>
            </a:extLst>
          </p:cNvPr>
          <p:cNvSpPr/>
          <p:nvPr/>
        </p:nvSpPr>
        <p:spPr>
          <a:xfrm>
            <a:off x="4634636" y="4695064"/>
            <a:ext cx="5118732" cy="34809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35B822-AD32-CD20-B8EA-556A169A4FD6}"/>
              </a:ext>
            </a:extLst>
          </p:cNvPr>
          <p:cNvSpPr/>
          <p:nvPr/>
        </p:nvSpPr>
        <p:spPr>
          <a:xfrm>
            <a:off x="4660671" y="2228089"/>
            <a:ext cx="900000" cy="2880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抑郁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A84FA42-D519-DA1B-74EF-4571BB697600}"/>
              </a:ext>
            </a:extLst>
          </p:cNvPr>
          <p:cNvSpPr/>
          <p:nvPr/>
        </p:nvSpPr>
        <p:spPr>
          <a:xfrm>
            <a:off x="6107047" y="2228089"/>
            <a:ext cx="900000" cy="2880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+mn-ea"/>
              </a:rPr>
              <a:t>健康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547F6FB-9858-F652-E4EE-96E9656C6827}"/>
              </a:ext>
            </a:extLst>
          </p:cNvPr>
          <p:cNvSpPr/>
          <p:nvPr/>
        </p:nvSpPr>
        <p:spPr>
          <a:xfrm>
            <a:off x="7553423" y="2240937"/>
            <a:ext cx="900000" cy="2880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抑郁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8AF2767-49F3-4345-1046-973A801A3F85}"/>
              </a:ext>
            </a:extLst>
          </p:cNvPr>
          <p:cNvSpPr/>
          <p:nvPr/>
        </p:nvSpPr>
        <p:spPr>
          <a:xfrm>
            <a:off x="8999799" y="2240937"/>
            <a:ext cx="900000" cy="2880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抑郁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C6A511D-7AFA-7AF6-A25C-F4819E88A9D6}"/>
              </a:ext>
            </a:extLst>
          </p:cNvPr>
          <p:cNvSpPr/>
          <p:nvPr/>
        </p:nvSpPr>
        <p:spPr>
          <a:xfrm>
            <a:off x="4660671" y="3543174"/>
            <a:ext cx="5118735" cy="34809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抑郁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zh-CN" altLang="en-US" dirty="0"/>
              <a:t>健康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F06E53B-1A7C-528E-C718-FD7BE46DB04A}"/>
              </a:ext>
            </a:extLst>
          </p:cNvPr>
          <p:cNvCxnSpPr/>
          <p:nvPr/>
        </p:nvCxnSpPr>
        <p:spPr>
          <a:xfrm>
            <a:off x="6953021" y="4413124"/>
            <a:ext cx="0" cy="8528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52A4AAB-22FA-8AFC-F528-592689A640E7}"/>
              </a:ext>
            </a:extLst>
          </p:cNvPr>
          <p:cNvSpPr txBox="1"/>
          <p:nvPr/>
        </p:nvSpPr>
        <p:spPr>
          <a:xfrm>
            <a:off x="5903375" y="5325094"/>
            <a:ext cx="352384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样本包含多少抑郁信息</a:t>
            </a:r>
            <a:r>
              <a:rPr lang="en-US" altLang="zh-CN" b="1" dirty="0"/>
              <a:t>=</a:t>
            </a:r>
            <a:r>
              <a:rPr lang="zh-CN" altLang="en-US" b="1" dirty="0"/>
              <a:t>抑郁 ？ 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6B5860-4A6C-64A3-E959-F02F2DA53304}"/>
              </a:ext>
            </a:extLst>
          </p:cNvPr>
          <p:cNvSpPr txBox="1"/>
          <p:nvPr/>
        </p:nvSpPr>
        <p:spPr>
          <a:xfrm>
            <a:off x="9973752" y="215960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</a:rPr>
              <a:t>…</a:t>
            </a:r>
            <a:endParaRPr lang="zh-CN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9402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68DD019-272E-28E1-E80E-B2FF7602C376}"/>
              </a:ext>
            </a:extLst>
          </p:cNvPr>
          <p:cNvGrpSpPr/>
          <p:nvPr/>
        </p:nvGrpSpPr>
        <p:grpSpPr>
          <a:xfrm>
            <a:off x="6686716" y="1514201"/>
            <a:ext cx="5040000" cy="4093949"/>
            <a:chOff x="4703201" y="1143003"/>
            <a:chExt cx="3780000" cy="307046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C1CFE774-4D22-E0D4-695F-0ACEFB814C6A}"/>
                </a:ext>
              </a:extLst>
            </p:cNvPr>
            <p:cNvSpPr/>
            <p:nvPr/>
          </p:nvSpPr>
          <p:spPr>
            <a:xfrm>
              <a:off x="4703201" y="1693465"/>
              <a:ext cx="3780000" cy="2520000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80990" indent="-380990" algn="just">
                <a:spcBef>
                  <a:spcPts val="1067"/>
                </a:spcBef>
                <a:spcAft>
                  <a:spcPts val="1067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</a:rPr>
                <a:t>SVM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预测：心电、脑电数据</a:t>
              </a:r>
            </a:p>
            <a:p>
              <a:pPr marL="380990" indent="-380990" algn="just">
                <a:spcBef>
                  <a:spcPts val="1067"/>
                </a:spcBef>
                <a:spcAft>
                  <a:spcPts val="1067"/>
                </a:spcAft>
                <a:buFont typeface="Arial" panose="020B0604020202020204" pitchFamily="34" charset="0"/>
                <a:buChar char="•"/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</a:rPr>
                <a:t>CNN-LSTM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预测：心电、脑电数据</a:t>
              </a:r>
            </a:p>
            <a:p>
              <a:pPr marL="380990" indent="-380990" algn="just">
                <a:spcBef>
                  <a:spcPts val="1067"/>
                </a:spcBef>
                <a:spcAft>
                  <a:spcPts val="1067"/>
                </a:spcAft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tx1"/>
                  </a:solidFill>
                  <a:latin typeface="+mn-ea"/>
                </a:rPr>
                <a:t>两种模型两种方法，得到四个预测结果；通过决策融合得到最终预测结果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ECEB440-A3E4-B23F-15B5-31F6106DD034}"/>
                </a:ext>
              </a:extLst>
            </p:cNvPr>
            <p:cNvSpPr/>
            <p:nvPr/>
          </p:nvSpPr>
          <p:spPr>
            <a:xfrm>
              <a:off x="4703201" y="1143003"/>
              <a:ext cx="3780000" cy="540000"/>
            </a:xfrm>
            <a:prstGeom prst="rect">
              <a:avLst/>
            </a:prstGeom>
            <a:solidFill>
              <a:srgbClr val="3C84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决策融合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FF87D1B-D0BF-5CA3-B1F5-E49D618D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3" y="1514200"/>
            <a:ext cx="6004230" cy="40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AB9B47-321B-0D84-B686-A15A3C3F349E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0C6958-0D13-0C7C-EB3E-EFD53A58C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6542" r="7456"/>
          <a:stretch/>
        </p:blipFill>
        <p:spPr>
          <a:xfrm>
            <a:off x="4253589" y="1920139"/>
            <a:ext cx="3755442" cy="29681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DDC7CC-9766-F00C-3962-BAD5FCAD2B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4" t="6542" r="6760"/>
          <a:stretch/>
        </p:blipFill>
        <p:spPr>
          <a:xfrm>
            <a:off x="223971" y="1850337"/>
            <a:ext cx="3874475" cy="30622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0D62799-F233-877C-29FB-2936D20BD30D}"/>
              </a:ext>
            </a:extLst>
          </p:cNvPr>
          <p:cNvSpPr txBox="1"/>
          <p:nvPr/>
        </p:nvSpPr>
        <p:spPr>
          <a:xfrm>
            <a:off x="1432037" y="5003736"/>
            <a:ext cx="149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SVM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FBE56A-4D9E-F077-BCF8-C5EDA5C2BFE8}"/>
              </a:ext>
            </a:extLst>
          </p:cNvPr>
          <p:cNvSpPr txBox="1"/>
          <p:nvPr/>
        </p:nvSpPr>
        <p:spPr>
          <a:xfrm>
            <a:off x="5004294" y="5003736"/>
            <a:ext cx="262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CNN-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双向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LSTM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4E1E78-B5B6-8181-BE21-DB914A8B9B55}"/>
              </a:ext>
            </a:extLst>
          </p:cNvPr>
          <p:cNvSpPr txBox="1"/>
          <p:nvPr/>
        </p:nvSpPr>
        <p:spPr>
          <a:xfrm>
            <a:off x="9500225" y="5003736"/>
            <a:ext cx="1494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决策融合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757C30-B92E-4BEB-285D-2C7F7ABC9C5E}"/>
              </a:ext>
            </a:extLst>
          </p:cNvPr>
          <p:cNvSpPr/>
          <p:nvPr/>
        </p:nvSpPr>
        <p:spPr>
          <a:xfrm>
            <a:off x="324957" y="1153071"/>
            <a:ext cx="2291255" cy="5376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</a:rPr>
              <a:t>ROC</a:t>
            </a:r>
            <a:r>
              <a:rPr lang="zh-CN" altLang="en-US" sz="2400" b="1" dirty="0">
                <a:solidFill>
                  <a:schemeClr val="bg1"/>
                </a:solidFill>
              </a:rPr>
              <a:t>曲线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687B7D-ADF5-94F7-ED8D-3B25B53DF5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t="4698" r="7888" b="4098"/>
          <a:stretch/>
        </p:blipFill>
        <p:spPr>
          <a:xfrm>
            <a:off x="8153702" y="1881867"/>
            <a:ext cx="3880647" cy="29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结果总结</a:t>
            </a:r>
          </a:p>
        </p:txBody>
      </p:sp>
      <p:sp>
        <p:nvSpPr>
          <p:cNvPr id="9" name="矩形 8"/>
          <p:cNvSpPr/>
          <p:nvPr/>
        </p:nvSpPr>
        <p:spPr>
          <a:xfrm>
            <a:off x="324957" y="1153071"/>
            <a:ext cx="2291255" cy="53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指标分析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012465"/>
              </p:ext>
            </p:extLst>
          </p:nvPr>
        </p:nvGraphicFramePr>
        <p:xfrm>
          <a:off x="680081" y="2142828"/>
          <a:ext cx="5131971" cy="232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8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验证集平均指标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精确率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召回率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SVM-</a:t>
                      </a:r>
                      <a:r>
                        <a:rPr lang="zh-CN" altLang="en-US"/>
                        <a:t>心电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SVM-</a:t>
                      </a:r>
                      <a:r>
                        <a:rPr lang="zh-CN" altLang="en-US"/>
                        <a:t>脑电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CNN-LSTM-</a:t>
                      </a:r>
                      <a:r>
                        <a:rPr lang="zh-CN" altLang="en-US"/>
                        <a:t>心电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CNN-LSTM-</a:t>
                      </a:r>
                      <a:r>
                        <a:rPr lang="zh-CN" altLang="en-US"/>
                        <a:t>脑电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/>
          <p:nvPr>
            <p:extLst>
              <p:ext uri="{D42A27DB-BD31-4B8C-83A1-F6EECF244321}">
                <p14:modId xmlns:p14="http://schemas.microsoft.com/office/powerpoint/2010/main" val="1790351809"/>
              </p:ext>
            </p:extLst>
          </p:nvPr>
        </p:nvGraphicFramePr>
        <p:xfrm>
          <a:off x="6722533" y="2142828"/>
          <a:ext cx="4995332" cy="232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18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测试集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精确率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召回率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第一次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0.375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第二次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9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dirty="0"/>
                        <a:t>第三次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dirty="0"/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B5E351CA-DA90-B104-CC3D-D68A1D139749}"/>
              </a:ext>
            </a:extLst>
          </p:cNvPr>
          <p:cNvSpPr txBox="1"/>
          <p:nvPr/>
        </p:nvSpPr>
        <p:spPr>
          <a:xfrm>
            <a:off x="599161" y="5112255"/>
            <a:ext cx="5873119" cy="6169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第四次预测结果：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2 4 5 6 7 8 9 10 11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创新点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ABC7EF-69A6-6B9A-7BC6-1ADC5F1FFFBD}"/>
              </a:ext>
            </a:extLst>
          </p:cNvPr>
          <p:cNvSpPr txBox="1"/>
          <p:nvPr/>
        </p:nvSpPr>
        <p:spPr>
          <a:xfrm>
            <a:off x="247200" y="912374"/>
            <a:ext cx="10207710" cy="61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以抑郁片段比例作为评价指标，为抑郁诊断提供新思路，即</a:t>
            </a:r>
            <a:r>
              <a:rPr lang="zh-CN" altLang="en-US" sz="2000" b="1" dirty="0"/>
              <a:t>轻度抑郁</a:t>
            </a:r>
            <a:r>
              <a:rPr lang="zh-CN" altLang="en-US" sz="2000" dirty="0"/>
              <a:t>与该比例的关系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17646A-392A-F835-4DCE-1EA76A533D9B}"/>
              </a:ext>
            </a:extLst>
          </p:cNvPr>
          <p:cNvSpPr txBox="1"/>
          <p:nvPr/>
        </p:nvSpPr>
        <p:spPr>
          <a:xfrm>
            <a:off x="232654" y="5627373"/>
            <a:ext cx="5441139" cy="614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样本分割也解决了样本数量不足的问题</a:t>
            </a:r>
            <a:endParaRPr lang="en-US" altLang="zh-CN" sz="20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5578E58-D848-5590-0ACE-15037B245839}"/>
              </a:ext>
            </a:extLst>
          </p:cNvPr>
          <p:cNvGrpSpPr/>
          <p:nvPr/>
        </p:nvGrpSpPr>
        <p:grpSpPr>
          <a:xfrm>
            <a:off x="6236308" y="1735118"/>
            <a:ext cx="5621255" cy="3085825"/>
            <a:chOff x="951583" y="1561739"/>
            <a:chExt cx="5151834" cy="27120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3D11BED-C9C5-2DFE-6C69-ABF97CA69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84" y="2818174"/>
              <a:ext cx="5151833" cy="1455577"/>
            </a:xfrm>
            <a:prstGeom prst="rect">
              <a:avLst/>
            </a:prstGeom>
            <a:effectLst/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5ACFA56-00C1-C01B-3C77-6D0082B3E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1583" y="1561739"/>
              <a:ext cx="5145692" cy="1843644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1B0336-1DA6-F601-0621-6CF5D24C6E2F}"/>
                </a:ext>
              </a:extLst>
            </p:cNvPr>
            <p:cNvSpPr/>
            <p:nvPr/>
          </p:nvSpPr>
          <p:spPr>
            <a:xfrm>
              <a:off x="1427786" y="3712605"/>
              <a:ext cx="2245998" cy="244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FEFFD05-CF99-047C-3CE6-1E01FA3384B6}"/>
              </a:ext>
            </a:extLst>
          </p:cNvPr>
          <p:cNvSpPr txBox="1"/>
          <p:nvPr/>
        </p:nvSpPr>
        <p:spPr>
          <a:xfrm>
            <a:off x="611148" y="4945642"/>
            <a:ext cx="4824950" cy="3422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dirty="0"/>
              <a:t>Li et al</a:t>
            </a:r>
            <a:r>
              <a:rPr lang="en-US" altLang="zh-CN" sz="1600" i="1" dirty="0"/>
              <a:t>., </a:t>
            </a:r>
            <a:r>
              <a:rPr lang="en-US" altLang="zh-CN" sz="1600" i="1" dirty="0" err="1"/>
              <a:t>Comput</a:t>
            </a:r>
            <a:r>
              <a:rPr lang="en-US" altLang="zh-CN" sz="1600" i="1" dirty="0"/>
              <a:t> Methods Programs Biomed</a:t>
            </a:r>
            <a:r>
              <a:rPr lang="en-US" altLang="zh-CN" sz="1600" dirty="0"/>
              <a:t>,2016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3BD1C81-8DC8-C8BF-962D-784054E5C7E2}"/>
              </a:ext>
            </a:extLst>
          </p:cNvPr>
          <p:cNvSpPr txBox="1"/>
          <p:nvPr/>
        </p:nvSpPr>
        <p:spPr>
          <a:xfrm>
            <a:off x="6755902" y="4945642"/>
            <a:ext cx="4824950" cy="3422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dirty="0"/>
              <a:t>《</a:t>
            </a:r>
            <a:r>
              <a:rPr lang="zh-CN" altLang="en-US" sz="1600" dirty="0"/>
              <a:t>中国国民心理健康发展报告</a:t>
            </a:r>
            <a:r>
              <a:rPr lang="en-US" altLang="zh-CN" sz="1600" dirty="0"/>
              <a:t>》</a:t>
            </a:r>
            <a:endParaRPr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D821CE-F43A-4971-08A5-48073EC2B5AC}"/>
              </a:ext>
            </a:extLst>
          </p:cNvPr>
          <p:cNvSpPr txBox="1"/>
          <p:nvPr/>
        </p:nvSpPr>
        <p:spPr>
          <a:xfrm>
            <a:off x="6423053" y="5627372"/>
            <a:ext cx="5348533" cy="614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dirty="0"/>
              <a:t>设置重复系数解决分类不平衡问题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08054C-57CC-C370-0D43-705AB222A7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58" y="1685524"/>
            <a:ext cx="5075853" cy="31382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088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E9D7F5-3868-4E42-AA53-801CFDA8F185}"/>
              </a:ext>
            </a:extLst>
          </p:cNvPr>
          <p:cNvSpPr/>
          <p:nvPr/>
        </p:nvSpPr>
        <p:spPr>
          <a:xfrm>
            <a:off x="0" y="1664043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E8B9CC7-7DE6-41EC-957A-3C9CC4F70307}"/>
              </a:ext>
            </a:extLst>
          </p:cNvPr>
          <p:cNvSpPr/>
          <p:nvPr/>
        </p:nvSpPr>
        <p:spPr bwMode="auto">
          <a:xfrm>
            <a:off x="2244624" y="2840353"/>
            <a:ext cx="7702750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恳请各位老师批评指正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86FC654-F32C-4253-A90E-17C3BCAF512E}"/>
              </a:ext>
            </a:extLst>
          </p:cNvPr>
          <p:cNvSpPr/>
          <p:nvPr/>
        </p:nvSpPr>
        <p:spPr>
          <a:xfrm>
            <a:off x="2943675" y="3885197"/>
            <a:ext cx="6304651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7" spc="800" dirty="0">
                <a:solidFill>
                  <a:schemeClr val="bg1"/>
                </a:solidFill>
                <a:latin typeface="Arial"/>
              </a:rPr>
              <a:t>THANK YOU FOR WATCHING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18D12958-F885-4688-B5CD-ECDEC576A2E3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630B254-C2A3-4D01-906A-76BCFCA3EAD4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39" name="AutoShape 43">
              <a:extLst>
                <a:ext uri="{FF2B5EF4-FFF2-40B4-BE49-F238E27FC236}">
                  <a16:creationId xmlns:a16="http://schemas.microsoft.com/office/drawing/2014/main" id="{15893D69-28BD-43FD-9EAB-05ED64763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0" name="AutoShape 44">
              <a:extLst>
                <a:ext uri="{FF2B5EF4-FFF2-40B4-BE49-F238E27FC236}">
                  <a16:creationId xmlns:a16="http://schemas.microsoft.com/office/drawing/2014/main" id="{566D0FA5-025B-4825-AE4C-790C1FFF2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41" name="AutoShape 45">
              <a:extLst>
                <a:ext uri="{FF2B5EF4-FFF2-40B4-BE49-F238E27FC236}">
                  <a16:creationId xmlns:a16="http://schemas.microsoft.com/office/drawing/2014/main" id="{118B33A3-5526-4347-BD3F-A4CE49A6A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80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664043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4500048" y="2840353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研究背景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4624285" y="3937842"/>
            <a:ext cx="2943433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spc="400" dirty="0">
                <a:solidFill>
                  <a:schemeClr val="bg1"/>
                </a:solidFill>
                <a:latin typeface="+mj-lt"/>
                <a:ea typeface="方正兰亭黑_GBK"/>
              </a:rPr>
              <a:t>RESEARCH BACKGROUND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5560937" y="4431140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5098127" y="4637183"/>
            <a:ext cx="1995748" cy="4274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dirty="0">
                <a:solidFill>
                  <a:schemeClr val="bg1"/>
                </a:solidFill>
                <a:latin typeface="+mj-lt"/>
              </a:rPr>
              <a:t>PART ONE</a:t>
            </a:r>
            <a:endParaRPr lang="zh-CN" altLang="en-US" sz="18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41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抑郁症将成为全球重要的疾病负担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7B2C64-0E29-D26A-6307-D2A06C1D2689}"/>
              </a:ext>
            </a:extLst>
          </p:cNvPr>
          <p:cNvSpPr txBox="1"/>
          <p:nvPr/>
        </p:nvSpPr>
        <p:spPr>
          <a:xfrm>
            <a:off x="5901518" y="5820322"/>
            <a:ext cx="5553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Mental Disorders Collaborators,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Lancet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18FED7-2DF7-F667-FCAA-51DEDBF4FF66}"/>
              </a:ext>
            </a:extLst>
          </p:cNvPr>
          <p:cNvGrpSpPr>
            <a:grpSpLocks noChangeAspect="1"/>
          </p:cNvGrpSpPr>
          <p:nvPr/>
        </p:nvGrpSpPr>
        <p:grpSpPr>
          <a:xfrm>
            <a:off x="6688465" y="1857665"/>
            <a:ext cx="4608000" cy="3664135"/>
            <a:chOff x="3630438" y="1168945"/>
            <a:chExt cx="5220000" cy="415077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007CFA0-B2C2-3EBE-84F8-119C3AA41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438" y="1168945"/>
              <a:ext cx="5220000" cy="4150777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801CA54-9347-CF7D-B925-4C8EBC632290}"/>
                </a:ext>
              </a:extLst>
            </p:cNvPr>
            <p:cNvSpPr/>
            <p:nvPr/>
          </p:nvSpPr>
          <p:spPr>
            <a:xfrm>
              <a:off x="3681020" y="4200298"/>
              <a:ext cx="5039999" cy="2443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DA8BEDD-F80E-FAB1-B200-1F2189DE873C}"/>
              </a:ext>
            </a:extLst>
          </p:cNvPr>
          <p:cNvSpPr txBox="1"/>
          <p:nvPr/>
        </p:nvSpPr>
        <p:spPr>
          <a:xfrm>
            <a:off x="1387246" y="1145005"/>
            <a:ext cx="300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/>
                </a:solidFill>
              </a:rPr>
              <a:t>全球抑郁症患病率不断攀升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6F7996D-E960-CDB8-5484-0995BA42B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8" y="1857665"/>
            <a:ext cx="5100127" cy="3276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15713C0E-27E7-C6A5-8D02-4C5DFCC69E82}"/>
              </a:ext>
            </a:extLst>
          </p:cNvPr>
          <p:cNvSpPr txBox="1"/>
          <p:nvPr/>
        </p:nvSpPr>
        <p:spPr>
          <a:xfrm>
            <a:off x="800986" y="5820322"/>
            <a:ext cx="4175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Marx et al., </a:t>
            </a:r>
            <a:r>
              <a:rPr lang="en-US" altLang="zh-CN" i="1" dirty="0"/>
              <a:t>Nat Rev Dis Primers</a:t>
            </a:r>
            <a:r>
              <a:rPr lang="en-US" altLang="zh-CN" dirty="0"/>
              <a:t>, 2023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ECBD04D-83E0-CB15-C0AE-F2F9C6BF9672}"/>
              </a:ext>
            </a:extLst>
          </p:cNvPr>
          <p:cNvSpPr txBox="1"/>
          <p:nvPr/>
        </p:nvSpPr>
        <p:spPr>
          <a:xfrm>
            <a:off x="7630051" y="1172399"/>
            <a:ext cx="300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schemeClr val="accent5"/>
                </a:solidFill>
              </a:rPr>
              <a:t>患病群体出现年轻化趋势</a:t>
            </a:r>
          </a:p>
        </p:txBody>
      </p:sp>
    </p:spTree>
    <p:extLst>
      <p:ext uri="{BB962C8B-B14F-4D97-AF65-F5344CB8AC3E}">
        <p14:creationId xmlns:p14="http://schemas.microsoft.com/office/powerpoint/2010/main" val="68517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209793"/>
            <a:ext cx="11542089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抑郁症病理尚不清晰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CC22AC0-E2A2-4B89-2171-9488F9C0852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3"/>
          <a:stretch/>
        </p:blipFill>
        <p:spPr>
          <a:xfrm>
            <a:off x="3039774" y="938183"/>
            <a:ext cx="6048000" cy="498163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38C8A85-38A5-FFE3-8475-6CD0348B4622}"/>
              </a:ext>
            </a:extLst>
          </p:cNvPr>
          <p:cNvSpPr txBox="1"/>
          <p:nvPr/>
        </p:nvSpPr>
        <p:spPr>
          <a:xfrm>
            <a:off x="4615335" y="5940321"/>
            <a:ext cx="2961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err="1"/>
              <a:t>Herrman</a:t>
            </a:r>
            <a:r>
              <a:rPr lang="en-US" altLang="zh-CN" dirty="0"/>
              <a:t> et al., </a:t>
            </a:r>
            <a:r>
              <a:rPr lang="en-US" altLang="zh-CN" i="1" dirty="0"/>
              <a:t>Lancet</a:t>
            </a:r>
            <a:r>
              <a:rPr lang="en-US" altLang="zh-CN" dirty="0"/>
              <a:t>, 2022 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45A801-621E-42BC-54F4-3F82C4C4BBBB}"/>
              </a:ext>
            </a:extLst>
          </p:cNvPr>
          <p:cNvSpPr/>
          <p:nvPr/>
        </p:nvSpPr>
        <p:spPr>
          <a:xfrm>
            <a:off x="3321324" y="4115775"/>
            <a:ext cx="1440000" cy="32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0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8FD56EC3-9CD7-4895-978B-523D2D0815A4}"/>
              </a:ext>
            </a:extLst>
          </p:cNvPr>
          <p:cNvSpPr/>
          <p:nvPr/>
        </p:nvSpPr>
        <p:spPr>
          <a:xfrm>
            <a:off x="0" y="1664043"/>
            <a:ext cx="12192000" cy="3745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BFD332-C55A-4B7C-8E47-83977B2CCB2B}"/>
              </a:ext>
            </a:extLst>
          </p:cNvPr>
          <p:cNvSpPr/>
          <p:nvPr/>
        </p:nvSpPr>
        <p:spPr>
          <a:xfrm>
            <a:off x="5223669" y="1030556"/>
            <a:ext cx="1708896" cy="170889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3B8E79-2B03-47E0-AFDD-BF761D38335E}"/>
              </a:ext>
            </a:extLst>
          </p:cNvPr>
          <p:cNvGrpSpPr/>
          <p:nvPr/>
        </p:nvGrpSpPr>
        <p:grpSpPr>
          <a:xfrm>
            <a:off x="5489761" y="1448845"/>
            <a:ext cx="1176713" cy="1026387"/>
            <a:chOff x="4675188" y="2882900"/>
            <a:chExt cx="360362" cy="314325"/>
          </a:xfrm>
          <a:solidFill>
            <a:schemeClr val="accent1"/>
          </a:solidFill>
        </p:grpSpPr>
        <p:sp>
          <p:nvSpPr>
            <p:cNvPr id="18" name="AutoShape 43">
              <a:extLst>
                <a:ext uri="{FF2B5EF4-FFF2-40B4-BE49-F238E27FC236}">
                  <a16:creationId xmlns:a16="http://schemas.microsoft.com/office/drawing/2014/main" id="{C24A8233-A95E-4C59-B017-68F3AA406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5188" y="2882900"/>
              <a:ext cx="360362" cy="257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951" y="9367"/>
                  </a:moveTo>
                  <a:cubicBezTo>
                    <a:pt x="10901" y="9383"/>
                    <a:pt x="10851" y="9391"/>
                    <a:pt x="10800" y="9391"/>
                  </a:cubicBezTo>
                  <a:cubicBezTo>
                    <a:pt x="10748" y="9391"/>
                    <a:pt x="10698" y="9383"/>
                    <a:pt x="10648" y="9367"/>
                  </a:cubicBezTo>
                  <a:lnTo>
                    <a:pt x="1873" y="6550"/>
                  </a:lnTo>
                  <a:cubicBezTo>
                    <a:pt x="1566" y="6452"/>
                    <a:pt x="1349" y="6072"/>
                    <a:pt x="1349" y="5634"/>
                  </a:cubicBezTo>
                  <a:cubicBezTo>
                    <a:pt x="1349" y="5197"/>
                    <a:pt x="1566" y="4817"/>
                    <a:pt x="1873" y="4719"/>
                  </a:cubicBezTo>
                  <a:lnTo>
                    <a:pt x="10648" y="1902"/>
                  </a:lnTo>
                  <a:cubicBezTo>
                    <a:pt x="10698" y="1886"/>
                    <a:pt x="10748" y="1878"/>
                    <a:pt x="10800" y="1878"/>
                  </a:cubicBezTo>
                  <a:cubicBezTo>
                    <a:pt x="10851" y="1878"/>
                    <a:pt x="10901" y="1886"/>
                    <a:pt x="10951" y="1902"/>
                  </a:cubicBezTo>
                  <a:lnTo>
                    <a:pt x="19726" y="4719"/>
                  </a:lnTo>
                  <a:cubicBezTo>
                    <a:pt x="20033" y="4817"/>
                    <a:pt x="20249" y="5197"/>
                    <a:pt x="20249" y="5634"/>
                  </a:cubicBezTo>
                  <a:cubicBezTo>
                    <a:pt x="20249" y="6072"/>
                    <a:pt x="20033" y="6452"/>
                    <a:pt x="19726" y="6550"/>
                  </a:cubicBezTo>
                  <a:cubicBezTo>
                    <a:pt x="19726" y="6550"/>
                    <a:pt x="10951" y="9367"/>
                    <a:pt x="10951" y="9367"/>
                  </a:cubicBezTo>
                  <a:close/>
                  <a:moveTo>
                    <a:pt x="16874" y="16904"/>
                  </a:moveTo>
                  <a:cubicBezTo>
                    <a:pt x="16874" y="17942"/>
                    <a:pt x="14849" y="19721"/>
                    <a:pt x="10800" y="19721"/>
                  </a:cubicBezTo>
                  <a:cubicBezTo>
                    <a:pt x="6749" y="19721"/>
                    <a:pt x="4724" y="17942"/>
                    <a:pt x="4724" y="16904"/>
                  </a:cubicBezTo>
                  <a:lnTo>
                    <a:pt x="4724" y="9394"/>
                  </a:lnTo>
                  <a:lnTo>
                    <a:pt x="10353" y="11200"/>
                  </a:lnTo>
                  <a:cubicBezTo>
                    <a:pt x="10501" y="11246"/>
                    <a:pt x="10651" y="11269"/>
                    <a:pt x="10800" y="11269"/>
                  </a:cubicBezTo>
                  <a:cubicBezTo>
                    <a:pt x="10949" y="11269"/>
                    <a:pt x="11098" y="11246"/>
                    <a:pt x="11255" y="11198"/>
                  </a:cubicBezTo>
                  <a:lnTo>
                    <a:pt x="16874" y="9394"/>
                  </a:lnTo>
                  <a:cubicBezTo>
                    <a:pt x="16874" y="9394"/>
                    <a:pt x="16874" y="16904"/>
                    <a:pt x="16874" y="16904"/>
                  </a:cubicBezTo>
                  <a:close/>
                  <a:moveTo>
                    <a:pt x="21600" y="5634"/>
                  </a:moveTo>
                  <a:cubicBezTo>
                    <a:pt x="21600" y="4314"/>
                    <a:pt x="20954" y="3185"/>
                    <a:pt x="20030" y="2888"/>
                  </a:cubicBezTo>
                  <a:lnTo>
                    <a:pt x="11246" y="68"/>
                  </a:lnTo>
                  <a:cubicBezTo>
                    <a:pt x="11098" y="22"/>
                    <a:pt x="10949" y="0"/>
                    <a:pt x="10800" y="0"/>
                  </a:cubicBezTo>
                  <a:cubicBezTo>
                    <a:pt x="10651" y="0"/>
                    <a:pt x="10501" y="22"/>
                    <a:pt x="10344" y="71"/>
                  </a:cubicBezTo>
                  <a:lnTo>
                    <a:pt x="1570" y="2888"/>
                  </a:lnTo>
                  <a:cubicBezTo>
                    <a:pt x="645" y="3185"/>
                    <a:pt x="0" y="4314"/>
                    <a:pt x="0" y="5634"/>
                  </a:cubicBezTo>
                  <a:cubicBezTo>
                    <a:pt x="0" y="6955"/>
                    <a:pt x="645" y="8084"/>
                    <a:pt x="1569" y="8380"/>
                  </a:cubicBezTo>
                  <a:lnTo>
                    <a:pt x="3374" y="8960"/>
                  </a:lnTo>
                  <a:lnTo>
                    <a:pt x="3374" y="16904"/>
                  </a:lnTo>
                  <a:cubicBezTo>
                    <a:pt x="3374" y="19397"/>
                    <a:pt x="5425" y="21600"/>
                    <a:pt x="10800" y="21600"/>
                  </a:cubicBezTo>
                  <a:cubicBezTo>
                    <a:pt x="16174" y="21600"/>
                    <a:pt x="18224" y="19397"/>
                    <a:pt x="18224" y="16904"/>
                  </a:cubicBezTo>
                  <a:lnTo>
                    <a:pt x="18224" y="8960"/>
                  </a:lnTo>
                  <a:lnTo>
                    <a:pt x="20030" y="8380"/>
                  </a:lnTo>
                  <a:cubicBezTo>
                    <a:pt x="20954" y="8084"/>
                    <a:pt x="21600" y="6955"/>
                    <a:pt x="21600" y="563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6" name="AutoShape 44">
              <a:extLst>
                <a:ext uri="{FF2B5EF4-FFF2-40B4-BE49-F238E27FC236}">
                  <a16:creationId xmlns:a16="http://schemas.microsoft.com/office/drawing/2014/main" id="{ED01039B-8D3E-458B-8959-9BFC1898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0625" y="2994025"/>
              <a:ext cx="22225" cy="12382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963"/>
                  </a:moveTo>
                  <a:lnTo>
                    <a:pt x="0" y="19636"/>
                  </a:lnTo>
                  <a:cubicBezTo>
                    <a:pt x="0" y="20721"/>
                    <a:pt x="4841" y="21599"/>
                    <a:pt x="10800" y="21599"/>
                  </a:cubicBezTo>
                  <a:cubicBezTo>
                    <a:pt x="16758" y="21599"/>
                    <a:pt x="21600" y="20721"/>
                    <a:pt x="21600" y="19636"/>
                  </a:cubicBezTo>
                  <a:lnTo>
                    <a:pt x="21600" y="1963"/>
                  </a:lnTo>
                  <a:cubicBezTo>
                    <a:pt x="21600" y="878"/>
                    <a:pt x="16758" y="0"/>
                    <a:pt x="10800" y="0"/>
                  </a:cubicBezTo>
                  <a:cubicBezTo>
                    <a:pt x="4841" y="0"/>
                    <a:pt x="0" y="878"/>
                    <a:pt x="0" y="19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  <p:sp>
          <p:nvSpPr>
            <p:cNvPr id="27" name="AutoShape 45">
              <a:extLst>
                <a:ext uri="{FF2B5EF4-FFF2-40B4-BE49-F238E27FC236}">
                  <a16:creationId xmlns:a16="http://schemas.microsoft.com/office/drawing/2014/main" id="{26B7259D-0DD8-4D33-861F-E616A4648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3128963"/>
              <a:ext cx="46037" cy="6826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8" y="0"/>
                    <a:pt x="0" y="10427"/>
                    <a:pt x="0" y="14400"/>
                  </a:cubicBezTo>
                  <a:cubicBezTo>
                    <a:pt x="0" y="18372"/>
                    <a:pt x="4838" y="21599"/>
                    <a:pt x="10800" y="21599"/>
                  </a:cubicBezTo>
                  <a:cubicBezTo>
                    <a:pt x="16761" y="21599"/>
                    <a:pt x="21600" y="18372"/>
                    <a:pt x="21600" y="14400"/>
                  </a:cubicBezTo>
                  <a:cubicBezTo>
                    <a:pt x="21600" y="10427"/>
                    <a:pt x="16761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algn="ctr" defTabSz="304792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0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sym typeface="Gill Sans" charset="0"/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83B54F9-5625-47BF-A471-30AC2D9AD53F}"/>
              </a:ext>
            </a:extLst>
          </p:cNvPr>
          <p:cNvSpPr/>
          <p:nvPr/>
        </p:nvSpPr>
        <p:spPr bwMode="auto">
          <a:xfrm>
            <a:off x="4500051" y="2840353"/>
            <a:ext cx="3191899" cy="995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5867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模型概述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AA75E1D-E7E7-4D07-8BE2-EF0436F169E0}"/>
              </a:ext>
            </a:extLst>
          </p:cNvPr>
          <p:cNvSpPr/>
          <p:nvPr/>
        </p:nvSpPr>
        <p:spPr>
          <a:xfrm>
            <a:off x="4563370" y="3937842"/>
            <a:ext cx="306526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067" spc="400" dirty="0">
                <a:solidFill>
                  <a:schemeClr val="bg1"/>
                </a:solidFill>
                <a:latin typeface="+mj-lt"/>
                <a:ea typeface="方正兰亭黑_GBK"/>
              </a:rPr>
              <a:t>OVERVIEW OF THE MODEL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1667AC8-7E0D-45DD-84DC-7CE6F6BB818A}"/>
              </a:ext>
            </a:extLst>
          </p:cNvPr>
          <p:cNvCxnSpPr/>
          <p:nvPr/>
        </p:nvCxnSpPr>
        <p:spPr>
          <a:xfrm>
            <a:off x="5560937" y="4431140"/>
            <a:ext cx="107012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D473B-86FC-4B4E-BC52-DAE387E67E57}"/>
              </a:ext>
            </a:extLst>
          </p:cNvPr>
          <p:cNvSpPr/>
          <p:nvPr/>
        </p:nvSpPr>
        <p:spPr>
          <a:xfrm>
            <a:off x="5098127" y="4637183"/>
            <a:ext cx="1995748" cy="42744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>
                <a:solidFill>
                  <a:schemeClr val="bg1"/>
                </a:solidFill>
                <a:latin typeface="+mj-lt"/>
              </a:rPr>
              <a:t>PART TWO</a:t>
            </a:r>
            <a:endParaRPr lang="zh-CN" altLang="en-US" sz="1867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38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1D5D4F17-1F1E-559D-F213-90701A239703}"/>
              </a:ext>
            </a:extLst>
          </p:cNvPr>
          <p:cNvSpPr/>
          <p:nvPr/>
        </p:nvSpPr>
        <p:spPr>
          <a:xfrm>
            <a:off x="6041710" y="4589697"/>
            <a:ext cx="4461164" cy="552232"/>
          </a:xfrm>
          <a:prstGeom prst="rect">
            <a:avLst/>
          </a:prstGeom>
          <a:solidFill>
            <a:srgbClr val="3C84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单组采样时间在</a:t>
            </a:r>
            <a:r>
              <a:rPr lang="en-US" altLang="zh-CN" dirty="0">
                <a:solidFill>
                  <a:schemeClr val="bg1"/>
                </a:solidFill>
              </a:rPr>
              <a:t>30-40</a:t>
            </a:r>
            <a:r>
              <a:rPr lang="zh-CN" altLang="en-US" dirty="0">
                <a:solidFill>
                  <a:schemeClr val="bg1"/>
                </a:solidFill>
              </a:rPr>
              <a:t>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34F4A2-117C-F390-F361-10003245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1" y="1833800"/>
            <a:ext cx="3293533" cy="149525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27E5E0-103C-1CB2-7700-9AFA0C704E4F}"/>
              </a:ext>
            </a:extLst>
          </p:cNvPr>
          <p:cNvSpPr txBox="1"/>
          <p:nvPr/>
        </p:nvSpPr>
        <p:spPr>
          <a:xfrm>
            <a:off x="2467710" y="3767728"/>
            <a:ext cx="2833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400" dirty="0"/>
              <a:t>双通道</a:t>
            </a:r>
            <a:r>
              <a:rPr lang="en-US" altLang="zh-CN" sz="2400" dirty="0"/>
              <a:t>: </a:t>
            </a:r>
            <a:r>
              <a:rPr lang="zh-CN" altLang="en-US" sz="2400" dirty="0"/>
              <a:t>FP1和FP2</a:t>
            </a:r>
            <a:endParaRPr lang="en-US" altLang="zh-CN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3C30FB-ADAA-F7B5-68FF-7C1669BC40DB}"/>
              </a:ext>
            </a:extLst>
          </p:cNvPr>
          <p:cNvGrpSpPr/>
          <p:nvPr/>
        </p:nvGrpSpPr>
        <p:grpSpPr>
          <a:xfrm>
            <a:off x="900883" y="4643727"/>
            <a:ext cx="2741847" cy="1435128"/>
            <a:chOff x="5468515" y="4289103"/>
            <a:chExt cx="4289998" cy="204091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9534B69-92E6-B7D3-0EC1-F7D28A5CFF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08" b="89474" l="3837" r="99210">
                          <a14:foregroundMark x1="8239" y1="28862" x2="8239" y2="28862"/>
                          <a14:foregroundMark x1="5643" y1="33616" x2="5643" y2="33616"/>
                          <a14:foregroundMark x1="4063" y1="46010" x2="4063" y2="46010"/>
                          <a14:foregroundMark x1="72574" y1="44052" x2="73251" y2="39389"/>
                          <a14:foregroundMark x1="71896" y1="48727" x2="71956" y2="48316"/>
                          <a14:foregroundMark x1="73251" y1="39389" x2="74605" y2="49236"/>
                          <a14:foregroundMark x1="74605" y1="49236" x2="75282" y2="49236"/>
                          <a14:foregroundMark x1="80813" y1="51952" x2="82306" y2="49402"/>
                          <a14:foregroundMark x1="87545" y1="48916" x2="90858" y2="42954"/>
                          <a14:foregroundMark x1="90858" y1="42954" x2="91761" y2="55518"/>
                          <a14:foregroundMark x1="91761" y1="55518" x2="93905" y2="44312"/>
                          <a14:foregroundMark x1="93905" y1="44312" x2="97968" y2="53480"/>
                          <a14:foregroundMark x1="97968" y1="53480" x2="98420" y2="57895"/>
                          <a14:foregroundMark x1="76072" y1="51273" x2="81941" y2="51104"/>
                          <a14:foregroundMark x1="74041" y1="39219" x2="74041" y2="39219"/>
                          <a14:foregroundMark x1="74153" y1="36842" x2="74153" y2="36842"/>
                          <a14:foregroundMark x1="72912" y1="36672" x2="72912" y2="36672"/>
                          <a14:foregroundMark x1="71445" y1="43294" x2="71445" y2="43294"/>
                          <a14:foregroundMark x1="67043" y1="39389" x2="67043" y2="39389"/>
                          <a14:foregroundMark x1="66704" y1="35993" x2="66704" y2="35993"/>
                          <a14:foregroundMark x1="66479" y1="33616" x2="66479" y2="33616"/>
                          <a14:foregroundMark x1="64221" y1="41596" x2="64221" y2="41596"/>
                          <a14:foregroundMark x1="91084" y1="63158" x2="91084" y2="63158"/>
                          <a14:foregroundMark x1="90971" y1="65365" x2="90971" y2="66044"/>
                          <a14:foregroundMark x1="83521" y1="59932" x2="83521" y2="59932"/>
                          <a14:foregroundMark x1="82731" y1="62309" x2="82731" y2="62309"/>
                          <a14:foregroundMark x1="82731" y1="64007" x2="82731" y2="64007"/>
                          <a14:foregroundMark x1="83070" y1="61460" x2="83070" y2="63497"/>
                          <a14:foregroundMark x1="83973" y1="37861" x2="83973" y2="37861"/>
                          <a14:foregroundMark x1="91309" y1="36842" x2="91309" y2="36842"/>
                          <a14:foregroundMark x1="90406" y1="37012" x2="90406" y2="37012"/>
                          <a14:foregroundMark x1="89955" y1="37012" x2="89955" y2="37012"/>
                          <a14:foregroundMark x1="89955" y1="35993" x2="89955" y2="35993"/>
                          <a14:foregroundMark x1="91874" y1="35993" x2="91986" y2="39728"/>
                          <a14:foregroundMark x1="95937" y1="36333" x2="95937" y2="36333"/>
                          <a14:foregroundMark x1="99210" y1="59593" x2="99210" y2="59593"/>
                          <a14:foregroundMark x1="67607" y1="56197" x2="67607" y2="56197"/>
                          <a14:foregroundMark x1="68736" y1="48217" x2="68736" y2="48217"/>
                          <a14:backgroundMark x1="84989" y1="52292" x2="84989" y2="52292"/>
                          <a14:backgroundMark x1="85214" y1="48727" x2="84989" y2="55008"/>
                          <a14:backgroundMark x1="84199" y1="44992" x2="84312" y2="50764"/>
                          <a14:backgroundMark x1="69752" y1="45161" x2="70203" y2="46689"/>
                          <a14:backgroundMark x1="70429" y1="43973" x2="70316" y2="48217"/>
                        </a14:backgroundRemoval>
                      </a14:imgEffect>
                    </a14:imgLayer>
                  </a14:imgProps>
                </a:ext>
              </a:extLst>
            </a:blip>
            <a:srcRect r="56668"/>
            <a:stretch/>
          </p:blipFill>
          <p:spPr>
            <a:xfrm>
              <a:off x="5468515" y="4289103"/>
              <a:ext cx="1244342" cy="1909033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E12AFE67-CEC9-FFDF-AC3C-13DAFB5F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2994D4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5667" y="4289103"/>
              <a:ext cx="3242846" cy="2040910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61F1E94-DC50-B6A2-0D1F-421BB2AFD2B5}"/>
              </a:ext>
            </a:extLst>
          </p:cNvPr>
          <p:cNvSpPr txBox="1"/>
          <p:nvPr/>
        </p:nvSpPr>
        <p:spPr>
          <a:xfrm>
            <a:off x="2467710" y="1116836"/>
            <a:ext cx="1176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400" dirty="0"/>
              <a:t>单通道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B43F63B-2214-5144-DA64-275AE7C89315}"/>
              </a:ext>
            </a:extLst>
          </p:cNvPr>
          <p:cNvSpPr/>
          <p:nvPr/>
        </p:nvSpPr>
        <p:spPr>
          <a:xfrm>
            <a:off x="701100" y="1124970"/>
            <a:ext cx="1710691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心电信号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9D8D95-8BCF-17D3-2160-D66AED90EF80}"/>
              </a:ext>
            </a:extLst>
          </p:cNvPr>
          <p:cNvSpPr/>
          <p:nvPr/>
        </p:nvSpPr>
        <p:spPr>
          <a:xfrm>
            <a:off x="701099" y="3767729"/>
            <a:ext cx="1710691" cy="4616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</a:rPr>
              <a:t>脑电信号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9C46EAB-E023-0BE1-6F17-DCBD7EB6D2DA}"/>
              </a:ext>
            </a:extLst>
          </p:cNvPr>
          <p:cNvSpPr txBox="1"/>
          <p:nvPr/>
        </p:nvSpPr>
        <p:spPr>
          <a:xfrm>
            <a:off x="2114681" y="5141929"/>
            <a:ext cx="1457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CDFAA2-EA77-0CB1-0347-5033692BB13A}"/>
              </a:ext>
            </a:extLst>
          </p:cNvPr>
          <p:cNvSpPr/>
          <p:nvPr/>
        </p:nvSpPr>
        <p:spPr>
          <a:xfrm>
            <a:off x="6096000" y="1622109"/>
            <a:ext cx="1505527" cy="505596"/>
          </a:xfrm>
          <a:prstGeom prst="roundRect">
            <a:avLst/>
          </a:prstGeom>
          <a:solidFill>
            <a:srgbClr val="3C84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数据说明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AC7A1C-3660-5FE5-AAD4-AA4D550C9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2836"/>
              </p:ext>
            </p:extLst>
          </p:nvPr>
        </p:nvGraphicFramePr>
        <p:xfrm>
          <a:off x="6041710" y="2802441"/>
          <a:ext cx="582533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95646224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5996255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283162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396429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824584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71787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69787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99019485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335052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7380321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81621078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41704062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健康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5165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7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抑郁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623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37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理论依据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659C73-23E2-FED5-399C-EA713A13AE9A}"/>
              </a:ext>
            </a:extLst>
          </p:cNvPr>
          <p:cNvSpPr txBox="1"/>
          <p:nvPr/>
        </p:nvSpPr>
        <p:spPr>
          <a:xfrm>
            <a:off x="1717304" y="5872229"/>
            <a:ext cx="335739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67" dirty="0" err="1"/>
              <a:t>Alvi</a:t>
            </a:r>
            <a:r>
              <a:rPr lang="en-US" altLang="zh-CN" sz="1867" dirty="0"/>
              <a:t> et al., </a:t>
            </a:r>
            <a:r>
              <a:rPr lang="en-US" altLang="zh-CN" sz="1867" i="1" dirty="0" err="1"/>
              <a:t>Artif</a:t>
            </a:r>
            <a:r>
              <a:rPr lang="en-US" altLang="zh-CN" sz="1867" i="1" dirty="0"/>
              <a:t> </a:t>
            </a:r>
            <a:r>
              <a:rPr lang="en-US" altLang="zh-CN" sz="1867" i="1" dirty="0" err="1"/>
              <a:t>Intell</a:t>
            </a:r>
            <a:r>
              <a:rPr lang="en-US" altLang="zh-CN" sz="1867" i="1" dirty="0"/>
              <a:t> Rev</a:t>
            </a:r>
            <a:r>
              <a:rPr lang="en-US" altLang="zh-CN" sz="1867" dirty="0"/>
              <a:t>, 2022</a:t>
            </a:r>
            <a:endParaRPr lang="zh-CN" altLang="en-US" sz="1867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44924E-0E7A-726F-6F89-242F0C3C3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16" y="1799565"/>
            <a:ext cx="5400000" cy="37051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1B3D643-18B7-23A9-E524-11A3C2F8A11C}"/>
              </a:ext>
            </a:extLst>
          </p:cNvPr>
          <p:cNvSpPr txBox="1"/>
          <p:nvPr/>
        </p:nvSpPr>
        <p:spPr>
          <a:xfrm>
            <a:off x="1450266" y="1100576"/>
            <a:ext cx="4028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5"/>
                </a:solidFill>
              </a:defRPr>
            </a:lvl1pPr>
          </a:lstStyle>
          <a:p>
            <a:r>
              <a:rPr lang="zh-CN" altLang="en-US" sz="2000" dirty="0"/>
              <a:t>脑电图可有效检测神经系统疾病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24D7FB-A17C-6B40-1963-C102227D8D52}"/>
              </a:ext>
            </a:extLst>
          </p:cNvPr>
          <p:cNvSpPr txBox="1"/>
          <p:nvPr/>
        </p:nvSpPr>
        <p:spPr>
          <a:xfrm>
            <a:off x="7527912" y="1100576"/>
            <a:ext cx="35662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b="1">
                <a:solidFill>
                  <a:schemeClr val="accent5"/>
                </a:solidFill>
              </a:defRPr>
            </a:lvl1pPr>
          </a:lstStyle>
          <a:p>
            <a:r>
              <a:rPr lang="zh-CN" altLang="en-US" sz="2000" dirty="0"/>
              <a:t>心电</a:t>
            </a:r>
            <a:r>
              <a:rPr lang="en-US" altLang="zh-CN" sz="2000" dirty="0"/>
              <a:t>HRV</a:t>
            </a:r>
            <a:r>
              <a:rPr lang="zh-CN" altLang="en-US" sz="2000" dirty="0"/>
              <a:t>可作为抑郁的标志物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0D2FD79-83F7-C544-B0B3-0A3DBC05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68" y="2192942"/>
            <a:ext cx="5552578" cy="28402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3971ECC-A7B8-7E50-9DA5-68D0960D76FB}"/>
              </a:ext>
            </a:extLst>
          </p:cNvPr>
          <p:cNvSpPr txBox="1"/>
          <p:nvPr/>
        </p:nvSpPr>
        <p:spPr>
          <a:xfrm>
            <a:off x="7452274" y="5872229"/>
            <a:ext cx="351812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867" dirty="0"/>
              <a:t>Saad et al., </a:t>
            </a:r>
            <a:r>
              <a:rPr lang="en-US" altLang="zh-CN" sz="1867" i="1" dirty="0"/>
              <a:t>BMC Psychiatry</a:t>
            </a:r>
            <a:r>
              <a:rPr lang="en-US" altLang="zh-CN" sz="1867" dirty="0"/>
              <a:t>, 2019</a:t>
            </a:r>
            <a:endParaRPr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393969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2D5F280B-F27F-A007-2327-3C06A6A874BB}"/>
              </a:ext>
            </a:extLst>
          </p:cNvPr>
          <p:cNvSpPr/>
          <p:nvPr/>
        </p:nvSpPr>
        <p:spPr bwMode="auto">
          <a:xfrm>
            <a:off x="324957" y="179016"/>
            <a:ext cx="11542089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r>
              <a:rPr lang="zh-CN" altLang="en-US" sz="2800" b="1" kern="1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模型概述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531993A-CAFE-1FDD-AFC7-0D0BCE2D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91" y="1093783"/>
            <a:ext cx="4320000" cy="316903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E8AE1357-CD58-2670-5006-F768E39D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16" y="1237484"/>
            <a:ext cx="3745003" cy="288163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C13ADB4-0512-70FA-8862-F1F18238013E}"/>
              </a:ext>
            </a:extLst>
          </p:cNvPr>
          <p:cNvSpPr/>
          <p:nvPr/>
        </p:nvSpPr>
        <p:spPr>
          <a:xfrm>
            <a:off x="688009" y="4463228"/>
            <a:ext cx="5040000" cy="1620000"/>
          </a:xfrm>
          <a:prstGeom prst="rect">
            <a:avLst/>
          </a:prstGeom>
          <a:solidFill>
            <a:srgbClr val="2A659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en-US" altLang="zh-CN" sz="2000" b="1" dirty="0">
                <a:solidFill>
                  <a:srgbClr val="FFFF00"/>
                </a:solidFill>
                <a:latin typeface="+mn-ea"/>
              </a:rPr>
              <a:t>SVM</a:t>
            </a:r>
            <a:r>
              <a:rPr lang="zh-CN" altLang="en-US" sz="2000" b="1" dirty="0">
                <a:solidFill>
                  <a:srgbClr val="FFFF00"/>
                </a:solidFill>
                <a:latin typeface="+mn-ea"/>
              </a:rPr>
              <a:t>（支持向量机）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通过寻找一个最优超平面来最大化不同类别之间的边际，从而实现数据分类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7AE565-8A6A-42D3-8108-7CB8EBE33EF4}"/>
              </a:ext>
            </a:extLst>
          </p:cNvPr>
          <p:cNvSpPr/>
          <p:nvPr/>
        </p:nvSpPr>
        <p:spPr>
          <a:xfrm>
            <a:off x="6463991" y="4463228"/>
            <a:ext cx="5040000" cy="1620000"/>
          </a:xfrm>
          <a:prstGeom prst="rect">
            <a:avLst/>
          </a:prstGeom>
          <a:solidFill>
            <a:srgbClr val="2A659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b="1" dirty="0">
                <a:solidFill>
                  <a:srgbClr val="FFFF00"/>
                </a:solidFill>
                <a:latin typeface="+mn-ea"/>
              </a:rPr>
              <a:t>“二分类”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特点：小样本、非线性</a:t>
            </a:r>
          </a:p>
          <a:p>
            <a:pPr algn="ctr">
              <a:spcBef>
                <a:spcPts val="800"/>
              </a:spcBef>
              <a:spcAft>
                <a:spcPts val="800"/>
              </a:spcAft>
            </a:pPr>
            <a:r>
              <a:rPr lang="zh-CN" altLang="en-US" sz="2000" dirty="0"/>
              <a:t>输入：由原始数据提取到的特征</a:t>
            </a:r>
          </a:p>
        </p:txBody>
      </p:sp>
    </p:spTree>
    <p:extLst>
      <p:ext uri="{BB962C8B-B14F-4D97-AF65-F5344CB8AC3E}">
        <p14:creationId xmlns:p14="http://schemas.microsoft.com/office/powerpoint/2010/main" val="2729910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653d70-9db3-4d42-81e2-81c31bd37a6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6*163"/>
  <p:tag name="TABLE_ENDDRAG_RECT" val="144*210*636*163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93D5A"/>
      </a:accent1>
      <a:accent2>
        <a:srgbClr val="289195"/>
      </a:accent2>
      <a:accent3>
        <a:srgbClr val="2A3F71"/>
      </a:accent3>
      <a:accent4>
        <a:srgbClr val="1A476C"/>
      </a:accent4>
      <a:accent5>
        <a:srgbClr val="1C7974"/>
      </a:accent5>
      <a:accent6>
        <a:srgbClr val="2F3D50"/>
      </a:accent6>
      <a:hlink>
        <a:srgbClr val="5A889E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1212</TotalTime>
  <Words>1013</Words>
  <Application>Microsoft Office PowerPoint</Application>
  <PresentationFormat>宽屏</PresentationFormat>
  <Paragraphs>241</Paragraphs>
  <Slides>25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Arial Unicode MS</vt:lpstr>
      <vt:lpstr>Gill Sans</vt:lpstr>
      <vt:lpstr>Helvetica Neue</vt:lpstr>
      <vt:lpstr>思源黑体</vt:lpstr>
      <vt:lpstr>微软雅黑</vt:lpstr>
      <vt:lpstr>Arial</vt:lpstr>
      <vt:lpstr>Calibri</vt:lpstr>
      <vt:lpstr>Cambria Math</vt:lpstr>
      <vt:lpstr>Times New Roman</vt:lpstr>
      <vt:lpstr>Wingdings</vt:lpstr>
      <vt:lpstr>主题5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BME2024</dc:title>
  <dc:creator>BME</dc:creator>
  <cp:lastModifiedBy>Guangxin Jiang</cp:lastModifiedBy>
  <cp:revision>100</cp:revision>
  <cp:lastPrinted>2017-10-25T16:00:00Z</cp:lastPrinted>
  <dcterms:created xsi:type="dcterms:W3CDTF">2017-10-25T16:00:00Z</dcterms:created>
  <dcterms:modified xsi:type="dcterms:W3CDTF">2024-07-23T05:01:44Z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2052-11.1.0.10000</vt:lpwstr>
  </property>
</Properties>
</file>