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214546" y="214290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FF00"/>
                </a:solidFill>
              </a:rPr>
              <a:t>Product design</a:t>
            </a:r>
            <a:endParaRPr lang="uk-UA" sz="800" dirty="0">
              <a:solidFill>
                <a:srgbClr val="FFFF0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57488" y="142852"/>
            <a:ext cx="107157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Product requirements document(</a:t>
            </a:r>
            <a:r>
              <a:rPr lang="uk-UA" sz="800" dirty="0" smtClean="0"/>
              <a:t>СПЕКИ)</a:t>
            </a:r>
            <a:endParaRPr lang="uk-UA" sz="800" dirty="0"/>
          </a:p>
        </p:txBody>
      </p:sp>
      <p:cxnSp>
        <p:nvCxnSpPr>
          <p:cNvPr id="14" name="Прямая со стрелкой 13"/>
          <p:cNvCxnSpPr>
            <a:stCxn id="9" idx="2"/>
          </p:cNvCxnSpPr>
          <p:nvPr/>
        </p:nvCxnSpPr>
        <p:spPr>
          <a:xfrm rot="5400000">
            <a:off x="2839629" y="446464"/>
            <a:ext cx="214314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214414" y="100010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1)</a:t>
            </a:r>
            <a:r>
              <a:rPr lang="ru-RU" sz="800" dirty="0" err="1" smtClean="0"/>
              <a:t>Важність</a:t>
            </a:r>
            <a:r>
              <a:rPr lang="ru-RU" sz="800" dirty="0" smtClean="0"/>
              <a:t>(</a:t>
            </a:r>
            <a:r>
              <a:rPr lang="ru-RU" sz="800" dirty="0" err="1" smtClean="0"/>
              <a:t>пр</a:t>
            </a:r>
            <a:r>
              <a:rPr lang="uk-UA" sz="800" dirty="0" smtClean="0"/>
              <a:t>і</a:t>
            </a:r>
            <a:r>
              <a:rPr lang="ru-RU" sz="800" dirty="0" err="1" smtClean="0"/>
              <a:t>оритет</a:t>
            </a:r>
            <a:r>
              <a:rPr lang="ru-RU" sz="800" dirty="0" smtClean="0"/>
              <a:t>)</a:t>
            </a:r>
          </a:p>
          <a:p>
            <a:pPr algn="ctr"/>
            <a:r>
              <a:rPr lang="uk-UA" sz="800" dirty="0" smtClean="0"/>
              <a:t>2)</a:t>
            </a:r>
            <a:r>
              <a:rPr lang="uk-UA" sz="800" dirty="0" err="1" smtClean="0"/>
              <a:t>Ункальний</a:t>
            </a:r>
            <a:r>
              <a:rPr lang="uk-UA" sz="800" dirty="0" smtClean="0"/>
              <a:t> </a:t>
            </a:r>
            <a:r>
              <a:rPr lang="en-US" sz="800" dirty="0" smtClean="0"/>
              <a:t>ID</a:t>
            </a:r>
            <a:endParaRPr lang="uk-UA" sz="800" dirty="0" smtClean="0"/>
          </a:p>
          <a:p>
            <a:pPr algn="ctr"/>
            <a:endParaRPr lang="uk-UA" sz="800" dirty="0"/>
          </a:p>
        </p:txBody>
      </p:sp>
      <p:cxnSp>
        <p:nvCxnSpPr>
          <p:cNvPr id="25" name="Прямая со стрелкой 24"/>
          <p:cNvCxnSpPr>
            <a:stCxn id="9" idx="2"/>
          </p:cNvCxnSpPr>
          <p:nvPr/>
        </p:nvCxnSpPr>
        <p:spPr>
          <a:xfrm rot="5400000">
            <a:off x="2625315" y="732216"/>
            <a:ext cx="714380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500034" y="1500174"/>
            <a:ext cx="20717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" dirty="0" smtClean="0"/>
              <a:t>Статуси СПЕКІВ:</a:t>
            </a:r>
            <a:br>
              <a:rPr lang="uk-UA" sz="800" dirty="0" smtClean="0"/>
            </a:br>
            <a:r>
              <a:rPr lang="uk-UA" sz="800" dirty="0" smtClean="0"/>
              <a:t>1) </a:t>
            </a:r>
            <a:r>
              <a:rPr lang="en-US" sz="800" dirty="0" smtClean="0"/>
              <a:t>Draft – </a:t>
            </a:r>
            <a:r>
              <a:rPr lang="uk-UA" sz="800" dirty="0" err="1" smtClean="0"/>
              <a:t>чорновик</a:t>
            </a:r>
            <a:r>
              <a:rPr lang="uk-UA" sz="800" dirty="0" smtClean="0"/>
              <a:t>(під час написання)</a:t>
            </a:r>
            <a:br>
              <a:rPr lang="uk-UA" sz="800" dirty="0" smtClean="0"/>
            </a:br>
            <a:r>
              <a:rPr lang="uk-UA" sz="800" dirty="0" smtClean="0"/>
              <a:t>2)</a:t>
            </a:r>
            <a:r>
              <a:rPr lang="en-US" sz="800" dirty="0" smtClean="0"/>
              <a:t>Approval pending</a:t>
            </a:r>
            <a:r>
              <a:rPr lang="uk-UA" sz="800" dirty="0" err="1" smtClean="0"/>
              <a:t>-після</a:t>
            </a:r>
            <a:r>
              <a:rPr lang="uk-UA" sz="800" dirty="0" smtClean="0"/>
              <a:t> написання і до затвердження</a:t>
            </a:r>
            <a:r>
              <a:rPr lang="en-US" sz="800" dirty="0" smtClean="0"/>
              <a:t> (</a:t>
            </a:r>
            <a:r>
              <a:rPr lang="uk-UA" sz="800" dirty="0" smtClean="0"/>
              <a:t>очікування затвердження)</a:t>
            </a:r>
            <a:br>
              <a:rPr lang="uk-UA" sz="800" dirty="0" smtClean="0"/>
            </a:br>
            <a:r>
              <a:rPr lang="uk-UA" sz="800" dirty="0" smtClean="0"/>
              <a:t>3)</a:t>
            </a:r>
            <a:r>
              <a:rPr lang="en-US" sz="800" dirty="0" smtClean="0"/>
              <a:t>Approved or Final – </a:t>
            </a:r>
            <a:r>
              <a:rPr lang="uk-UA" sz="800" dirty="0" smtClean="0"/>
              <a:t>Після затвердження(затверджено)</a:t>
            </a:r>
            <a:endParaRPr lang="uk-UA" sz="800" dirty="0"/>
          </a:p>
        </p:txBody>
      </p:sp>
      <p:sp>
        <p:nvSpPr>
          <p:cNvPr id="30" name="Стрелка вправо 29"/>
          <p:cNvSpPr/>
          <p:nvPr/>
        </p:nvSpPr>
        <p:spPr>
          <a:xfrm>
            <a:off x="3929058" y="285728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/>
          <p:cNvSpPr/>
          <p:nvPr/>
        </p:nvSpPr>
        <p:spPr>
          <a:xfrm>
            <a:off x="4500562" y="0"/>
            <a:ext cx="1643074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CVS</a:t>
            </a:r>
          </a:p>
          <a:p>
            <a:pPr algn="ctr"/>
            <a:r>
              <a:rPr lang="en-US" sz="800" b="1" dirty="0" smtClean="0"/>
              <a:t>Concurrent </a:t>
            </a:r>
            <a:r>
              <a:rPr lang="en-US" sz="800" b="1" dirty="0" smtClean="0"/>
              <a:t>Version </a:t>
            </a:r>
            <a:r>
              <a:rPr lang="en-US" sz="800" b="1" dirty="0" smtClean="0"/>
              <a:t>System</a:t>
            </a:r>
            <a:r>
              <a:rPr lang="uk-UA" sz="800" b="1" dirty="0" smtClean="0"/>
              <a:t> – система по узгодженим версіям</a:t>
            </a:r>
            <a:br>
              <a:rPr lang="uk-UA" sz="800" b="1" dirty="0" smtClean="0"/>
            </a:br>
            <a:r>
              <a:rPr lang="en-US" sz="800" i="1" dirty="0" smtClean="0"/>
              <a:t>(repository</a:t>
            </a:r>
            <a:r>
              <a:rPr lang="en-US" sz="800" i="1" dirty="0" smtClean="0"/>
              <a:t>)</a:t>
            </a:r>
            <a:r>
              <a:rPr lang="uk-UA" sz="800" i="1" dirty="0" smtClean="0"/>
              <a:t/>
            </a:r>
            <a:br>
              <a:rPr lang="uk-UA" sz="800" i="1" dirty="0" smtClean="0"/>
            </a:br>
            <a:r>
              <a:rPr lang="uk-UA" sz="800" i="1" dirty="0" smtClean="0"/>
              <a:t>тут живе КОД</a:t>
            </a:r>
            <a:endParaRPr lang="uk-UA" sz="800" b="1" dirty="0"/>
          </a:p>
        </p:txBody>
      </p:sp>
      <p:cxnSp>
        <p:nvCxnSpPr>
          <p:cNvPr id="33" name="Прямая со стрелкой 32"/>
          <p:cNvCxnSpPr>
            <a:stCxn id="31" idx="3"/>
          </p:cNvCxnSpPr>
          <p:nvPr/>
        </p:nvCxnSpPr>
        <p:spPr>
          <a:xfrm rot="5400000">
            <a:off x="4403908" y="662830"/>
            <a:ext cx="219619" cy="454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5400000">
            <a:off x="4750595" y="1178703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3857620" y="1000108"/>
            <a:ext cx="91440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" dirty="0" smtClean="0"/>
              <a:t>Заморожуються </a:t>
            </a:r>
            <a:r>
              <a:rPr lang="uk-UA" sz="800" dirty="0" err="1" smtClean="0"/>
              <a:t>спекі</a:t>
            </a:r>
            <a:r>
              <a:rPr lang="uk-UA" sz="800" dirty="0" smtClean="0"/>
              <a:t> тільки ті,які затвердженні</a:t>
            </a:r>
            <a:endParaRPr lang="uk-UA" sz="8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4500562" y="1571612"/>
            <a:ext cx="91440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" dirty="0" smtClean="0"/>
              <a:t>Процедура зміни </a:t>
            </a:r>
            <a:r>
              <a:rPr lang="uk-UA" sz="800" dirty="0" err="1" smtClean="0"/>
              <a:t>спеків</a:t>
            </a:r>
            <a:r>
              <a:rPr lang="uk-UA" sz="800" dirty="0" smtClean="0"/>
              <a:t>:</a:t>
            </a:r>
            <a:br>
              <a:rPr lang="uk-UA" sz="800" dirty="0" smtClean="0"/>
            </a:br>
            <a:r>
              <a:rPr lang="uk-UA" sz="800" dirty="0" smtClean="0"/>
              <a:t>дата,хто і коли змінював</a:t>
            </a:r>
            <a:r>
              <a:rPr lang="uk-UA" sz="800" dirty="0" smtClean="0"/>
              <a:t> </a:t>
            </a:r>
            <a:r>
              <a:rPr lang="uk-UA" sz="800" dirty="0" smtClean="0"/>
              <a:t>(</a:t>
            </a:r>
            <a:r>
              <a:rPr lang="en-US" sz="800" dirty="0" smtClean="0"/>
              <a:t>check out and check in</a:t>
            </a:r>
            <a:endParaRPr lang="uk-UA" sz="800" dirty="0"/>
          </a:p>
        </p:txBody>
      </p:sp>
      <p:cxnSp>
        <p:nvCxnSpPr>
          <p:cNvPr id="43" name="Прямая со стрелкой 42"/>
          <p:cNvCxnSpPr>
            <a:stCxn id="9" idx="2"/>
          </p:cNvCxnSpPr>
          <p:nvPr/>
        </p:nvCxnSpPr>
        <p:spPr>
          <a:xfrm rot="5400000">
            <a:off x="2838835" y="1089406"/>
            <a:ext cx="858051" cy="25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2714612" y="1643050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800" dirty="0" smtClean="0"/>
              <a:t>Ілюстрація </a:t>
            </a:r>
            <a:r>
              <a:rPr lang="uk-UA" sz="800" dirty="0" err="1" smtClean="0"/>
              <a:t>спеків</a:t>
            </a:r>
            <a:r>
              <a:rPr lang="uk-UA" sz="800" dirty="0" smtClean="0"/>
              <a:t>:</a:t>
            </a:r>
          </a:p>
          <a:p>
            <a:r>
              <a:rPr lang="uk-UA" sz="800" dirty="0" smtClean="0"/>
              <a:t> </a:t>
            </a:r>
            <a:r>
              <a:rPr lang="uk-UA" sz="800" dirty="0" smtClean="0"/>
              <a:t>                </a:t>
            </a:r>
            <a:r>
              <a:rPr lang="uk-UA" sz="800" dirty="0" smtClean="0">
                <a:solidFill>
                  <a:srgbClr val="FFFF00"/>
                </a:solidFill>
              </a:rPr>
              <a:t> </a:t>
            </a:r>
            <a:r>
              <a:rPr lang="uk-UA" sz="800" dirty="0" err="1" smtClean="0">
                <a:solidFill>
                  <a:srgbClr val="FFFF00"/>
                </a:solidFill>
              </a:rPr>
              <a:t>БМП</a:t>
            </a:r>
            <a:endParaRPr lang="uk-UA" sz="800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uk-UA" sz="800" dirty="0" smtClean="0"/>
              <a:t>макетами </a:t>
            </a:r>
            <a:r>
              <a:rPr lang="uk-UA" sz="800" i="1" dirty="0" smtClean="0"/>
              <a:t>(</a:t>
            </a:r>
            <a:r>
              <a:rPr lang="en-US" sz="800" i="1" dirty="0" smtClean="0"/>
              <a:t>mock-up),</a:t>
            </a:r>
          </a:p>
          <a:p>
            <a:r>
              <a:rPr lang="uk-UA" sz="800" dirty="0" smtClean="0"/>
              <a:t>• блок-схемами </a:t>
            </a:r>
            <a:r>
              <a:rPr lang="uk-UA" sz="800" i="1" dirty="0" smtClean="0"/>
              <a:t>(</a:t>
            </a:r>
            <a:r>
              <a:rPr lang="en-US" sz="800" i="1" dirty="0" smtClean="0"/>
              <a:t>flow chart),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примерами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example</a:t>
            </a:r>
            <a:r>
              <a:rPr lang="en-US" sz="800" i="1" dirty="0" smtClean="0"/>
              <a:t>).</a:t>
            </a:r>
            <a:endParaRPr lang="uk-UA" sz="800" i="1" dirty="0" smtClean="0"/>
          </a:p>
        </p:txBody>
      </p:sp>
      <p:sp>
        <p:nvSpPr>
          <p:cNvPr id="46" name="Стрелка вправо 45"/>
          <p:cNvSpPr/>
          <p:nvPr/>
        </p:nvSpPr>
        <p:spPr>
          <a:xfrm>
            <a:off x="6143636" y="357166"/>
            <a:ext cx="3354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Прямоугольник 46"/>
          <p:cNvSpPr/>
          <p:nvPr/>
        </p:nvSpPr>
        <p:spPr>
          <a:xfrm>
            <a:off x="6500826" y="142852"/>
            <a:ext cx="107157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tx1"/>
                </a:solidFill>
              </a:rPr>
              <a:t>Програмісти</a:t>
            </a:r>
            <a:r>
              <a:rPr lang="uk-UA" sz="800" dirty="0" smtClean="0"/>
              <a:t/>
            </a:r>
            <a:br>
              <a:rPr lang="uk-UA" sz="800" dirty="0" smtClean="0"/>
            </a:br>
            <a:r>
              <a:rPr lang="uk-UA" sz="800" dirty="0" smtClean="0"/>
              <a:t>відбувається:</a:t>
            </a:r>
          </a:p>
          <a:p>
            <a:pPr algn="ctr"/>
            <a:r>
              <a:rPr lang="uk-UA" sz="800" dirty="0" smtClean="0">
                <a:solidFill>
                  <a:srgbClr val="FFFF00"/>
                </a:solidFill>
              </a:rPr>
              <a:t>КОДУВАННЯ</a:t>
            </a:r>
            <a:endParaRPr lang="uk-UA" sz="800" dirty="0">
              <a:solidFill>
                <a:srgbClr val="FFFF0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000100" y="71414"/>
            <a:ext cx="1214446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sz="1200" b="1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Менеджмент:</a:t>
            </a:r>
            <a:endParaRPr lang="uk-UA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Product managers</a:t>
            </a:r>
            <a:endParaRPr lang="uk-UA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Producers</a:t>
            </a:r>
            <a:endParaRPr lang="uk-UA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Product Des</a:t>
            </a:r>
            <a:r>
              <a:rPr lang="uk-UA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і</a:t>
            </a:r>
            <a:r>
              <a:rPr lang="en-US" sz="8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gner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 rot="5400000">
            <a:off x="6286512" y="92867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5500694" y="1142984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" dirty="0" smtClean="0"/>
              <a:t>Кодування:</a:t>
            </a:r>
            <a:endParaRPr lang="uk-UA" sz="800" dirty="0" smtClean="0"/>
          </a:p>
          <a:p>
            <a:pPr>
              <a:buFont typeface="Arial" pitchFamily="34" charset="0"/>
              <a:buChar char="•"/>
            </a:pPr>
            <a:r>
              <a:rPr lang="uk-UA" sz="800" dirty="0" smtClean="0"/>
              <a:t>1)Напряму</a:t>
            </a:r>
          </a:p>
          <a:p>
            <a:pPr>
              <a:buFont typeface="Arial" pitchFamily="34" charset="0"/>
              <a:buChar char="•"/>
            </a:pPr>
            <a:r>
              <a:rPr lang="uk-UA" sz="800" dirty="0" smtClean="0"/>
              <a:t>2)після створення внутрішнього дизайну коду</a:t>
            </a:r>
            <a:endParaRPr lang="uk-UA" sz="800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16200000" flipH="1">
            <a:off x="7000892" y="1142984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7072330" y="1500174"/>
            <a:ext cx="207167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" i="1" dirty="0" smtClean="0"/>
              <a:t>Кожен програміст має:</a:t>
            </a:r>
            <a:br>
              <a:rPr lang="uk-UA" sz="800" i="1" dirty="0" smtClean="0"/>
            </a:br>
            <a:r>
              <a:rPr lang="uk-UA" sz="800" i="1" dirty="0" smtClean="0"/>
              <a:t>особисту версію сайту - </a:t>
            </a:r>
            <a:r>
              <a:rPr lang="en-US" sz="800" i="1" dirty="0" smtClean="0">
                <a:solidFill>
                  <a:srgbClr val="FFFF00"/>
                </a:solidFill>
              </a:rPr>
              <a:t>playground</a:t>
            </a:r>
            <a:r>
              <a:rPr lang="en-US" sz="800" i="1" dirty="0" smtClean="0"/>
              <a:t>— </a:t>
            </a:r>
            <a:r>
              <a:rPr lang="uk-UA" sz="800" i="1" dirty="0" smtClean="0"/>
              <a:t>і</a:t>
            </a:r>
            <a:r>
              <a:rPr lang="uk-UA" sz="800" i="1" dirty="0" smtClean="0"/>
              <a:t>грову площадку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веб-сервер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web server);</a:t>
            </a:r>
          </a:p>
          <a:p>
            <a:r>
              <a:rPr lang="ru-RU" sz="800" dirty="0" smtClean="0"/>
              <a:t>• сервер с приложением </a:t>
            </a:r>
            <a:r>
              <a:rPr lang="ru-RU" sz="800" i="1" dirty="0" smtClean="0"/>
              <a:t>(</a:t>
            </a:r>
            <a:r>
              <a:rPr lang="ru-RU" sz="800" i="1" dirty="0" err="1" smtClean="0"/>
              <a:t>application</a:t>
            </a:r>
            <a:r>
              <a:rPr lang="ru-RU" sz="800" i="1" dirty="0" smtClean="0"/>
              <a:t> </a:t>
            </a:r>
            <a:r>
              <a:rPr lang="ru-RU" sz="800" i="1" dirty="0" err="1" smtClean="0"/>
              <a:t>server</a:t>
            </a:r>
            <a:r>
              <a:rPr lang="ru-RU" sz="800" i="1" dirty="0" smtClean="0"/>
              <a:t>);</a:t>
            </a:r>
          </a:p>
          <a:p>
            <a:r>
              <a:rPr lang="uk-UA" sz="800" dirty="0" smtClean="0"/>
              <a:t>• база </a:t>
            </a:r>
            <a:r>
              <a:rPr lang="uk-UA" sz="800" dirty="0" err="1" smtClean="0"/>
              <a:t>данных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database).</a:t>
            </a:r>
            <a:endParaRPr lang="uk-UA" sz="8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7572396" y="64291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7929586" y="500042"/>
            <a:ext cx="121441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" dirty="0" smtClean="0"/>
              <a:t>Три основних заняття:</a:t>
            </a:r>
            <a:br>
              <a:rPr lang="uk-UA" sz="800" dirty="0" smtClean="0"/>
            </a:br>
            <a:r>
              <a:rPr lang="uk-UA" sz="800" dirty="0" smtClean="0"/>
              <a:t>1)Написання коду(під час кодування)</a:t>
            </a:r>
            <a:br>
              <a:rPr lang="uk-UA" sz="800" dirty="0" smtClean="0"/>
            </a:br>
            <a:r>
              <a:rPr lang="uk-UA" sz="800" dirty="0" smtClean="0"/>
              <a:t>2)Інтеграція коду(після завершення кодування)</a:t>
            </a:r>
            <a:br>
              <a:rPr lang="uk-UA" sz="800" dirty="0" smtClean="0"/>
            </a:br>
            <a:r>
              <a:rPr lang="uk-UA" sz="800" dirty="0" smtClean="0"/>
              <a:t>3)Ремонт </a:t>
            </a:r>
            <a:r>
              <a:rPr lang="uk-UA" sz="800" dirty="0" err="1" smtClean="0"/>
              <a:t>багів</a:t>
            </a:r>
            <a:endParaRPr lang="uk-UA" sz="800" dirty="0"/>
          </a:p>
        </p:txBody>
      </p:sp>
      <p:sp>
        <p:nvSpPr>
          <p:cNvPr id="62" name="Стрелка вправо 61"/>
          <p:cNvSpPr/>
          <p:nvPr/>
        </p:nvSpPr>
        <p:spPr>
          <a:xfrm>
            <a:off x="0" y="3000372"/>
            <a:ext cx="64291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800" dirty="0"/>
          </a:p>
        </p:txBody>
      </p:sp>
      <p:sp>
        <p:nvSpPr>
          <p:cNvPr id="64" name="Стрелка вправо 63"/>
          <p:cNvSpPr/>
          <p:nvPr/>
        </p:nvSpPr>
        <p:spPr>
          <a:xfrm>
            <a:off x="2143108" y="3000372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Прямоугольник 64"/>
          <p:cNvSpPr/>
          <p:nvPr/>
        </p:nvSpPr>
        <p:spPr>
          <a:xfrm>
            <a:off x="2500298" y="2714620"/>
            <a:ext cx="135732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err="1" smtClean="0">
                <a:solidFill>
                  <a:schemeClr val="tx1"/>
                </a:solidFill>
              </a:rPr>
              <a:t>Тестувальники</a:t>
            </a:r>
            <a:endParaRPr lang="uk-UA" sz="1200" b="1" dirty="0" smtClean="0">
              <a:solidFill>
                <a:schemeClr val="tx1"/>
              </a:solidFill>
            </a:endParaRPr>
          </a:p>
          <a:p>
            <a:pPr algn="ctr"/>
            <a:r>
              <a:rPr lang="uk-UA" sz="800" b="1" dirty="0" smtClean="0">
                <a:solidFill>
                  <a:schemeClr val="bg1"/>
                </a:solidFill>
              </a:rPr>
              <a:t>Тестування та пошук </a:t>
            </a:r>
            <a:r>
              <a:rPr lang="uk-UA" sz="800" b="1" dirty="0" err="1" smtClean="0">
                <a:solidFill>
                  <a:schemeClr val="bg1"/>
                </a:solidFill>
              </a:rPr>
              <a:t>багів</a:t>
            </a:r>
            <a:endParaRPr lang="uk-UA" sz="800" b="1" dirty="0">
              <a:solidFill>
                <a:schemeClr val="bg1"/>
              </a:solidFill>
            </a:endParaRPr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642910" y="2786058"/>
            <a:ext cx="150019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800" dirty="0" smtClean="0"/>
              <a:t>тест </a:t>
            </a:r>
            <a:r>
              <a:rPr lang="uk-UA" sz="800" dirty="0" err="1" smtClean="0"/>
              <a:t>приемки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smoke test, sanity test </a:t>
            </a:r>
            <a:r>
              <a:rPr lang="uk-UA" sz="800" i="1" dirty="0" err="1" smtClean="0"/>
              <a:t>или</a:t>
            </a:r>
            <a:r>
              <a:rPr lang="uk-UA" sz="800" i="1" dirty="0" smtClean="0"/>
              <a:t> </a:t>
            </a:r>
            <a:r>
              <a:rPr lang="en-US" sz="800" i="1" dirty="0" smtClean="0"/>
              <a:t>confidence test), </a:t>
            </a:r>
            <a:r>
              <a:rPr lang="uk-UA" sz="800" i="1" dirty="0" smtClean="0"/>
              <a:t>в </a:t>
            </a:r>
            <a:r>
              <a:rPr lang="uk-UA" sz="800" i="1" dirty="0" err="1" smtClean="0"/>
              <a:t>процессе</a:t>
            </a:r>
            <a:endParaRPr lang="uk-UA" sz="800" i="1" dirty="0" smtClean="0"/>
          </a:p>
          <a:p>
            <a:r>
              <a:rPr lang="uk-UA" sz="800" dirty="0" err="1" smtClean="0"/>
              <a:t>которого</a:t>
            </a:r>
            <a:r>
              <a:rPr lang="uk-UA" sz="800" dirty="0" smtClean="0"/>
              <a:t> </a:t>
            </a:r>
            <a:r>
              <a:rPr lang="uk-UA" sz="800" dirty="0" err="1" smtClean="0"/>
              <a:t>проверяются</a:t>
            </a:r>
            <a:r>
              <a:rPr lang="uk-UA" sz="800" dirty="0" smtClean="0"/>
              <a:t> </a:t>
            </a:r>
            <a:r>
              <a:rPr lang="uk-UA" sz="800" dirty="0" err="1" smtClean="0"/>
              <a:t>основные</a:t>
            </a:r>
            <a:r>
              <a:rPr lang="uk-UA" sz="800" dirty="0" smtClean="0"/>
              <a:t> </a:t>
            </a:r>
            <a:r>
              <a:rPr lang="uk-UA" sz="800" dirty="0" err="1" smtClean="0"/>
              <a:t>функциональности</a:t>
            </a:r>
            <a:r>
              <a:rPr lang="uk-UA" sz="800" dirty="0" smtClean="0"/>
              <a:t>.</a:t>
            </a:r>
            <a:endParaRPr lang="uk-UA" sz="800" dirty="0"/>
          </a:p>
        </p:txBody>
      </p:sp>
      <p:sp>
        <p:nvSpPr>
          <p:cNvPr id="67" name="Стрелка вправо 66"/>
          <p:cNvSpPr/>
          <p:nvPr/>
        </p:nvSpPr>
        <p:spPr>
          <a:xfrm>
            <a:off x="3857620" y="3000372"/>
            <a:ext cx="97840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2714620"/>
            <a:ext cx="128588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tx1"/>
                </a:solidFill>
              </a:rPr>
              <a:t>Реліз Інженери</a:t>
            </a:r>
            <a:br>
              <a:rPr lang="uk-UA" sz="1200" b="1" dirty="0" smtClean="0">
                <a:solidFill>
                  <a:schemeClr val="tx1"/>
                </a:solidFill>
              </a:rPr>
            </a:br>
            <a:r>
              <a:rPr lang="uk-UA" sz="800" b="1" dirty="0" smtClean="0">
                <a:solidFill>
                  <a:schemeClr val="tx1"/>
                </a:solidFill>
              </a:rPr>
              <a:t>відбувається </a:t>
            </a:r>
            <a:r>
              <a:rPr lang="uk-UA" sz="800" b="1" dirty="0" smtClean="0">
                <a:solidFill>
                  <a:srgbClr val="FFFF00"/>
                </a:solidFill>
              </a:rPr>
              <a:t>РЕЛІЗ</a:t>
            </a:r>
            <a:endParaRPr lang="uk-UA" sz="800" b="1" dirty="0">
              <a:solidFill>
                <a:srgbClr val="FFFF00"/>
              </a:solidFill>
            </a:endParaRPr>
          </a:p>
        </p:txBody>
      </p:sp>
      <p:cxnSp>
        <p:nvCxnSpPr>
          <p:cNvPr id="72" name="Прямая со стрелкой 71"/>
          <p:cNvCxnSpPr>
            <a:stCxn id="68" idx="3"/>
          </p:cNvCxnSpPr>
          <p:nvPr/>
        </p:nvCxnSpPr>
        <p:spPr>
          <a:xfrm>
            <a:off x="6143636" y="3171820"/>
            <a:ext cx="500066" cy="542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5500694" y="3714752"/>
            <a:ext cx="128588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" dirty="0" smtClean="0"/>
              <a:t>Види релізів:</a:t>
            </a:r>
          </a:p>
          <a:p>
            <a:pPr algn="ctr">
              <a:buFont typeface="Arial" pitchFamily="34" charset="0"/>
              <a:buChar char="•"/>
            </a:pPr>
            <a:r>
              <a:rPr lang="en-US" sz="800" i="1" dirty="0" smtClean="0"/>
              <a:t>major release(7.0)</a:t>
            </a:r>
            <a:endParaRPr lang="uk-UA" sz="800" i="1" dirty="0" smtClean="0"/>
          </a:p>
          <a:p>
            <a:pPr algn="ctr">
              <a:buFont typeface="Arial" pitchFamily="34" charset="0"/>
              <a:buChar char="•"/>
            </a:pPr>
            <a:r>
              <a:rPr lang="en-US" sz="800" i="1" dirty="0" smtClean="0"/>
              <a:t>minor release(7.1)</a:t>
            </a:r>
            <a:endParaRPr lang="uk-UA" sz="800" i="1" dirty="0" smtClean="0"/>
          </a:p>
          <a:p>
            <a:pPr algn="ctr">
              <a:buFont typeface="Arial" pitchFamily="34" charset="0"/>
              <a:buChar char="•"/>
            </a:pPr>
            <a:r>
              <a:rPr lang="en-US" sz="800" i="1" dirty="0" smtClean="0"/>
              <a:t>patch release(7.1.1)</a:t>
            </a:r>
            <a:endParaRPr lang="uk-UA" sz="800" dirty="0"/>
          </a:p>
        </p:txBody>
      </p:sp>
      <p:cxnSp>
        <p:nvCxnSpPr>
          <p:cNvPr id="83" name="Прямая со стрелкой 82"/>
          <p:cNvCxnSpPr>
            <a:stCxn id="68" idx="3"/>
          </p:cNvCxnSpPr>
          <p:nvPr/>
        </p:nvCxnSpPr>
        <p:spPr>
          <a:xfrm flipV="1">
            <a:off x="6143636" y="3073398"/>
            <a:ext cx="714380" cy="9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6857984" y="2643182"/>
            <a:ext cx="2286016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800" dirty="0" smtClean="0">
                <a:solidFill>
                  <a:srgbClr val="FFFF00"/>
                </a:solidFill>
              </a:rPr>
              <a:t>Як він відбувається:</a:t>
            </a:r>
            <a:r>
              <a:rPr lang="uk-UA" sz="800" dirty="0" smtClean="0"/>
              <a:t/>
            </a:r>
            <a:br>
              <a:rPr lang="uk-UA" sz="800" dirty="0" smtClean="0"/>
            </a:br>
            <a:r>
              <a:rPr lang="uk-UA" sz="800" dirty="0" smtClean="0"/>
              <a:t>1)</a:t>
            </a:r>
            <a:r>
              <a:rPr lang="ru-RU" sz="800" b="1" dirty="0" smtClean="0"/>
              <a:t>Подготовка </a:t>
            </a:r>
            <a:r>
              <a:rPr lang="ru-RU" sz="800" b="1" dirty="0" smtClean="0"/>
              <a:t>машины у </a:t>
            </a:r>
            <a:r>
              <a:rPr lang="ru-RU" sz="800" b="1" dirty="0" err="1" smtClean="0"/>
              <a:t>хостинг-провайдера</a:t>
            </a:r>
            <a:r>
              <a:rPr lang="ru-RU" sz="800" b="1" dirty="0" smtClean="0"/>
              <a:t> </a:t>
            </a:r>
            <a:r>
              <a:rPr lang="ru-RU" sz="800" b="1" i="1" dirty="0" smtClean="0"/>
              <a:t>(</a:t>
            </a:r>
            <a:r>
              <a:rPr lang="ru-RU" sz="800" b="1" i="1" dirty="0" err="1" smtClean="0"/>
              <a:t>production</a:t>
            </a:r>
            <a:r>
              <a:rPr lang="en-US" sz="800" i="1" dirty="0" smtClean="0"/>
              <a:t>server</a:t>
            </a:r>
            <a:r>
              <a:rPr lang="en-US" sz="800" i="1" dirty="0" smtClean="0"/>
              <a:t>, </a:t>
            </a:r>
            <a:r>
              <a:rPr lang="uk-UA" sz="800" i="1" dirty="0" smtClean="0"/>
              <a:t>просто </a:t>
            </a:r>
            <a:r>
              <a:rPr lang="en-US" sz="800" i="1" dirty="0" smtClean="0"/>
              <a:t>production </a:t>
            </a:r>
            <a:r>
              <a:rPr lang="uk-UA" sz="800" i="1" dirty="0" err="1" smtClean="0"/>
              <a:t>или</a:t>
            </a:r>
            <a:r>
              <a:rPr lang="uk-UA" sz="800" i="1" dirty="0" smtClean="0"/>
              <a:t> </a:t>
            </a:r>
            <a:r>
              <a:rPr lang="en-US" sz="800" i="1" dirty="0" smtClean="0"/>
              <a:t>live </a:t>
            </a:r>
            <a:r>
              <a:rPr lang="en-US" sz="800" i="1" dirty="0" smtClean="0"/>
              <a:t>machine</a:t>
            </a:r>
            <a:r>
              <a:rPr lang="uk-UA" sz="800" i="1" dirty="0" smtClean="0"/>
              <a:t> машина </a:t>
            </a:r>
            <a:r>
              <a:rPr lang="uk-UA" sz="800" i="1" dirty="0" smtClean="0"/>
              <a:t>для </a:t>
            </a:r>
            <a:r>
              <a:rPr lang="uk-UA" sz="800" i="1" dirty="0" err="1" smtClean="0"/>
              <a:t>пользо-</a:t>
            </a:r>
            <a:endParaRPr lang="uk-UA" sz="800" i="1" dirty="0" smtClean="0"/>
          </a:p>
          <a:p>
            <a:r>
              <a:rPr lang="uk-UA" sz="800" dirty="0" err="1" smtClean="0"/>
              <a:t>вателей</a:t>
            </a:r>
            <a:r>
              <a:rPr lang="uk-UA" sz="800" dirty="0" smtClean="0"/>
              <a:t>).</a:t>
            </a:r>
            <a:br>
              <a:rPr lang="uk-UA" sz="800" dirty="0" smtClean="0"/>
            </a:br>
            <a:r>
              <a:rPr lang="uk-UA" sz="800" dirty="0" smtClean="0"/>
              <a:t>2)</a:t>
            </a:r>
            <a:r>
              <a:rPr lang="ru-RU" sz="800" b="1" dirty="0" smtClean="0"/>
              <a:t> Подготовка </a:t>
            </a:r>
            <a:r>
              <a:rPr lang="ru-RU" sz="800" b="1" dirty="0" err="1" smtClean="0"/>
              <a:t>релиз-скрипта</a:t>
            </a:r>
            <a:r>
              <a:rPr lang="ru-RU" sz="800" b="1" dirty="0" smtClean="0"/>
              <a:t> </a:t>
            </a:r>
            <a:r>
              <a:rPr lang="ru-RU" sz="800" b="1" i="1" dirty="0" smtClean="0"/>
              <a:t>(</a:t>
            </a:r>
            <a:r>
              <a:rPr lang="ru-RU" sz="800" b="1" i="1" dirty="0" err="1" smtClean="0"/>
              <a:t>release</a:t>
            </a:r>
            <a:r>
              <a:rPr lang="ru-RU" sz="800" b="1" i="1" dirty="0" smtClean="0"/>
              <a:t> </a:t>
            </a:r>
            <a:r>
              <a:rPr lang="ru-RU" sz="800" b="1" i="1" dirty="0" err="1" smtClean="0"/>
              <a:t>script</a:t>
            </a:r>
            <a:r>
              <a:rPr lang="ru-RU" sz="800" b="1" i="1" dirty="0" smtClean="0"/>
              <a:t>) — программы, </a:t>
            </a:r>
            <a:r>
              <a:rPr lang="ru-RU" sz="800" b="1" i="1" dirty="0" err="1" smtClean="0"/>
              <a:t>кото</a:t>
            </a:r>
            <a:r>
              <a:rPr lang="ru-RU" sz="800" b="1" i="1" dirty="0" smtClean="0"/>
              <a:t>-</a:t>
            </a:r>
          </a:p>
          <a:p>
            <a:r>
              <a:rPr lang="ru-RU" sz="800" dirty="0" smtClean="0"/>
              <a:t>рая автоматизирует процесс релиза на машину для </a:t>
            </a:r>
            <a:r>
              <a:rPr lang="ru-RU" sz="800" dirty="0" smtClean="0"/>
              <a:t>пользователей</a:t>
            </a:r>
            <a:br>
              <a:rPr lang="ru-RU" sz="800" dirty="0" smtClean="0"/>
            </a:br>
            <a:r>
              <a:rPr lang="ru-RU" sz="800" dirty="0" smtClean="0"/>
              <a:t>3) </a:t>
            </a:r>
            <a:r>
              <a:rPr lang="uk-UA" sz="800" b="1" dirty="0" err="1" smtClean="0"/>
              <a:t>Исполнение</a:t>
            </a:r>
            <a:r>
              <a:rPr lang="uk-UA" sz="800" b="1" dirty="0" smtClean="0"/>
              <a:t> </a:t>
            </a:r>
            <a:r>
              <a:rPr lang="uk-UA" sz="800" b="1" dirty="0" err="1" smtClean="0"/>
              <a:t>релиз-скрипта</a:t>
            </a:r>
            <a:r>
              <a:rPr lang="uk-UA" sz="800" b="1" dirty="0" smtClean="0"/>
              <a:t>:</a:t>
            </a:r>
            <a:endParaRPr lang="uk-UA" sz="800" dirty="0"/>
          </a:p>
        </p:txBody>
      </p:sp>
      <p:cxnSp>
        <p:nvCxnSpPr>
          <p:cNvPr id="93" name="Прямая со стрелкой 92"/>
          <p:cNvCxnSpPr/>
          <p:nvPr/>
        </p:nvCxnSpPr>
        <p:spPr>
          <a:xfrm rot="10800000" flipV="1">
            <a:off x="1643042" y="3643314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0" y="3786190"/>
            <a:ext cx="1643074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800" b="1" dirty="0" smtClean="0"/>
              <a:t>По </a:t>
            </a:r>
            <a:r>
              <a:rPr lang="uk-UA" sz="800" b="1" dirty="0" err="1" smtClean="0"/>
              <a:t>знанию</a:t>
            </a:r>
            <a:r>
              <a:rPr lang="uk-UA" sz="800" b="1" dirty="0" smtClean="0"/>
              <a:t> </a:t>
            </a:r>
            <a:r>
              <a:rPr lang="uk-UA" sz="800" b="1" dirty="0" err="1" smtClean="0"/>
              <a:t>внутренностей</a:t>
            </a:r>
            <a:r>
              <a:rPr lang="uk-UA" sz="800" b="1" dirty="0" smtClean="0"/>
              <a:t> </a:t>
            </a:r>
            <a:r>
              <a:rPr lang="uk-UA" sz="800" b="1" dirty="0" err="1" smtClean="0"/>
              <a:t>системы</a:t>
            </a:r>
            <a:r>
              <a:rPr lang="uk-UA" sz="800" b="1" dirty="0" smtClean="0"/>
              <a:t>: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черный</a:t>
            </a:r>
            <a:r>
              <a:rPr lang="uk-UA" sz="800" dirty="0" smtClean="0"/>
              <a:t> ящик </a:t>
            </a:r>
            <a:r>
              <a:rPr lang="uk-UA" sz="800" i="1" dirty="0" smtClean="0"/>
              <a:t>(</a:t>
            </a:r>
            <a:r>
              <a:rPr lang="en-US" sz="800" i="1" dirty="0" smtClean="0"/>
              <a:t>black box testing);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серый</a:t>
            </a:r>
            <a:r>
              <a:rPr lang="uk-UA" sz="800" dirty="0" smtClean="0"/>
              <a:t> ящик </a:t>
            </a:r>
            <a:r>
              <a:rPr lang="uk-UA" sz="800" i="1" dirty="0" smtClean="0"/>
              <a:t>(</a:t>
            </a:r>
            <a:r>
              <a:rPr lang="en-US" sz="800" i="1" dirty="0" smtClean="0"/>
              <a:t>grey box testing);</a:t>
            </a:r>
          </a:p>
          <a:p>
            <a:r>
              <a:rPr lang="en-US" sz="800" dirty="0" smtClean="0"/>
              <a:t>• </a:t>
            </a:r>
            <a:r>
              <a:rPr lang="en-US" sz="800" dirty="0" err="1" smtClean="0"/>
              <a:t>белый</a:t>
            </a:r>
            <a:r>
              <a:rPr lang="en-US" sz="800" dirty="0" smtClean="0"/>
              <a:t> </a:t>
            </a:r>
            <a:r>
              <a:rPr lang="en-US" sz="800" dirty="0" err="1" smtClean="0"/>
              <a:t>ящик</a:t>
            </a:r>
            <a:r>
              <a:rPr lang="en-US" sz="800" dirty="0" smtClean="0"/>
              <a:t> </a:t>
            </a:r>
            <a:r>
              <a:rPr lang="en-US" sz="800" i="1" dirty="0" smtClean="0"/>
              <a:t>(white box testing).</a:t>
            </a:r>
            <a:endParaRPr lang="uk-UA" sz="8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0" y="5572116"/>
            <a:ext cx="2928958" cy="12858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800" b="1" dirty="0" smtClean="0"/>
              <a:t>По </a:t>
            </a:r>
            <a:r>
              <a:rPr lang="uk-UA" sz="800" b="1" dirty="0" err="1" smtClean="0"/>
              <a:t>объекту</a:t>
            </a:r>
            <a:r>
              <a:rPr lang="uk-UA" sz="800" b="1" dirty="0" smtClean="0"/>
              <a:t> </a:t>
            </a:r>
            <a:r>
              <a:rPr lang="uk-UA" sz="800" b="1" dirty="0" err="1" smtClean="0"/>
              <a:t>тестирования</a:t>
            </a:r>
            <a:r>
              <a:rPr lang="uk-UA" sz="800" b="1" dirty="0" smtClean="0"/>
              <a:t>: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функциональное</a:t>
            </a:r>
            <a:r>
              <a:rPr lang="uk-UA" sz="800" dirty="0" smtClean="0"/>
              <a:t>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functional testing);</a:t>
            </a:r>
          </a:p>
          <a:p>
            <a:r>
              <a:rPr lang="ru-RU" sz="800" dirty="0" smtClean="0"/>
              <a:t>• тестирование интерфейса пользователя </a:t>
            </a:r>
            <a:r>
              <a:rPr lang="ru-RU" sz="800" i="1" dirty="0" smtClean="0"/>
              <a:t>(UI </a:t>
            </a:r>
            <a:r>
              <a:rPr lang="ru-RU" sz="800" i="1" dirty="0" err="1" smtClean="0"/>
              <a:t>testing</a:t>
            </a:r>
            <a:r>
              <a:rPr lang="ru-RU" sz="800" i="1" dirty="0" smtClean="0"/>
              <a:t>);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dirty="0" err="1" smtClean="0"/>
              <a:t>локализации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localization testing);</a:t>
            </a:r>
          </a:p>
          <a:p>
            <a:r>
              <a:rPr lang="ru-RU" sz="800" dirty="0" smtClean="0"/>
              <a:t>• тестирование скорости и надежности </a:t>
            </a:r>
            <a:r>
              <a:rPr lang="ru-RU" sz="800" i="1" dirty="0" smtClean="0"/>
              <a:t>(</a:t>
            </a:r>
            <a:r>
              <a:rPr lang="ru-RU" sz="800" i="1" dirty="0" err="1" smtClean="0"/>
              <a:t>load</a:t>
            </a:r>
            <a:r>
              <a:rPr lang="ru-RU" sz="800" i="1" dirty="0" smtClean="0"/>
              <a:t>/</a:t>
            </a:r>
            <a:r>
              <a:rPr lang="ru-RU" sz="800" i="1" dirty="0" err="1" smtClean="0"/>
              <a:t>stress</a:t>
            </a:r>
            <a:r>
              <a:rPr lang="ru-RU" sz="800" i="1" dirty="0" smtClean="0"/>
              <a:t>/</a:t>
            </a:r>
            <a:r>
              <a:rPr lang="ru-RU" sz="800" i="1" dirty="0" err="1" smtClean="0"/>
              <a:t>performance</a:t>
            </a:r>
            <a:endParaRPr lang="ru-RU" sz="800" i="1" dirty="0" smtClean="0"/>
          </a:p>
          <a:p>
            <a:r>
              <a:rPr lang="en-US" sz="800" i="1" dirty="0" smtClean="0"/>
              <a:t>testing);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dirty="0" err="1" smtClean="0"/>
              <a:t>безопасности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security testing);</a:t>
            </a:r>
          </a:p>
          <a:p>
            <a:r>
              <a:rPr lang="ru-RU" sz="800" dirty="0" smtClean="0"/>
              <a:t>• тестирование опыта пользователя </a:t>
            </a:r>
            <a:r>
              <a:rPr lang="ru-RU" sz="800" i="1" dirty="0" smtClean="0"/>
              <a:t>(</a:t>
            </a:r>
            <a:r>
              <a:rPr lang="ru-RU" sz="800" i="1" dirty="0" err="1" smtClean="0"/>
              <a:t>usability</a:t>
            </a:r>
            <a:r>
              <a:rPr lang="ru-RU" sz="800" i="1" dirty="0" smtClean="0"/>
              <a:t> </a:t>
            </a:r>
            <a:r>
              <a:rPr lang="ru-RU" sz="800" i="1" dirty="0" err="1" smtClean="0"/>
              <a:t>testing</a:t>
            </a:r>
            <a:r>
              <a:rPr lang="ru-RU" sz="800" i="1" dirty="0" smtClean="0"/>
              <a:t>);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dirty="0" err="1" smtClean="0"/>
              <a:t>совместимости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compatibility testing).</a:t>
            </a:r>
            <a:endParaRPr lang="uk-UA" sz="800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0" y="4643446"/>
            <a:ext cx="150019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800" b="1" dirty="0" smtClean="0"/>
              <a:t>По </a:t>
            </a:r>
            <a:r>
              <a:rPr lang="uk-UA" sz="800" b="1" dirty="0" err="1" smtClean="0"/>
              <a:t>субъекту</a:t>
            </a:r>
            <a:r>
              <a:rPr lang="uk-UA" sz="800" b="1" dirty="0" smtClean="0"/>
              <a:t> </a:t>
            </a:r>
            <a:r>
              <a:rPr lang="uk-UA" sz="800" b="1" dirty="0" err="1" smtClean="0"/>
              <a:t>тестирования</a:t>
            </a:r>
            <a:r>
              <a:rPr lang="uk-UA" sz="800" b="1" dirty="0" smtClean="0"/>
              <a:t>: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альфа-тестировщик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alpha tester);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бета-тестировщик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beta tester).</a:t>
            </a:r>
            <a:endParaRPr lang="uk-UA" sz="800" dirty="0"/>
          </a:p>
        </p:txBody>
      </p:sp>
      <p:sp>
        <p:nvSpPr>
          <p:cNvPr id="111" name="Прямоугольник 110"/>
          <p:cNvSpPr/>
          <p:nvPr/>
        </p:nvSpPr>
        <p:spPr>
          <a:xfrm>
            <a:off x="7143768" y="5729286"/>
            <a:ext cx="1857388" cy="1128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800" b="1" dirty="0" smtClean="0"/>
              <a:t>По </a:t>
            </a:r>
            <a:r>
              <a:rPr lang="uk-UA" sz="800" b="1" dirty="0" err="1" smtClean="0"/>
              <a:t>времени</a:t>
            </a:r>
            <a:r>
              <a:rPr lang="uk-UA" sz="800" b="1" dirty="0" smtClean="0"/>
              <a:t> </a:t>
            </a:r>
            <a:r>
              <a:rPr lang="uk-UA" sz="800" b="1" dirty="0" err="1" smtClean="0"/>
              <a:t>проведения</a:t>
            </a:r>
            <a:r>
              <a:rPr lang="uk-UA" sz="800" b="1" dirty="0" smtClean="0"/>
              <a:t> </a:t>
            </a:r>
            <a:r>
              <a:rPr lang="uk-UA" sz="800" b="1" dirty="0" err="1" smtClean="0"/>
              <a:t>тестирования</a:t>
            </a:r>
            <a:r>
              <a:rPr lang="uk-UA" sz="800" b="1" dirty="0" smtClean="0"/>
              <a:t>:</a:t>
            </a:r>
          </a:p>
          <a:p>
            <a:r>
              <a:rPr lang="ru-RU" sz="800" dirty="0" smtClean="0"/>
              <a:t>• </a:t>
            </a:r>
            <a:r>
              <a:rPr lang="ru-RU" sz="800" b="1" dirty="0" smtClean="0"/>
              <a:t>до передачи пользователю — альфа-тестирование </a:t>
            </a:r>
            <a:r>
              <a:rPr lang="ru-RU" sz="800" b="1" i="1" dirty="0" smtClean="0"/>
              <a:t>(</a:t>
            </a:r>
            <a:r>
              <a:rPr lang="ru-RU" sz="800" b="1" i="1" dirty="0" err="1" smtClean="0"/>
              <a:t>alphatesting</a:t>
            </a:r>
            <a:r>
              <a:rPr lang="ru-RU" sz="800" b="1" i="1" dirty="0" smtClean="0"/>
              <a:t>);</a:t>
            </a:r>
          </a:p>
          <a:p>
            <a:r>
              <a:rPr lang="en-US" sz="800" dirty="0" smtClean="0"/>
              <a:t>- </a:t>
            </a:r>
            <a:r>
              <a:rPr lang="en-US" sz="800" dirty="0" err="1" smtClean="0"/>
              <a:t>тест</a:t>
            </a:r>
            <a:r>
              <a:rPr lang="en-US" sz="800" dirty="0" smtClean="0"/>
              <a:t> </a:t>
            </a:r>
            <a:r>
              <a:rPr lang="en-US" sz="800" dirty="0" err="1" smtClean="0"/>
              <a:t>приемки</a:t>
            </a:r>
            <a:r>
              <a:rPr lang="en-US" sz="800" dirty="0" smtClean="0"/>
              <a:t> </a:t>
            </a:r>
            <a:r>
              <a:rPr lang="en-US" sz="800" i="1" dirty="0" smtClean="0"/>
              <a:t>(smoke test, sanity test </a:t>
            </a:r>
            <a:r>
              <a:rPr lang="en-US" sz="800" i="1" dirty="0" err="1" smtClean="0"/>
              <a:t>или</a:t>
            </a:r>
            <a:r>
              <a:rPr lang="en-US" sz="800" i="1" dirty="0" smtClean="0"/>
              <a:t> confidence test);</a:t>
            </a:r>
          </a:p>
          <a:p>
            <a:r>
              <a:rPr lang="ru-RU" sz="800" dirty="0" smtClean="0"/>
              <a:t>- тестирование новых </a:t>
            </a:r>
            <a:r>
              <a:rPr lang="ru-RU" sz="800" dirty="0" err="1" smtClean="0"/>
              <a:t>функциональностей</a:t>
            </a:r>
            <a:r>
              <a:rPr lang="ru-RU" sz="800" dirty="0" smtClean="0"/>
              <a:t> </a:t>
            </a:r>
            <a:r>
              <a:rPr lang="ru-RU" sz="800" i="1" dirty="0" smtClean="0"/>
              <a:t>(</a:t>
            </a:r>
            <a:r>
              <a:rPr lang="ru-RU" sz="800" i="1" dirty="0" err="1" smtClean="0"/>
              <a:t>new</a:t>
            </a:r>
            <a:r>
              <a:rPr lang="ru-RU" sz="800" i="1" dirty="0" smtClean="0"/>
              <a:t> </a:t>
            </a:r>
            <a:r>
              <a:rPr lang="ru-RU" sz="800" i="1" dirty="0" err="1" smtClean="0"/>
              <a:t>feature</a:t>
            </a:r>
            <a:endParaRPr lang="ru-RU" sz="800" i="1" dirty="0" smtClean="0"/>
          </a:p>
          <a:p>
            <a:r>
              <a:rPr lang="en-US" sz="800" i="1" dirty="0" smtClean="0"/>
              <a:t>testing);</a:t>
            </a:r>
            <a:endParaRPr lang="uk-UA" sz="8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1928794" y="4357694"/>
            <a:ext cx="1357322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800" b="1" dirty="0" smtClean="0"/>
              <a:t>По </a:t>
            </a:r>
            <a:r>
              <a:rPr lang="uk-UA" sz="800" b="1" dirty="0" err="1" smtClean="0"/>
              <a:t>критерию</a:t>
            </a:r>
            <a:r>
              <a:rPr lang="uk-UA" sz="800" b="1" dirty="0" smtClean="0"/>
              <a:t> "</a:t>
            </a:r>
            <a:r>
              <a:rPr lang="uk-UA" sz="800" b="1" dirty="0" err="1" smtClean="0"/>
              <a:t>позитивности</a:t>
            </a:r>
            <a:r>
              <a:rPr lang="uk-UA" sz="800" b="1" dirty="0" smtClean="0"/>
              <a:t>" </a:t>
            </a:r>
            <a:r>
              <a:rPr lang="uk-UA" sz="800" b="1" dirty="0" err="1" smtClean="0"/>
              <a:t>сценариев</a:t>
            </a:r>
            <a:r>
              <a:rPr lang="uk-UA" sz="800" b="1" dirty="0" smtClean="0"/>
              <a:t>: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позитивное</a:t>
            </a:r>
            <a:r>
              <a:rPr lang="uk-UA" sz="800" dirty="0" smtClean="0"/>
              <a:t>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positive testing);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негативное</a:t>
            </a:r>
            <a:r>
              <a:rPr lang="uk-UA" sz="800" dirty="0" smtClean="0"/>
              <a:t>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negative testing).</a:t>
            </a:r>
            <a:endParaRPr lang="uk-UA" sz="8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143240" y="5729286"/>
            <a:ext cx="1700218" cy="1128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b="1" dirty="0" smtClean="0"/>
              <a:t>По степени изолированности тестируемых компонентов: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компонентное</a:t>
            </a:r>
            <a:r>
              <a:rPr lang="uk-UA" sz="800" dirty="0" smtClean="0"/>
              <a:t>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component testing);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интеграционное</a:t>
            </a:r>
            <a:r>
              <a:rPr lang="uk-UA" sz="800" dirty="0" smtClean="0"/>
              <a:t>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integration testing);</a:t>
            </a:r>
          </a:p>
          <a:p>
            <a:r>
              <a:rPr lang="ru-RU" sz="800" dirty="0" smtClean="0"/>
              <a:t>• системное (или </a:t>
            </a:r>
            <a:r>
              <a:rPr lang="ru-RU" sz="800" dirty="0" err="1" smtClean="0"/>
              <a:t>энд-ту-энд</a:t>
            </a:r>
            <a:r>
              <a:rPr lang="ru-RU" sz="800" dirty="0" smtClean="0"/>
              <a:t>) тестирование </a:t>
            </a:r>
            <a:r>
              <a:rPr lang="ru-RU" sz="800" i="1" dirty="0" smtClean="0"/>
              <a:t>(</a:t>
            </a:r>
            <a:r>
              <a:rPr lang="ru-RU" sz="800" i="1" dirty="0" err="1" smtClean="0"/>
              <a:t>system</a:t>
            </a:r>
            <a:r>
              <a:rPr lang="ru-RU" sz="800" i="1" dirty="0" smtClean="0"/>
              <a:t> </a:t>
            </a:r>
            <a:r>
              <a:rPr lang="ru-RU" sz="800" i="1" dirty="0" err="1" smtClean="0"/>
              <a:t>or</a:t>
            </a:r>
            <a:r>
              <a:rPr lang="ru-RU" sz="800" i="1" dirty="0" smtClean="0"/>
              <a:t> </a:t>
            </a:r>
            <a:r>
              <a:rPr lang="ru-RU" sz="800" i="1" dirty="0" err="1" smtClean="0"/>
              <a:t>endto</a:t>
            </a:r>
            <a:r>
              <a:rPr lang="ru-RU" sz="800" i="1" dirty="0" smtClean="0"/>
              <a:t>-</a:t>
            </a:r>
          </a:p>
          <a:p>
            <a:r>
              <a:rPr lang="en-US" sz="800" i="1" dirty="0" smtClean="0"/>
              <a:t>end testing).</a:t>
            </a:r>
            <a:endParaRPr lang="uk-UA" sz="800" dirty="0"/>
          </a:p>
        </p:txBody>
      </p:sp>
      <p:cxnSp>
        <p:nvCxnSpPr>
          <p:cNvPr id="116" name="Прямая со стрелкой 115"/>
          <p:cNvCxnSpPr/>
          <p:nvPr/>
        </p:nvCxnSpPr>
        <p:spPr>
          <a:xfrm rot="10800000" flipV="1">
            <a:off x="1500166" y="3643314"/>
            <a:ext cx="121444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rot="5400000">
            <a:off x="1214414" y="4071942"/>
            <a:ext cx="192882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rot="5400000">
            <a:off x="2303845" y="3946925"/>
            <a:ext cx="714378" cy="10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endCxn id="113" idx="0"/>
          </p:cNvCxnSpPr>
          <p:nvPr/>
        </p:nvCxnSpPr>
        <p:spPr>
          <a:xfrm rot="16200000" flipH="1">
            <a:off x="2310996" y="4046933"/>
            <a:ext cx="2085970" cy="127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5000628" y="5714992"/>
            <a:ext cx="1928826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800" b="1" dirty="0" smtClean="0"/>
              <a:t>По </a:t>
            </a:r>
            <a:r>
              <a:rPr lang="uk-UA" sz="800" b="1" dirty="0" err="1" smtClean="0"/>
              <a:t>степени</a:t>
            </a:r>
            <a:r>
              <a:rPr lang="uk-UA" sz="800" b="1" dirty="0" smtClean="0"/>
              <a:t> </a:t>
            </a:r>
            <a:r>
              <a:rPr lang="uk-UA" sz="800" b="1" dirty="0" err="1" smtClean="0"/>
              <a:t>автоматизированности</a:t>
            </a:r>
            <a:r>
              <a:rPr lang="uk-UA" sz="800" b="1" dirty="0" smtClean="0"/>
              <a:t> </a:t>
            </a:r>
            <a:r>
              <a:rPr lang="uk-UA" sz="800" b="1" dirty="0" err="1" smtClean="0"/>
              <a:t>тестирования</a:t>
            </a:r>
            <a:r>
              <a:rPr lang="uk-UA" sz="800" b="1" dirty="0" smtClean="0"/>
              <a:t>: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ручное</a:t>
            </a:r>
            <a:r>
              <a:rPr lang="uk-UA" sz="800" dirty="0" smtClean="0"/>
              <a:t>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manual testing);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автоматизированное</a:t>
            </a:r>
            <a:r>
              <a:rPr lang="uk-UA" sz="800" dirty="0" smtClean="0"/>
              <a:t>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automated testing);</a:t>
            </a:r>
          </a:p>
          <a:p>
            <a:r>
              <a:rPr lang="uk-UA" sz="800" dirty="0" smtClean="0"/>
              <a:t>• </a:t>
            </a:r>
            <a:r>
              <a:rPr lang="uk-UA" sz="800" dirty="0" err="1" smtClean="0"/>
              <a:t>смешанное</a:t>
            </a:r>
            <a:r>
              <a:rPr lang="uk-UA" sz="800" dirty="0" smtClean="0"/>
              <a:t>/</a:t>
            </a:r>
            <a:r>
              <a:rPr lang="uk-UA" sz="800" dirty="0" err="1" smtClean="0"/>
              <a:t>полуавтоматизированное</a:t>
            </a:r>
            <a:r>
              <a:rPr lang="uk-UA" sz="800" dirty="0" smtClean="0"/>
              <a:t> </a:t>
            </a:r>
            <a:r>
              <a:rPr lang="uk-UA" sz="800" dirty="0" err="1" smtClean="0"/>
              <a:t>тестирование</a:t>
            </a:r>
            <a:r>
              <a:rPr lang="uk-UA" sz="800" dirty="0" smtClean="0"/>
              <a:t> </a:t>
            </a:r>
            <a:r>
              <a:rPr lang="uk-UA" sz="800" i="1" dirty="0" smtClean="0"/>
              <a:t>(</a:t>
            </a:r>
            <a:r>
              <a:rPr lang="en-US" sz="800" i="1" dirty="0" smtClean="0"/>
              <a:t>semi</a:t>
            </a:r>
          </a:p>
          <a:p>
            <a:r>
              <a:rPr lang="en-US" sz="800" i="1" dirty="0" smtClean="0"/>
              <a:t>automated testing).</a:t>
            </a:r>
            <a:endParaRPr lang="uk-UA" sz="8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3428992" y="4572008"/>
            <a:ext cx="1571636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b="1" dirty="0" smtClean="0"/>
              <a:t>По степени подготовки к тестированию:</a:t>
            </a:r>
          </a:p>
          <a:p>
            <a:r>
              <a:rPr lang="ru-RU" sz="800" dirty="0" smtClean="0"/>
              <a:t>• тестирование по документации </a:t>
            </a:r>
            <a:r>
              <a:rPr lang="ru-RU" sz="800" i="1" dirty="0" smtClean="0"/>
              <a:t>(</a:t>
            </a:r>
            <a:r>
              <a:rPr lang="ru-RU" sz="800" i="1" dirty="0" err="1" smtClean="0"/>
              <a:t>formal</a:t>
            </a:r>
            <a:r>
              <a:rPr lang="ru-RU" sz="800" i="1" dirty="0" smtClean="0"/>
              <a:t>/</a:t>
            </a:r>
            <a:r>
              <a:rPr lang="ru-RU" sz="800" i="1" dirty="0" err="1" smtClean="0"/>
              <a:t>documented</a:t>
            </a:r>
            <a:r>
              <a:rPr lang="ru-RU" sz="800" i="1" dirty="0" smtClean="0"/>
              <a:t> </a:t>
            </a:r>
            <a:r>
              <a:rPr lang="ru-RU" sz="800" i="1" dirty="0" err="1" smtClean="0"/>
              <a:t>testing</a:t>
            </a:r>
            <a:r>
              <a:rPr lang="ru-RU" sz="800" i="1" dirty="0" smtClean="0"/>
              <a:t>);</a:t>
            </a:r>
          </a:p>
          <a:p>
            <a:r>
              <a:rPr lang="ru-RU" sz="800" dirty="0" smtClean="0"/>
              <a:t>• </a:t>
            </a:r>
            <a:r>
              <a:rPr lang="ru-RU" sz="800" dirty="0" err="1" smtClean="0"/>
              <a:t>эд</a:t>
            </a:r>
            <a:r>
              <a:rPr lang="ru-RU" sz="800" dirty="0" smtClean="0"/>
              <a:t> </a:t>
            </a:r>
            <a:r>
              <a:rPr lang="ru-RU" sz="800" dirty="0" err="1" smtClean="0"/>
              <a:t>хок-тестирование</a:t>
            </a:r>
            <a:r>
              <a:rPr lang="ru-RU" sz="800" dirty="0" smtClean="0"/>
              <a:t> </a:t>
            </a:r>
            <a:r>
              <a:rPr lang="ru-RU" sz="800" i="1" dirty="0" smtClean="0"/>
              <a:t>(</a:t>
            </a:r>
            <a:r>
              <a:rPr lang="ru-RU" sz="800" i="1" dirty="0" err="1" smtClean="0"/>
              <a:t>ad</a:t>
            </a:r>
            <a:r>
              <a:rPr lang="ru-RU" sz="800" i="1" dirty="0" smtClean="0"/>
              <a:t> </a:t>
            </a:r>
            <a:r>
              <a:rPr lang="ru-RU" sz="800" i="1" dirty="0" err="1" smtClean="0"/>
              <a:t>hoc</a:t>
            </a:r>
            <a:r>
              <a:rPr lang="ru-RU" sz="800" i="1" dirty="0" smtClean="0"/>
              <a:t> </a:t>
            </a:r>
            <a:r>
              <a:rPr lang="ru-RU" sz="800" i="1" dirty="0" err="1" smtClean="0"/>
              <a:t>testing</a:t>
            </a:r>
            <a:r>
              <a:rPr lang="ru-RU" sz="800" i="1" dirty="0" smtClean="0"/>
              <a:t>).</a:t>
            </a:r>
            <a:endParaRPr lang="uk-UA" sz="800" dirty="0"/>
          </a:p>
        </p:txBody>
      </p:sp>
      <p:cxnSp>
        <p:nvCxnSpPr>
          <p:cNvPr id="135" name="Прямая со стрелкой 134"/>
          <p:cNvCxnSpPr/>
          <p:nvPr/>
        </p:nvCxnSpPr>
        <p:spPr>
          <a:xfrm>
            <a:off x="2714612" y="3643314"/>
            <a:ext cx="5500726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2714612" y="3643314"/>
            <a:ext cx="3786214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0" y="214290"/>
            <a:ext cx="71434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ІДЕЯ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39" name="Стрелка вправо 138"/>
          <p:cNvSpPr/>
          <p:nvPr/>
        </p:nvSpPr>
        <p:spPr>
          <a:xfrm>
            <a:off x="714348" y="357166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365</Words>
  <PresentationFormat>Экран (4:3)</PresentationFormat>
  <Paragraphs>78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Walkman</dc:creator>
  <cp:lastModifiedBy>Walkman</cp:lastModifiedBy>
  <cp:revision>32</cp:revision>
  <dcterms:created xsi:type="dcterms:W3CDTF">2018-01-28T10:50:42Z</dcterms:created>
  <dcterms:modified xsi:type="dcterms:W3CDTF">2018-01-28T15:57:40Z</dcterms:modified>
</cp:coreProperties>
</file>