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CF7"/>
    <a:srgbClr val="0FD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7468-FB05-48C5-8EBA-C0BC76114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2DCA5-AB30-4DD9-AF54-08779844E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0B391-0D5E-4A3B-98C5-056E8F47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E574-6A0B-432D-B65B-8E3F95A4F6CE}" type="datetimeFigureOut">
              <a:rPr lang="en-IL" smtClean="0"/>
              <a:t>09/03/2022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6E0A7-C895-4938-9213-87CA382E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DECAA-B8C1-40CB-ACEF-8CEEBEE8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8DD0-D8D8-4461-BC26-C05AF81DE2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887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BEA7-ED69-469F-ABCF-B6BAC823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744AF-4161-41D5-B107-E7FE1104C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07B00-08DA-416D-A5CF-26F22801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E574-6A0B-432D-B65B-8E3F95A4F6CE}" type="datetimeFigureOut">
              <a:rPr lang="en-IL" smtClean="0"/>
              <a:t>09/03/2022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C31B6-A1E9-4A4F-9B8D-599FEF05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ED5C1-F353-4B9E-AA44-BFD3D4E0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8DD0-D8D8-4461-BC26-C05AF81DE2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165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43BBE-7643-40DB-A8F4-293A480CB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C8B18-D406-41BC-95C3-40571E0EC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95327-136D-4679-97A8-6F08BAC7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E574-6A0B-432D-B65B-8E3F95A4F6CE}" type="datetimeFigureOut">
              <a:rPr lang="en-IL" smtClean="0"/>
              <a:t>09/03/2022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98DC3-7090-40D9-BE54-BD1F3980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38687-0A1C-4ACB-8512-6B312AE7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8DD0-D8D8-4461-BC26-C05AF81DE2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585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6A83-7D42-463F-9874-54481FFC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A007-8CC4-44A7-B5B2-7E72B8488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66CE-4392-42BD-B720-8EBB3A80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E574-6A0B-432D-B65B-8E3F95A4F6CE}" type="datetimeFigureOut">
              <a:rPr lang="en-IL" smtClean="0"/>
              <a:t>09/03/2022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A9103-460B-4931-9A40-5B59B389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0D97C-D8E7-4F74-8B61-71F93962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8DD0-D8D8-4461-BC26-C05AF81DE2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175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9A66-5EA2-41A2-883A-7A563EE8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3C104-40B0-4D4E-8E18-C8B618071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293FA-59F1-4079-910A-96C981EE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E574-6A0B-432D-B65B-8E3F95A4F6CE}" type="datetimeFigureOut">
              <a:rPr lang="en-IL" smtClean="0"/>
              <a:t>09/03/2022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2C9CE-A002-4038-821D-B527D9D0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591F-5F05-4DFC-9D5B-EFD18EB4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8DD0-D8D8-4461-BC26-C05AF81DE2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330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90A0-C32C-4575-8348-8847D152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5FAEE-D93F-4467-8F65-E3AD8D736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9EC9C-B917-4A35-9D81-11898C970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C7BEB-F821-4712-945B-25FDA93A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E574-6A0B-432D-B65B-8E3F95A4F6CE}" type="datetimeFigureOut">
              <a:rPr lang="en-IL" smtClean="0"/>
              <a:t>09/03/2022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0452A-C3CB-40B7-91AF-936947E1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E365C-471B-4D1B-93A4-EB5ED270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8DD0-D8D8-4461-BC26-C05AF81DE2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298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F29A-3B09-44B4-99EB-44F50DC7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7A07-D251-41BF-816E-683B021C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5ED84-0D26-47EA-9825-0C289E7E9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777F6-02F7-4C7E-89EC-239E2ACA3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550A3-C5B9-4EEE-9E5B-2832CDE99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EDC54-9363-4645-9C1A-94F0522D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E574-6A0B-432D-B65B-8E3F95A4F6CE}" type="datetimeFigureOut">
              <a:rPr lang="en-IL" smtClean="0"/>
              <a:t>09/03/2022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9FDD7-84E8-45D3-90E7-95CA49B7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76819-AAAB-4113-ADF9-3A48E641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8DD0-D8D8-4461-BC26-C05AF81DE2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282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5148-526E-4F69-B873-5B2D9880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4D30E-4987-43B8-A77A-0747E8EF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E574-6A0B-432D-B65B-8E3F95A4F6CE}" type="datetimeFigureOut">
              <a:rPr lang="en-IL" smtClean="0"/>
              <a:t>09/03/2022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DBCE2-E019-4691-BD12-D38B63C3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99534-9729-4291-BACD-32973F15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8DD0-D8D8-4461-BC26-C05AF81DE2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081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DACEA-FC84-43EC-B7EE-EF2C3781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E574-6A0B-432D-B65B-8E3F95A4F6CE}" type="datetimeFigureOut">
              <a:rPr lang="en-IL" smtClean="0"/>
              <a:t>09/03/2022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585A4-3A15-463B-ABC3-61224ECC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1A4F0-5796-4B7B-8A0C-C896C6FA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8DD0-D8D8-4461-BC26-C05AF81DE2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852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6C16-542E-4AA1-97DD-D4C6D094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5ADC-7035-49C3-9976-AFD40349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EE45E-6539-45B2-BFA3-7768EFFC2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76A61-EF74-445D-BC53-9D1998AF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E574-6A0B-432D-B65B-8E3F95A4F6CE}" type="datetimeFigureOut">
              <a:rPr lang="en-IL" smtClean="0"/>
              <a:t>09/03/2022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6BAF0-6092-4514-A922-64468608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76A0C-842E-4E17-827A-8DAEEFEE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8DD0-D8D8-4461-BC26-C05AF81DE2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5412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03B6-DA5A-4D32-9F4D-F217D352E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364CD-D0E7-4EFD-8DCC-1B0F04B20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4AE89-8310-4141-8615-B82EFF832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BFFF9-9677-4638-91C8-74333BC3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E574-6A0B-432D-B65B-8E3F95A4F6CE}" type="datetimeFigureOut">
              <a:rPr lang="en-IL" smtClean="0"/>
              <a:t>09/03/2022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45633-F453-4606-9094-DF905958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B4CA4-E240-4347-9C7E-D0070FFD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8DD0-D8D8-4461-BC26-C05AF81DE2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50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7A715-296D-4B27-9745-A17AB2EF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76B31-AA8E-4E49-A33A-3023051FE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3FAA8-6994-4DC1-A259-7FF577272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E574-6A0B-432D-B65B-8E3F95A4F6CE}" type="datetimeFigureOut">
              <a:rPr lang="en-IL" smtClean="0"/>
              <a:t>09/03/2022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7977C-35E6-4F89-B291-D366C347D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08407-E0C6-4234-BD91-671361794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B8DD0-D8D8-4461-BC26-C05AF81DE20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054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1AFDD6-FDC8-4529-A4B6-D67ACA18109D}"/>
              </a:ext>
            </a:extLst>
          </p:cNvPr>
          <p:cNvSpPr/>
          <p:nvPr/>
        </p:nvSpPr>
        <p:spPr>
          <a:xfrm>
            <a:off x="3702230" y="515817"/>
            <a:ext cx="6760084" cy="6197542"/>
          </a:xfrm>
          <a:prstGeom prst="rect">
            <a:avLst/>
          </a:prstGeom>
          <a:solidFill>
            <a:srgbClr val="0FDEB0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107611C7-9F8B-4F5F-954A-F71D2AB516F2}"/>
              </a:ext>
            </a:extLst>
          </p:cNvPr>
          <p:cNvSpPr/>
          <p:nvPr/>
        </p:nvSpPr>
        <p:spPr>
          <a:xfrm>
            <a:off x="4529547" y="4239680"/>
            <a:ext cx="1917175" cy="642767"/>
          </a:xfrm>
          <a:prstGeom prst="flowChartMagneticDisk">
            <a:avLst/>
          </a:prstGeom>
          <a:solidFill>
            <a:srgbClr val="FFE9C1"/>
          </a:solidFill>
          <a:ln w="9525"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05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LID4096" sz="1600" dirty="0">
              <a:solidFill>
                <a:srgbClr val="232A3D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76C120-69E6-46A7-B776-EDEB5882F3C9}"/>
              </a:ext>
            </a:extLst>
          </p:cNvPr>
          <p:cNvCxnSpPr>
            <a:cxnSpLocks/>
          </p:cNvCxnSpPr>
          <p:nvPr/>
        </p:nvCxnSpPr>
        <p:spPr>
          <a:xfrm>
            <a:off x="2528208" y="3672830"/>
            <a:ext cx="1958163" cy="764059"/>
          </a:xfrm>
          <a:prstGeom prst="straightConnector1">
            <a:avLst/>
          </a:prstGeom>
          <a:ln w="38100">
            <a:solidFill>
              <a:srgbClr val="0FDD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A81CB3-59CC-4CB6-B787-4153CECBC5C5}"/>
              </a:ext>
            </a:extLst>
          </p:cNvPr>
          <p:cNvCxnSpPr>
            <a:cxnSpLocks/>
          </p:cNvCxnSpPr>
          <p:nvPr/>
        </p:nvCxnSpPr>
        <p:spPr>
          <a:xfrm flipV="1">
            <a:off x="2578225" y="4726143"/>
            <a:ext cx="1917175" cy="930376"/>
          </a:xfrm>
          <a:prstGeom prst="straightConnector1">
            <a:avLst/>
          </a:prstGeom>
          <a:ln w="38100">
            <a:solidFill>
              <a:srgbClr val="0FDD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be 21">
            <a:extLst>
              <a:ext uri="{FF2B5EF4-FFF2-40B4-BE49-F238E27FC236}">
                <a16:creationId xmlns:a16="http://schemas.microsoft.com/office/drawing/2014/main" id="{EE15CFAC-6DD3-46FF-96C3-45110868E717}"/>
              </a:ext>
            </a:extLst>
          </p:cNvPr>
          <p:cNvSpPr/>
          <p:nvPr/>
        </p:nvSpPr>
        <p:spPr>
          <a:xfrm>
            <a:off x="4617963" y="1198447"/>
            <a:ext cx="5068920" cy="1286637"/>
          </a:xfrm>
          <a:prstGeom prst="cube">
            <a:avLst>
              <a:gd name="adj" fmla="val 12468"/>
            </a:avLst>
          </a:prstGeom>
          <a:solidFill>
            <a:srgbClr val="E2E8FE"/>
          </a:solidFill>
          <a:ln>
            <a:solidFill>
              <a:srgbClr val="326DE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1200" dirty="0">
              <a:solidFill>
                <a:srgbClr val="326DE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52EDF1-ECAD-4097-81BD-42FA0A419932}"/>
              </a:ext>
            </a:extLst>
          </p:cNvPr>
          <p:cNvSpPr txBox="1"/>
          <p:nvPr/>
        </p:nvSpPr>
        <p:spPr>
          <a:xfrm>
            <a:off x="5247607" y="1422800"/>
            <a:ext cx="34346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Serverless ML Pipeline Automation (CI/CD)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8C6EC6DA-088A-4E40-B174-D4A9ADAB3427}"/>
              </a:ext>
            </a:extLst>
          </p:cNvPr>
          <p:cNvSpPr/>
          <p:nvPr/>
        </p:nvSpPr>
        <p:spPr>
          <a:xfrm>
            <a:off x="8375393" y="3546472"/>
            <a:ext cx="1081688" cy="982689"/>
          </a:xfrm>
          <a:prstGeom prst="cube">
            <a:avLst>
              <a:gd name="adj" fmla="val 12468"/>
            </a:avLst>
          </a:prstGeom>
          <a:solidFill>
            <a:srgbClr val="E2E8FE"/>
          </a:solidFill>
          <a:ln>
            <a:solidFill>
              <a:srgbClr val="326DE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1200" dirty="0">
              <a:solidFill>
                <a:srgbClr val="326DE6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9D550B-83AA-4419-A9C7-D6493D9D234E}"/>
              </a:ext>
            </a:extLst>
          </p:cNvPr>
          <p:cNvSpPr txBox="1"/>
          <p:nvPr/>
        </p:nvSpPr>
        <p:spPr>
          <a:xfrm>
            <a:off x="6897933" y="4200712"/>
            <a:ext cx="1081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232A3D">
                    <a:lumMod val="90000"/>
                    <a:lumOff val="10000"/>
                  </a:srgbClr>
                </a:solidFill>
              </a:rPr>
              <a:t>Online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A01C55-B56E-4A0A-BD33-3E9FCBCBB37E}"/>
              </a:ext>
            </a:extLst>
          </p:cNvPr>
          <p:cNvSpPr txBox="1"/>
          <p:nvPr/>
        </p:nvSpPr>
        <p:spPr>
          <a:xfrm>
            <a:off x="9045754" y="2880505"/>
            <a:ext cx="1286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232A3D">
                    <a:lumMod val="90000"/>
                    <a:lumOff val="10000"/>
                  </a:srgbClr>
                </a:solidFill>
              </a:rPr>
              <a:t>Model</a:t>
            </a:r>
          </a:p>
        </p:txBody>
      </p: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4A2EFBA0-091F-4AB1-92C4-F693952266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789" y="3428068"/>
            <a:ext cx="860346" cy="395628"/>
          </a:xfrm>
          <a:prstGeom prst="rect">
            <a:avLst/>
          </a:prstGeom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A26B0E80-4378-46AB-8E77-C46F5EFD3E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766" y="6233854"/>
            <a:ext cx="860346" cy="395628"/>
          </a:xfrm>
          <a:prstGeom prst="rect">
            <a:avLst/>
          </a:prstGeom>
        </p:spPr>
      </p:pic>
      <p:pic>
        <p:nvPicPr>
          <p:cNvPr id="45" name="Picture 44" descr="A person wearing a garment&#10;&#10;Description automatically generated with medium confidence">
            <a:extLst>
              <a:ext uri="{FF2B5EF4-FFF2-40B4-BE49-F238E27FC236}">
                <a16:creationId xmlns:a16="http://schemas.microsoft.com/office/drawing/2014/main" id="{C25A7321-00A1-4097-BEB3-08D79FF8AD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793" y="710202"/>
            <a:ext cx="812489" cy="488176"/>
          </a:xfrm>
          <a:prstGeom prst="rect">
            <a:avLst/>
          </a:prstGeom>
        </p:spPr>
      </p:pic>
      <p:pic>
        <p:nvPicPr>
          <p:cNvPr id="46" name="Picture 45" descr="A person wearing a garment&#10;&#10;Description automatically generated with medium confidence">
            <a:extLst>
              <a:ext uri="{FF2B5EF4-FFF2-40B4-BE49-F238E27FC236}">
                <a16:creationId xmlns:a16="http://schemas.microsoft.com/office/drawing/2014/main" id="{11C88A4E-34AC-4AA2-AC74-B8D1BE4578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570" y="6210508"/>
            <a:ext cx="736171" cy="442321"/>
          </a:xfrm>
          <a:prstGeom prst="rect">
            <a:avLst/>
          </a:prstGeom>
        </p:spPr>
      </p:pic>
      <p:pic>
        <p:nvPicPr>
          <p:cNvPr id="47" name="Picture 46" descr="A person wearing a garment&#10;&#10;Description automatically generated with medium confidence">
            <a:extLst>
              <a:ext uri="{FF2B5EF4-FFF2-40B4-BE49-F238E27FC236}">
                <a16:creationId xmlns:a16="http://schemas.microsoft.com/office/drawing/2014/main" id="{82CD97E9-7D63-426F-9655-6DA5D5DDC7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412" y="3271246"/>
            <a:ext cx="720612" cy="432972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452B6D-67CF-480F-9B05-4F6E578EB3A3}"/>
              </a:ext>
            </a:extLst>
          </p:cNvPr>
          <p:cNvCxnSpPr>
            <a:cxnSpLocks/>
          </p:cNvCxnSpPr>
          <p:nvPr/>
        </p:nvCxnSpPr>
        <p:spPr>
          <a:xfrm>
            <a:off x="9024359" y="2668932"/>
            <a:ext cx="0" cy="760068"/>
          </a:xfrm>
          <a:prstGeom prst="straightConnector1">
            <a:avLst/>
          </a:prstGeom>
          <a:ln w="38100">
            <a:solidFill>
              <a:srgbClr val="0FDD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F1346C-03A7-4F62-BBBE-CC85EC436E8D}"/>
              </a:ext>
            </a:extLst>
          </p:cNvPr>
          <p:cNvCxnSpPr>
            <a:cxnSpLocks/>
          </p:cNvCxnSpPr>
          <p:nvPr/>
        </p:nvCxnSpPr>
        <p:spPr>
          <a:xfrm>
            <a:off x="5733430" y="2561718"/>
            <a:ext cx="0" cy="618807"/>
          </a:xfrm>
          <a:prstGeom prst="straightConnector1">
            <a:avLst/>
          </a:prstGeom>
          <a:ln w="38100">
            <a:solidFill>
              <a:srgbClr val="0FDDA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ECE162-2E85-48A2-8A49-8A742BC8E43B}"/>
              </a:ext>
            </a:extLst>
          </p:cNvPr>
          <p:cNvCxnSpPr>
            <a:cxnSpLocks/>
          </p:cNvCxnSpPr>
          <p:nvPr/>
        </p:nvCxnSpPr>
        <p:spPr>
          <a:xfrm>
            <a:off x="6634052" y="4565641"/>
            <a:ext cx="1685639" cy="0"/>
          </a:xfrm>
          <a:prstGeom prst="straightConnector1">
            <a:avLst/>
          </a:prstGeom>
          <a:ln w="38100">
            <a:solidFill>
              <a:srgbClr val="0FDDA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27">
            <a:extLst>
              <a:ext uri="{FF2B5EF4-FFF2-40B4-BE49-F238E27FC236}">
                <a16:creationId xmlns:a16="http://schemas.microsoft.com/office/drawing/2014/main" id="{91826764-8B0C-40DF-8311-1F9194745FED}"/>
              </a:ext>
            </a:extLst>
          </p:cNvPr>
          <p:cNvSpPr/>
          <p:nvPr/>
        </p:nvSpPr>
        <p:spPr>
          <a:xfrm>
            <a:off x="7654125" y="4890263"/>
            <a:ext cx="1227970" cy="625402"/>
          </a:xfrm>
          <a:custGeom>
            <a:avLst/>
            <a:gdLst>
              <a:gd name="connsiteX0" fmla="*/ 811987 w 811987"/>
              <a:gd name="connsiteY0" fmla="*/ 0 h 585216"/>
              <a:gd name="connsiteX1" fmla="*/ 811987 w 811987"/>
              <a:gd name="connsiteY1" fmla="*/ 585216 h 585216"/>
              <a:gd name="connsiteX2" fmla="*/ 0 w 811987"/>
              <a:gd name="connsiteY2" fmla="*/ 585216 h 585216"/>
              <a:gd name="connsiteX3" fmla="*/ 0 w 811987"/>
              <a:gd name="connsiteY3" fmla="*/ 585216 h 58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1987" h="585216">
                <a:moveTo>
                  <a:pt x="811987" y="0"/>
                </a:moveTo>
                <a:lnTo>
                  <a:pt x="811987" y="585216"/>
                </a:lnTo>
                <a:lnTo>
                  <a:pt x="0" y="585216"/>
                </a:lnTo>
                <a:lnTo>
                  <a:pt x="0" y="585216"/>
                </a:lnTo>
              </a:path>
            </a:pathLst>
          </a:custGeom>
          <a:ln w="38100">
            <a:solidFill>
              <a:srgbClr val="0FDD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sz="1200">
              <a:solidFill>
                <a:srgbClr val="232A3D"/>
              </a:solidFill>
            </a:endParaRPr>
          </a:p>
        </p:txBody>
      </p:sp>
      <p:sp>
        <p:nvSpPr>
          <p:cNvPr id="56" name="Freeform 28">
            <a:extLst>
              <a:ext uri="{FF2B5EF4-FFF2-40B4-BE49-F238E27FC236}">
                <a16:creationId xmlns:a16="http://schemas.microsoft.com/office/drawing/2014/main" id="{3D759465-6338-4646-910B-ED349772DA65}"/>
              </a:ext>
            </a:extLst>
          </p:cNvPr>
          <p:cNvSpPr/>
          <p:nvPr/>
        </p:nvSpPr>
        <p:spPr>
          <a:xfrm>
            <a:off x="5386717" y="4994228"/>
            <a:ext cx="862689" cy="528339"/>
          </a:xfrm>
          <a:custGeom>
            <a:avLst/>
            <a:gdLst>
              <a:gd name="connsiteX0" fmla="*/ 943661 w 943661"/>
              <a:gd name="connsiteY0" fmla="*/ 607162 h 607162"/>
              <a:gd name="connsiteX1" fmla="*/ 0 w 943661"/>
              <a:gd name="connsiteY1" fmla="*/ 607162 h 607162"/>
              <a:gd name="connsiteX2" fmla="*/ 0 w 943661"/>
              <a:gd name="connsiteY2" fmla="*/ 0 h 607162"/>
              <a:gd name="connsiteX3" fmla="*/ 0 w 943661"/>
              <a:gd name="connsiteY3" fmla="*/ 0 h 60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3661" h="607162">
                <a:moveTo>
                  <a:pt x="943661" y="607162"/>
                </a:moveTo>
                <a:lnTo>
                  <a:pt x="0" y="607162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0FDD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sz="1200">
              <a:solidFill>
                <a:srgbClr val="232A3D"/>
              </a:solidFill>
            </a:endParaRPr>
          </a:p>
        </p:txBody>
      </p:sp>
      <p:sp>
        <p:nvSpPr>
          <p:cNvPr id="122" name="Cylinder 121">
            <a:extLst>
              <a:ext uri="{FF2B5EF4-FFF2-40B4-BE49-F238E27FC236}">
                <a16:creationId xmlns:a16="http://schemas.microsoft.com/office/drawing/2014/main" id="{DD633B04-3122-4DBA-B111-7FCEDB3AEFB1}"/>
              </a:ext>
            </a:extLst>
          </p:cNvPr>
          <p:cNvSpPr/>
          <p:nvPr/>
        </p:nvSpPr>
        <p:spPr>
          <a:xfrm>
            <a:off x="1292421" y="3372503"/>
            <a:ext cx="1168264" cy="600655"/>
          </a:xfrm>
          <a:prstGeom prst="can">
            <a:avLst/>
          </a:prstGeom>
          <a:solidFill>
            <a:schemeClr val="bg1"/>
          </a:solidFill>
          <a:ln w="19050">
            <a:solidFill>
              <a:srgbClr val="FFD07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000" tIns="24000" rIns="18000" bIns="24000" rtlCol="0" anchor="ctr"/>
          <a:lstStyle/>
          <a:p>
            <a:pPr algn="ctr"/>
            <a:r>
              <a:rPr lang="en-US" sz="1200" dirty="0">
                <a:solidFill>
                  <a:srgbClr val="25225E"/>
                </a:solidFill>
              </a:rPr>
              <a:t>Data Lakes &amp; Warehouses</a:t>
            </a:r>
            <a:endParaRPr lang="LID4096" sz="1200" dirty="0">
              <a:solidFill>
                <a:srgbClr val="25225E"/>
              </a:solidFill>
            </a:endParaRPr>
          </a:p>
        </p:txBody>
      </p:sp>
      <p:sp>
        <p:nvSpPr>
          <p:cNvPr id="123" name="Cylinder 3">
            <a:extLst>
              <a:ext uri="{FF2B5EF4-FFF2-40B4-BE49-F238E27FC236}">
                <a16:creationId xmlns:a16="http://schemas.microsoft.com/office/drawing/2014/main" id="{9A05B6E1-CBEF-40BD-8057-58D72C8A8D2F}"/>
              </a:ext>
            </a:extLst>
          </p:cNvPr>
          <p:cNvSpPr/>
          <p:nvPr/>
        </p:nvSpPr>
        <p:spPr>
          <a:xfrm>
            <a:off x="1294510" y="4376177"/>
            <a:ext cx="1168264" cy="600655"/>
          </a:xfrm>
          <a:prstGeom prst="can">
            <a:avLst/>
          </a:prstGeom>
          <a:solidFill>
            <a:schemeClr val="bg1"/>
          </a:solidFill>
          <a:ln w="19050">
            <a:solidFill>
              <a:srgbClr val="7793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000" tIns="72000" rIns="18000" bIns="24000" rtlCol="0" anchor="ctr"/>
          <a:lstStyle/>
          <a:p>
            <a:pPr algn="ctr"/>
            <a:r>
              <a:rPr lang="en-US" sz="1200" dirty="0">
                <a:solidFill>
                  <a:srgbClr val="25225E"/>
                </a:solidFill>
              </a:rPr>
              <a:t>Operational Data</a:t>
            </a:r>
            <a:endParaRPr lang="LID4096" sz="1200" dirty="0">
              <a:solidFill>
                <a:srgbClr val="25225E"/>
              </a:solidFill>
            </a:endParaRPr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8A44E462-C4BA-4C87-A09D-58ACBCE0F8FC}"/>
              </a:ext>
            </a:extLst>
          </p:cNvPr>
          <p:cNvSpPr/>
          <p:nvPr/>
        </p:nvSpPr>
        <p:spPr>
          <a:xfrm>
            <a:off x="8605194" y="3823696"/>
            <a:ext cx="1081688" cy="982689"/>
          </a:xfrm>
          <a:prstGeom prst="cube">
            <a:avLst>
              <a:gd name="adj" fmla="val 12468"/>
            </a:avLst>
          </a:prstGeom>
          <a:solidFill>
            <a:srgbClr val="E2E8FE"/>
          </a:solidFill>
          <a:ln>
            <a:solidFill>
              <a:srgbClr val="326DE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Real-time Serving/App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Pipelines</a:t>
            </a:r>
          </a:p>
          <a:p>
            <a:pPr algn="ctr">
              <a:defRPr/>
            </a:pPr>
            <a:endParaRPr lang="en-US" sz="1200" dirty="0">
              <a:solidFill>
                <a:srgbClr val="326DE6"/>
              </a:solidFill>
            </a:endParaRPr>
          </a:p>
        </p:txBody>
      </p:sp>
      <p:sp>
        <p:nvSpPr>
          <p:cNvPr id="127" name="Cube 126">
            <a:extLst>
              <a:ext uri="{FF2B5EF4-FFF2-40B4-BE49-F238E27FC236}">
                <a16:creationId xmlns:a16="http://schemas.microsoft.com/office/drawing/2014/main" id="{8397585A-E57A-428E-965D-BC8CCFB9ABE5}"/>
              </a:ext>
            </a:extLst>
          </p:cNvPr>
          <p:cNvSpPr/>
          <p:nvPr/>
        </p:nvSpPr>
        <p:spPr>
          <a:xfrm>
            <a:off x="6452655" y="5167288"/>
            <a:ext cx="1081688" cy="982689"/>
          </a:xfrm>
          <a:prstGeom prst="cube">
            <a:avLst>
              <a:gd name="adj" fmla="val 12468"/>
            </a:avLst>
          </a:prstGeom>
          <a:solidFill>
            <a:srgbClr val="E2E8FE"/>
          </a:solidFill>
          <a:ln>
            <a:solidFill>
              <a:srgbClr val="326DE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Real-time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&amp; Model Monitoring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E905774-9E00-428E-8314-B3A7C7A39079}"/>
              </a:ext>
            </a:extLst>
          </p:cNvPr>
          <p:cNvSpPr txBox="1"/>
          <p:nvPr/>
        </p:nvSpPr>
        <p:spPr>
          <a:xfrm>
            <a:off x="4127862" y="5458814"/>
            <a:ext cx="158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232A3D">
                    <a:lumMod val="90000"/>
                    <a:lumOff val="10000"/>
                  </a:srgbClr>
                </a:solidFill>
              </a:rPr>
              <a:t>Feedback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DCA6E78-AB05-42C3-AB71-6262225313FA}"/>
              </a:ext>
            </a:extLst>
          </p:cNvPr>
          <p:cNvSpPr txBox="1"/>
          <p:nvPr/>
        </p:nvSpPr>
        <p:spPr>
          <a:xfrm>
            <a:off x="4518337" y="4507992"/>
            <a:ext cx="1945277" cy="307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46">
              <a:defRPr/>
            </a:pPr>
            <a:r>
              <a:rPr lang="en-US" sz="1400" dirty="0">
                <a:solidFill>
                  <a:srgbClr val="25225E"/>
                </a:solidFill>
              </a:rPr>
              <a:t>Data Access/Services</a:t>
            </a:r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FC625B89-0493-4AC7-8BAE-84EDBEBD2414}"/>
              </a:ext>
            </a:extLst>
          </p:cNvPr>
          <p:cNvSpPr/>
          <p:nvPr/>
        </p:nvSpPr>
        <p:spPr>
          <a:xfrm>
            <a:off x="4537225" y="3211005"/>
            <a:ext cx="1964936" cy="1028675"/>
          </a:xfrm>
          <a:prstGeom prst="cube">
            <a:avLst>
              <a:gd name="adj" fmla="val 12468"/>
            </a:avLst>
          </a:prstGeom>
          <a:solidFill>
            <a:srgbClr val="E2E8FE"/>
          </a:solidFill>
          <a:ln>
            <a:solidFill>
              <a:srgbClr val="326DE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sz="1200" dirty="0">
              <a:solidFill>
                <a:srgbClr val="326DE6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284DB1F-CEB0-4806-BACC-971BC6D3D77F}"/>
              </a:ext>
            </a:extLst>
          </p:cNvPr>
          <p:cNvSpPr txBox="1"/>
          <p:nvPr/>
        </p:nvSpPr>
        <p:spPr>
          <a:xfrm>
            <a:off x="4558573" y="3432744"/>
            <a:ext cx="18966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05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232A3D">
                    <a:lumMod val="90000"/>
                    <a:lumOff val="10000"/>
                  </a:srgbClr>
                </a:solidFill>
              </a:rPr>
              <a:t>Online + Offline </a:t>
            </a:r>
            <a:br>
              <a:rPr lang="en-US" sz="1400" b="1" dirty="0">
                <a:solidFill>
                  <a:srgbClr val="232A3D">
                    <a:lumMod val="90000"/>
                    <a:lumOff val="10000"/>
                  </a:srgbClr>
                </a:solidFill>
              </a:rPr>
            </a:br>
            <a:r>
              <a:rPr lang="en-US" sz="1400" b="1" dirty="0">
                <a:solidFill>
                  <a:srgbClr val="232A3D">
                    <a:lumMod val="90000"/>
                    <a:lumOff val="10000"/>
                  </a:srgbClr>
                </a:solidFill>
              </a:rPr>
              <a:t>Feature Store</a:t>
            </a:r>
            <a:br>
              <a:rPr lang="en-US" sz="1400" b="1" dirty="0">
                <a:solidFill>
                  <a:srgbClr val="232A3D">
                    <a:lumMod val="90000"/>
                    <a:lumOff val="10000"/>
                  </a:srgbClr>
                </a:solidFill>
              </a:rPr>
            </a:br>
            <a:r>
              <a:rPr lang="en-US" sz="1200" dirty="0"/>
              <a:t>Ingest, Prepare, Serve</a:t>
            </a:r>
            <a:endParaRPr lang="LID4096" sz="1200" b="1" dirty="0"/>
          </a:p>
        </p:txBody>
      </p:sp>
      <p:sp>
        <p:nvSpPr>
          <p:cNvPr id="135" name="Rectangle: Rounded Corners 135">
            <a:extLst>
              <a:ext uri="{FF2B5EF4-FFF2-40B4-BE49-F238E27FC236}">
                <a16:creationId xmlns:a16="http://schemas.microsoft.com/office/drawing/2014/main" id="{E3B32ACB-56B5-4D5F-A104-DA1BAB6F9C10}"/>
              </a:ext>
            </a:extLst>
          </p:cNvPr>
          <p:cNvSpPr/>
          <p:nvPr/>
        </p:nvSpPr>
        <p:spPr>
          <a:xfrm>
            <a:off x="4855451" y="1774321"/>
            <a:ext cx="954729" cy="564920"/>
          </a:xfrm>
          <a:prstGeom prst="roundRect">
            <a:avLst/>
          </a:prstGeom>
          <a:solidFill>
            <a:srgbClr val="E2E8FE"/>
          </a:solidFill>
          <a:ln w="19050">
            <a:solidFill>
              <a:srgbClr val="3B465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2000" tIns="16000" rIns="12000" bIns="16000" rtlCol="0" anchor="ctr"/>
          <a:lstStyle/>
          <a:p>
            <a:pPr algn="ctr"/>
            <a:r>
              <a:rPr lang="en-US" sz="1200" dirty="0">
                <a:solidFill>
                  <a:srgbClr val="4F496F"/>
                </a:solidFill>
              </a:rPr>
              <a:t>Training</a:t>
            </a:r>
          </a:p>
          <a:p>
            <a:pPr algn="ctr"/>
            <a:r>
              <a:rPr lang="en-US" sz="1200" dirty="0">
                <a:solidFill>
                  <a:srgbClr val="4F496F"/>
                </a:solidFill>
              </a:rPr>
              <a:t>/ </a:t>
            </a:r>
            <a:r>
              <a:rPr lang="en-US" sz="1200" dirty="0" err="1">
                <a:solidFill>
                  <a:srgbClr val="4F496F"/>
                </a:solidFill>
              </a:rPr>
              <a:t>AutoML</a:t>
            </a:r>
            <a:endParaRPr lang="LID4096" sz="1200" dirty="0">
              <a:solidFill>
                <a:srgbClr val="4F496F"/>
              </a:solidFill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8A82AB49-9EEB-4E18-BAD5-498F4A4E80F2}"/>
              </a:ext>
            </a:extLst>
          </p:cNvPr>
          <p:cNvSpPr/>
          <p:nvPr/>
        </p:nvSpPr>
        <p:spPr>
          <a:xfrm>
            <a:off x="6010198" y="1774321"/>
            <a:ext cx="954729" cy="564920"/>
          </a:xfrm>
          <a:prstGeom prst="roundRect">
            <a:avLst/>
          </a:prstGeom>
          <a:solidFill>
            <a:srgbClr val="E2E8FE"/>
          </a:solidFill>
          <a:ln w="19050">
            <a:solidFill>
              <a:srgbClr val="3B465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2000" tIns="16000" rIns="12000" bIns="16000" rtlCol="0" anchor="ctr"/>
          <a:lstStyle/>
          <a:p>
            <a:pPr algn="ctr"/>
            <a:r>
              <a:rPr lang="en-US" sz="1200" dirty="0">
                <a:solidFill>
                  <a:srgbClr val="4F496F"/>
                </a:solidFill>
              </a:rPr>
              <a:t>Validation &amp; Testing</a:t>
            </a:r>
            <a:endParaRPr lang="LID4096" sz="1200" dirty="0">
              <a:solidFill>
                <a:srgbClr val="4F496F"/>
              </a:solidFill>
            </a:endParaRPr>
          </a:p>
        </p:txBody>
      </p:sp>
      <p:sp>
        <p:nvSpPr>
          <p:cNvPr id="137" name="Rectangle: Rounded Corners 135">
            <a:extLst>
              <a:ext uri="{FF2B5EF4-FFF2-40B4-BE49-F238E27FC236}">
                <a16:creationId xmlns:a16="http://schemas.microsoft.com/office/drawing/2014/main" id="{20007206-28D6-4DDB-BDD8-D77FEAA713CB}"/>
              </a:ext>
            </a:extLst>
          </p:cNvPr>
          <p:cNvSpPr/>
          <p:nvPr/>
        </p:nvSpPr>
        <p:spPr>
          <a:xfrm>
            <a:off x="7164945" y="1775562"/>
            <a:ext cx="954729" cy="564920"/>
          </a:xfrm>
          <a:prstGeom prst="roundRect">
            <a:avLst/>
          </a:prstGeom>
          <a:solidFill>
            <a:srgbClr val="E2E8FE"/>
          </a:solidFill>
          <a:ln w="19050">
            <a:solidFill>
              <a:srgbClr val="3B465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2000" tIns="16000" rIns="12000" bIns="16000" rtlCol="0" anchor="ctr"/>
          <a:lstStyle/>
          <a:p>
            <a:pPr algn="ctr"/>
            <a:r>
              <a:rPr lang="en-US" sz="1200" dirty="0">
                <a:solidFill>
                  <a:srgbClr val="4F496F"/>
                </a:solidFill>
              </a:rPr>
              <a:t>Model Optimization</a:t>
            </a:r>
            <a:endParaRPr lang="LID4096" sz="1200" dirty="0">
              <a:solidFill>
                <a:srgbClr val="4F496F"/>
              </a:solidFill>
            </a:endParaRPr>
          </a:p>
        </p:txBody>
      </p:sp>
      <p:sp>
        <p:nvSpPr>
          <p:cNvPr id="138" name="Rectangle: Rounded Corners 135">
            <a:extLst>
              <a:ext uri="{FF2B5EF4-FFF2-40B4-BE49-F238E27FC236}">
                <a16:creationId xmlns:a16="http://schemas.microsoft.com/office/drawing/2014/main" id="{248332C8-B362-4DA7-9E7F-96934909538C}"/>
              </a:ext>
            </a:extLst>
          </p:cNvPr>
          <p:cNvSpPr/>
          <p:nvPr/>
        </p:nvSpPr>
        <p:spPr>
          <a:xfrm>
            <a:off x="8319691" y="1775562"/>
            <a:ext cx="954729" cy="564920"/>
          </a:xfrm>
          <a:prstGeom prst="roundRect">
            <a:avLst/>
          </a:prstGeom>
          <a:solidFill>
            <a:srgbClr val="E2E8FE"/>
          </a:solidFill>
          <a:ln w="19050">
            <a:solidFill>
              <a:srgbClr val="3B465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2000" tIns="16000" rIns="12000" bIns="16000" rtlCol="0" anchor="ctr"/>
          <a:lstStyle/>
          <a:p>
            <a:pPr algn="ctr"/>
            <a:r>
              <a:rPr lang="en-US" sz="1200" dirty="0">
                <a:solidFill>
                  <a:srgbClr val="4F496F"/>
                </a:solidFill>
              </a:rPr>
              <a:t>(Re)deploy</a:t>
            </a:r>
          </a:p>
          <a:p>
            <a:pPr algn="ctr"/>
            <a:r>
              <a:rPr lang="en-US" sz="1200" dirty="0">
                <a:solidFill>
                  <a:srgbClr val="4F496F"/>
                </a:solidFill>
              </a:rPr>
              <a:t>Pipeline</a:t>
            </a:r>
            <a:endParaRPr lang="LID4096" sz="1200" dirty="0">
              <a:solidFill>
                <a:srgbClr val="4F496F"/>
              </a:solidFill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9123547-C9EF-45DB-BC49-08B7D1A87DB9}"/>
              </a:ext>
            </a:extLst>
          </p:cNvPr>
          <p:cNvGrpSpPr/>
          <p:nvPr/>
        </p:nvGrpSpPr>
        <p:grpSpPr>
          <a:xfrm>
            <a:off x="1322403" y="5186644"/>
            <a:ext cx="1566794" cy="1101386"/>
            <a:chOff x="309759" y="4999425"/>
            <a:chExt cx="1566794" cy="1101386"/>
          </a:xfrm>
        </p:grpSpPr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DD54CD08-D69D-4235-BFE5-23B3F7412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2433" y="4999425"/>
              <a:ext cx="315824" cy="327521"/>
            </a:xfrm>
            <a:prstGeom prst="rect">
              <a:avLst/>
            </a:prstGeom>
          </p:spPr>
        </p:pic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20CC81D4-4024-438F-A2B6-263BA514B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1121881" y="5375155"/>
              <a:ext cx="258522" cy="315971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22E6D1F-8788-4855-9F21-3D3D4923AA7D}"/>
                </a:ext>
              </a:extLst>
            </p:cNvPr>
            <p:cNvSpPr txBox="1"/>
            <p:nvPr/>
          </p:nvSpPr>
          <p:spPr>
            <a:xfrm>
              <a:off x="309759" y="5823812"/>
              <a:ext cx="15667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Real-time sources</a:t>
              </a:r>
              <a:endParaRPr lang="LID4096" sz="1200" dirty="0"/>
            </a:p>
          </p:txBody>
        </p:sp>
        <p:pic>
          <p:nvPicPr>
            <p:cNvPr id="143" name="Picture 2" descr="Kafka Logo Icon - Download in Flat Style">
              <a:extLst>
                <a:ext uri="{FF2B5EF4-FFF2-40B4-BE49-F238E27FC236}">
                  <a16:creationId xmlns:a16="http://schemas.microsoft.com/office/drawing/2014/main" id="{F80977AC-3E26-47A9-9E42-0256AEDAB0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286" y="5122747"/>
              <a:ext cx="327521" cy="32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" descr="Video Recording Icons - Download Free Vector Icons | Noun Project">
              <a:extLst>
                <a:ext uri="{FF2B5EF4-FFF2-40B4-BE49-F238E27FC236}">
                  <a16:creationId xmlns:a16="http://schemas.microsoft.com/office/drawing/2014/main" id="{EF6CF933-4D9E-40B4-9A6A-B46FDB4A28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7124" y="5359637"/>
              <a:ext cx="491381" cy="491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F60FB15-7CF7-40B3-80E0-3FF46AA73A23}"/>
              </a:ext>
            </a:extLst>
          </p:cNvPr>
          <p:cNvCxnSpPr>
            <a:cxnSpLocks/>
          </p:cNvCxnSpPr>
          <p:nvPr/>
        </p:nvCxnSpPr>
        <p:spPr>
          <a:xfrm>
            <a:off x="2589367" y="4605396"/>
            <a:ext cx="1834108" cy="0"/>
          </a:xfrm>
          <a:prstGeom prst="straightConnector1">
            <a:avLst/>
          </a:prstGeom>
          <a:ln w="38100">
            <a:solidFill>
              <a:srgbClr val="0FDDA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1A5C8BA-1864-471A-A101-5E1A906A1DDB}"/>
              </a:ext>
            </a:extLst>
          </p:cNvPr>
          <p:cNvSpPr txBox="1"/>
          <p:nvPr/>
        </p:nvSpPr>
        <p:spPr>
          <a:xfrm>
            <a:off x="4518337" y="2811170"/>
            <a:ext cx="158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232A3D">
                    <a:lumMod val="90000"/>
                    <a:lumOff val="10000"/>
                  </a:srgbClr>
                </a:solidFill>
              </a:rPr>
              <a:t>Offline data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09B2225-3D42-40EA-A13C-94C203AC7283}"/>
              </a:ext>
            </a:extLst>
          </p:cNvPr>
          <p:cNvSpPr txBox="1"/>
          <p:nvPr/>
        </p:nvSpPr>
        <p:spPr>
          <a:xfrm>
            <a:off x="11083608" y="5386402"/>
            <a:ext cx="68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5225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Alerts</a:t>
            </a:r>
          </a:p>
        </p:txBody>
      </p:sp>
      <p:pic>
        <p:nvPicPr>
          <p:cNvPr id="163" name="Graphic 162">
            <a:extLst>
              <a:ext uri="{FF2B5EF4-FFF2-40B4-BE49-F238E27FC236}">
                <a16:creationId xmlns:a16="http://schemas.microsoft.com/office/drawing/2014/main" id="{22E9CA64-32B6-438C-A5C1-B648E6438D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14714" y="5292615"/>
            <a:ext cx="365924" cy="411665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A7632A4E-5455-4B62-8035-12034630E1FC}"/>
              </a:ext>
            </a:extLst>
          </p:cNvPr>
          <p:cNvSpPr txBox="1"/>
          <p:nvPr/>
        </p:nvSpPr>
        <p:spPr>
          <a:xfrm>
            <a:off x="11088986" y="4066789"/>
            <a:ext cx="1076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5225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User/App interaction</a:t>
            </a:r>
          </a:p>
        </p:txBody>
      </p:sp>
      <p:pic>
        <p:nvPicPr>
          <p:cNvPr id="165" name="Graphic 164">
            <a:extLst>
              <a:ext uri="{FF2B5EF4-FFF2-40B4-BE49-F238E27FC236}">
                <a16:creationId xmlns:a16="http://schemas.microsoft.com/office/drawing/2014/main" id="{C44C752F-11F1-4D11-9CEF-44F63CDC36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10571346" y="4211186"/>
            <a:ext cx="500509" cy="500509"/>
          </a:xfrm>
          <a:prstGeom prst="rect">
            <a:avLst/>
          </a:prstGeom>
        </p:spPr>
      </p:pic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AA3C465-E887-4567-847C-EAA33291DC10}"/>
              </a:ext>
            </a:extLst>
          </p:cNvPr>
          <p:cNvCxnSpPr>
            <a:cxnSpLocks/>
          </p:cNvCxnSpPr>
          <p:nvPr/>
        </p:nvCxnSpPr>
        <p:spPr>
          <a:xfrm>
            <a:off x="9802456" y="4315040"/>
            <a:ext cx="659858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reeform 27">
            <a:extLst>
              <a:ext uri="{FF2B5EF4-FFF2-40B4-BE49-F238E27FC236}">
                <a16:creationId xmlns:a16="http://schemas.microsoft.com/office/drawing/2014/main" id="{C82F7DCF-D90F-46C0-8120-E44134E6873C}"/>
              </a:ext>
            </a:extLst>
          </p:cNvPr>
          <p:cNvSpPr/>
          <p:nvPr/>
        </p:nvSpPr>
        <p:spPr>
          <a:xfrm flipH="1">
            <a:off x="9413771" y="4897165"/>
            <a:ext cx="1002669" cy="618499"/>
          </a:xfrm>
          <a:custGeom>
            <a:avLst/>
            <a:gdLst>
              <a:gd name="connsiteX0" fmla="*/ 811987 w 811987"/>
              <a:gd name="connsiteY0" fmla="*/ 0 h 585216"/>
              <a:gd name="connsiteX1" fmla="*/ 811987 w 811987"/>
              <a:gd name="connsiteY1" fmla="*/ 585216 h 585216"/>
              <a:gd name="connsiteX2" fmla="*/ 0 w 811987"/>
              <a:gd name="connsiteY2" fmla="*/ 585216 h 585216"/>
              <a:gd name="connsiteX3" fmla="*/ 0 w 811987"/>
              <a:gd name="connsiteY3" fmla="*/ 585216 h 58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1987" h="585216">
                <a:moveTo>
                  <a:pt x="811987" y="0"/>
                </a:moveTo>
                <a:lnTo>
                  <a:pt x="811987" y="585216"/>
                </a:lnTo>
                <a:lnTo>
                  <a:pt x="0" y="585216"/>
                </a:lnTo>
                <a:lnTo>
                  <a:pt x="0" y="585216"/>
                </a:lnTo>
              </a:path>
            </a:pathLst>
          </a:cu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 sz="1200">
              <a:solidFill>
                <a:srgbClr val="232A3D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4635B-7709-469D-B6AD-59328E80B74D}"/>
              </a:ext>
            </a:extLst>
          </p:cNvPr>
          <p:cNvSpPr/>
          <p:nvPr/>
        </p:nvSpPr>
        <p:spPr>
          <a:xfrm>
            <a:off x="3816256" y="6255238"/>
            <a:ext cx="1898890" cy="442321"/>
          </a:xfrm>
          <a:prstGeom prst="rect">
            <a:avLst/>
          </a:prstGeom>
          <a:solidFill>
            <a:srgbClr val="E7F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MLOps</a:t>
            </a:r>
            <a:r>
              <a:rPr lang="en-US" b="1" dirty="0">
                <a:solidFill>
                  <a:schemeClr val="tx1"/>
                </a:solidFill>
              </a:rPr>
              <a:t> platform</a:t>
            </a:r>
            <a:endParaRPr lang="en-I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0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8" grpId="0" animBg="1"/>
      <p:bldP spid="30" grpId="0"/>
      <p:bldP spid="32" grpId="0"/>
      <p:bldP spid="55" grpId="0" animBg="1"/>
      <p:bldP spid="56" grpId="0" animBg="1"/>
      <p:bldP spid="126" grpId="0" animBg="1"/>
      <p:bldP spid="127" grpId="0" animBg="1"/>
      <p:bldP spid="128" grpId="0"/>
      <p:bldP spid="134" grpId="0" animBg="1"/>
      <p:bldP spid="159" grpId="0"/>
      <p:bldP spid="16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13322</TotalTime>
  <Words>70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 Landau</dc:creator>
  <cp:lastModifiedBy>Jill Landau</cp:lastModifiedBy>
  <cp:revision>8</cp:revision>
  <dcterms:created xsi:type="dcterms:W3CDTF">2022-01-25T09:52:01Z</dcterms:created>
  <dcterms:modified xsi:type="dcterms:W3CDTF">2022-03-14T14:12:05Z</dcterms:modified>
</cp:coreProperties>
</file>