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8" r:id="rId3"/>
    <p:sldId id="258" r:id="rId4"/>
    <p:sldId id="259" r:id="rId5"/>
    <p:sldId id="271" r:id="rId6"/>
    <p:sldId id="272" r:id="rId7"/>
    <p:sldId id="275" r:id="rId8"/>
    <p:sldId id="269" r:id="rId9"/>
    <p:sldId id="273" r:id="rId10"/>
    <p:sldId id="262" r:id="rId11"/>
    <p:sldId id="263" r:id="rId12"/>
    <p:sldId id="264" r:id="rId13"/>
    <p:sldId id="265" r:id="rId14"/>
    <p:sldId id="267"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89" autoAdjust="0"/>
  </p:normalViewPr>
  <p:slideViewPr>
    <p:cSldViewPr>
      <p:cViewPr varScale="1">
        <p:scale>
          <a:sx n="112" d="100"/>
          <a:sy n="112" d="100"/>
        </p:scale>
        <p:origin x="-158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27613D-AC1D-4E1C-9B8B-A906DF3D28D2}" type="datetimeFigureOut">
              <a:rPr lang="en-GB" smtClean="0"/>
              <a:t>19/03/2014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79B7CA-601C-4974-A8D1-C93BEBFEE7FA}" type="slidenum">
              <a:rPr lang="en-GB" smtClean="0"/>
              <a:t>‹#›</a:t>
            </a:fld>
            <a:endParaRPr lang="en-GB"/>
          </a:p>
        </p:txBody>
      </p:sp>
    </p:spTree>
    <p:extLst>
      <p:ext uri="{BB962C8B-B14F-4D97-AF65-F5344CB8AC3E}">
        <p14:creationId xmlns:p14="http://schemas.microsoft.com/office/powerpoint/2010/main" val="422331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79B7CA-601C-4974-A8D1-C93BEBFEE7FA}" type="slidenum">
              <a:rPr lang="en-GB" smtClean="0"/>
              <a:t>6</a:t>
            </a:fld>
            <a:endParaRPr lang="en-GB"/>
          </a:p>
        </p:txBody>
      </p:sp>
    </p:spTree>
    <p:extLst>
      <p:ext uri="{BB962C8B-B14F-4D97-AF65-F5344CB8AC3E}">
        <p14:creationId xmlns:p14="http://schemas.microsoft.com/office/powerpoint/2010/main" val="265029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9F09F84-F00C-4EC6-B752-D92CDC69D9F0}" type="datetimeFigureOut">
              <a:rPr lang="en-GB" smtClean="0"/>
              <a:t>19/03/2014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73513B-5FDE-4ABD-8E48-45E5833E46E3}" type="slidenum">
              <a:rPr lang="en-GB" smtClean="0"/>
              <a:t>‹#›</a:t>
            </a:fld>
            <a:endParaRPr lang="en-GB"/>
          </a:p>
        </p:txBody>
      </p:sp>
    </p:spTree>
    <p:extLst>
      <p:ext uri="{BB962C8B-B14F-4D97-AF65-F5344CB8AC3E}">
        <p14:creationId xmlns:p14="http://schemas.microsoft.com/office/powerpoint/2010/main" val="239040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9F09F84-F00C-4EC6-B752-D92CDC69D9F0}" type="datetimeFigureOut">
              <a:rPr lang="en-GB" smtClean="0"/>
              <a:t>19/03/2014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73513B-5FDE-4ABD-8E48-45E5833E46E3}" type="slidenum">
              <a:rPr lang="en-GB" smtClean="0"/>
              <a:t>‹#›</a:t>
            </a:fld>
            <a:endParaRPr lang="en-GB"/>
          </a:p>
        </p:txBody>
      </p:sp>
    </p:spTree>
    <p:extLst>
      <p:ext uri="{BB962C8B-B14F-4D97-AF65-F5344CB8AC3E}">
        <p14:creationId xmlns:p14="http://schemas.microsoft.com/office/powerpoint/2010/main" val="980253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9F09F84-F00C-4EC6-B752-D92CDC69D9F0}" type="datetimeFigureOut">
              <a:rPr lang="en-GB" smtClean="0"/>
              <a:t>19/03/2014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73513B-5FDE-4ABD-8E48-45E5833E46E3}" type="slidenum">
              <a:rPr lang="en-GB" smtClean="0"/>
              <a:t>‹#›</a:t>
            </a:fld>
            <a:endParaRPr lang="en-GB"/>
          </a:p>
        </p:txBody>
      </p:sp>
    </p:spTree>
    <p:extLst>
      <p:ext uri="{BB962C8B-B14F-4D97-AF65-F5344CB8AC3E}">
        <p14:creationId xmlns:p14="http://schemas.microsoft.com/office/powerpoint/2010/main" val="103231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9F09F84-F00C-4EC6-B752-D92CDC69D9F0}" type="datetimeFigureOut">
              <a:rPr lang="en-GB" smtClean="0"/>
              <a:t>19/03/2014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73513B-5FDE-4ABD-8E48-45E5833E46E3}" type="slidenum">
              <a:rPr lang="en-GB" smtClean="0"/>
              <a:t>‹#›</a:t>
            </a:fld>
            <a:endParaRPr lang="en-GB"/>
          </a:p>
        </p:txBody>
      </p:sp>
    </p:spTree>
    <p:extLst>
      <p:ext uri="{BB962C8B-B14F-4D97-AF65-F5344CB8AC3E}">
        <p14:creationId xmlns:p14="http://schemas.microsoft.com/office/powerpoint/2010/main" val="26981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09F84-F00C-4EC6-B752-D92CDC69D9F0}" type="datetimeFigureOut">
              <a:rPr lang="en-GB" smtClean="0"/>
              <a:t>19/03/2014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73513B-5FDE-4ABD-8E48-45E5833E46E3}" type="slidenum">
              <a:rPr lang="en-GB" smtClean="0"/>
              <a:t>‹#›</a:t>
            </a:fld>
            <a:endParaRPr lang="en-GB"/>
          </a:p>
        </p:txBody>
      </p:sp>
    </p:spTree>
    <p:extLst>
      <p:ext uri="{BB962C8B-B14F-4D97-AF65-F5344CB8AC3E}">
        <p14:creationId xmlns:p14="http://schemas.microsoft.com/office/powerpoint/2010/main" val="276660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9F09F84-F00C-4EC6-B752-D92CDC69D9F0}" type="datetimeFigureOut">
              <a:rPr lang="en-GB" smtClean="0"/>
              <a:t>19/03/2014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73513B-5FDE-4ABD-8E48-45E5833E46E3}" type="slidenum">
              <a:rPr lang="en-GB" smtClean="0"/>
              <a:t>‹#›</a:t>
            </a:fld>
            <a:endParaRPr lang="en-GB"/>
          </a:p>
        </p:txBody>
      </p:sp>
    </p:spTree>
    <p:extLst>
      <p:ext uri="{BB962C8B-B14F-4D97-AF65-F5344CB8AC3E}">
        <p14:creationId xmlns:p14="http://schemas.microsoft.com/office/powerpoint/2010/main" val="74545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9F09F84-F00C-4EC6-B752-D92CDC69D9F0}" type="datetimeFigureOut">
              <a:rPr lang="en-GB" smtClean="0"/>
              <a:t>19/03/2014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A73513B-5FDE-4ABD-8E48-45E5833E46E3}" type="slidenum">
              <a:rPr lang="en-GB" smtClean="0"/>
              <a:t>‹#›</a:t>
            </a:fld>
            <a:endParaRPr lang="en-GB"/>
          </a:p>
        </p:txBody>
      </p:sp>
    </p:spTree>
    <p:extLst>
      <p:ext uri="{BB962C8B-B14F-4D97-AF65-F5344CB8AC3E}">
        <p14:creationId xmlns:p14="http://schemas.microsoft.com/office/powerpoint/2010/main" val="399182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9F09F84-F00C-4EC6-B752-D92CDC69D9F0}" type="datetimeFigureOut">
              <a:rPr lang="en-GB" smtClean="0"/>
              <a:t>19/03/2014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A73513B-5FDE-4ABD-8E48-45E5833E46E3}" type="slidenum">
              <a:rPr lang="en-GB" smtClean="0"/>
              <a:t>‹#›</a:t>
            </a:fld>
            <a:endParaRPr lang="en-GB"/>
          </a:p>
        </p:txBody>
      </p:sp>
    </p:spTree>
    <p:extLst>
      <p:ext uri="{BB962C8B-B14F-4D97-AF65-F5344CB8AC3E}">
        <p14:creationId xmlns:p14="http://schemas.microsoft.com/office/powerpoint/2010/main" val="157878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09F84-F00C-4EC6-B752-D92CDC69D9F0}" type="datetimeFigureOut">
              <a:rPr lang="en-GB" smtClean="0"/>
              <a:t>19/03/2014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73513B-5FDE-4ABD-8E48-45E5833E46E3}" type="slidenum">
              <a:rPr lang="en-GB" smtClean="0"/>
              <a:t>‹#›</a:t>
            </a:fld>
            <a:endParaRPr lang="en-GB"/>
          </a:p>
        </p:txBody>
      </p:sp>
    </p:spTree>
    <p:extLst>
      <p:ext uri="{BB962C8B-B14F-4D97-AF65-F5344CB8AC3E}">
        <p14:creationId xmlns:p14="http://schemas.microsoft.com/office/powerpoint/2010/main" val="159742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09F84-F00C-4EC6-B752-D92CDC69D9F0}" type="datetimeFigureOut">
              <a:rPr lang="en-GB" smtClean="0"/>
              <a:t>19/03/2014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73513B-5FDE-4ABD-8E48-45E5833E46E3}" type="slidenum">
              <a:rPr lang="en-GB" smtClean="0"/>
              <a:t>‹#›</a:t>
            </a:fld>
            <a:endParaRPr lang="en-GB"/>
          </a:p>
        </p:txBody>
      </p:sp>
    </p:spTree>
    <p:extLst>
      <p:ext uri="{BB962C8B-B14F-4D97-AF65-F5344CB8AC3E}">
        <p14:creationId xmlns:p14="http://schemas.microsoft.com/office/powerpoint/2010/main" val="154820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09F84-F00C-4EC6-B752-D92CDC69D9F0}" type="datetimeFigureOut">
              <a:rPr lang="en-GB" smtClean="0"/>
              <a:t>19/03/2014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73513B-5FDE-4ABD-8E48-45E5833E46E3}" type="slidenum">
              <a:rPr lang="en-GB" smtClean="0"/>
              <a:t>‹#›</a:t>
            </a:fld>
            <a:endParaRPr lang="en-GB"/>
          </a:p>
        </p:txBody>
      </p:sp>
    </p:spTree>
    <p:extLst>
      <p:ext uri="{BB962C8B-B14F-4D97-AF65-F5344CB8AC3E}">
        <p14:creationId xmlns:p14="http://schemas.microsoft.com/office/powerpoint/2010/main" val="235096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09F84-F00C-4EC6-B752-D92CDC69D9F0}" type="datetimeFigureOut">
              <a:rPr lang="en-GB" smtClean="0"/>
              <a:t>19/03/2014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3513B-5FDE-4ABD-8E48-45E5833E46E3}" type="slidenum">
              <a:rPr lang="en-GB" smtClean="0"/>
              <a:t>‹#›</a:t>
            </a:fld>
            <a:endParaRPr lang="en-GB"/>
          </a:p>
        </p:txBody>
      </p:sp>
    </p:spTree>
    <p:extLst>
      <p:ext uri="{BB962C8B-B14F-4D97-AF65-F5344CB8AC3E}">
        <p14:creationId xmlns:p14="http://schemas.microsoft.com/office/powerpoint/2010/main" val="2658266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70544841"/>
              </p:ext>
            </p:extLst>
          </p:nvPr>
        </p:nvGraphicFramePr>
        <p:xfrm>
          <a:off x="683568" y="5085184"/>
          <a:ext cx="7776864" cy="1306944"/>
        </p:xfrm>
        <a:graphic>
          <a:graphicData uri="http://schemas.openxmlformats.org/drawingml/2006/table">
            <a:tbl>
              <a:tblPr firstRow="1" bandRow="1">
                <a:tableStyleId>{5C22544A-7EE6-4342-B048-85BDC9FD1C3A}</a:tableStyleId>
              </a:tblPr>
              <a:tblGrid>
                <a:gridCol w="7776864"/>
              </a:tblGrid>
              <a:tr h="1306944">
                <a:tc>
                  <a:txBody>
                    <a:bodyPr/>
                    <a:lstStyle/>
                    <a:p>
                      <a:pPr algn="ctr"/>
                      <a:r>
                        <a:rPr lang="en-GB" sz="2800" b="1" dirty="0" smtClean="0">
                          <a:solidFill>
                            <a:schemeClr val="tx1"/>
                          </a:solidFill>
                        </a:rPr>
                        <a:t>Team ALLIT</a:t>
                      </a:r>
                    </a:p>
                    <a:p>
                      <a:pPr algn="ctr"/>
                      <a:endParaRPr lang="en-GB" sz="1100" b="1" dirty="0" smtClean="0">
                        <a:solidFill>
                          <a:schemeClr val="tx1"/>
                        </a:solidFill>
                      </a:endParaRPr>
                    </a:p>
                    <a:p>
                      <a:pPr algn="ctr"/>
                      <a:r>
                        <a:rPr lang="en-GB" sz="2400" b="1" dirty="0" smtClean="0">
                          <a:solidFill>
                            <a:schemeClr val="tx1"/>
                          </a:solidFill>
                        </a:rPr>
                        <a:t>12/02/2014</a:t>
                      </a:r>
                      <a:endParaRPr lang="en-GB" sz="2400" b="1" dirty="0">
                        <a:solidFill>
                          <a:schemeClr val="tx1"/>
                        </a:solidFill>
                      </a:endParaRPr>
                    </a:p>
                  </a:txBody>
                  <a:tcPr>
                    <a:solidFill>
                      <a:schemeClr val="bg1"/>
                    </a:solidFill>
                  </a:tcPr>
                </a:tc>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711" y="2348880"/>
            <a:ext cx="3838575" cy="1352550"/>
          </a:xfrm>
          <a:prstGeom prst="rect">
            <a:avLst/>
          </a:prstGeom>
        </p:spPr>
      </p:pic>
    </p:spTree>
    <p:extLst>
      <p:ext uri="{BB962C8B-B14F-4D97-AF65-F5344CB8AC3E}">
        <p14:creationId xmlns:p14="http://schemas.microsoft.com/office/powerpoint/2010/main" val="1114578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83568" y="1988840"/>
            <a:ext cx="7776864" cy="388843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 name="Title 1"/>
          <p:cNvSpPr>
            <a:spLocks noGrp="1"/>
          </p:cNvSpPr>
          <p:nvPr>
            <p:ph type="ctrTitle"/>
          </p:nvPr>
        </p:nvSpPr>
        <p:spPr>
          <a:xfrm>
            <a:off x="683568" y="764705"/>
            <a:ext cx="7772400" cy="1152128"/>
          </a:xfr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ln w="25400" cmpd="sng">
            <a:solidFill>
              <a:schemeClr val="accent1">
                <a:lumMod val="50000"/>
              </a:schemeClr>
            </a:solidFill>
          </a:ln>
        </p:spPr>
        <p:txBody>
          <a:bodyPr>
            <a:normAutofit/>
          </a:bodyPr>
          <a:lstStyle/>
          <a:p>
            <a:r>
              <a:rPr lang="en-GB" sz="3600" dirty="0" smtClean="0">
                <a:latin typeface="Buxton Sketch" panose="03080500000500000004" pitchFamily="66" charset="0"/>
              </a:rPr>
              <a:t>Go Fish! </a:t>
            </a:r>
            <a:r>
              <a:rPr lang="en-GB" sz="3600" dirty="0" err="1" smtClean="0">
                <a:latin typeface="Buxton Sketch" panose="03080500000500000004" pitchFamily="66" charset="0"/>
              </a:rPr>
              <a:t>MoS</a:t>
            </a:r>
            <a:endParaRPr lang="en-GB" sz="3600" dirty="0">
              <a:latin typeface="Buxton Sketch" panose="03080500000500000004" pitchFamily="66"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023057711"/>
              </p:ext>
            </p:extLst>
          </p:nvPr>
        </p:nvGraphicFramePr>
        <p:xfrm>
          <a:off x="827584" y="2132856"/>
          <a:ext cx="7488832" cy="3672408"/>
        </p:xfrm>
        <a:graphic>
          <a:graphicData uri="http://schemas.openxmlformats.org/drawingml/2006/table">
            <a:tbl>
              <a:tblPr firstRow="1" bandRow="1">
                <a:tableStyleId>{5C22544A-7EE6-4342-B048-85BDC9FD1C3A}</a:tableStyleId>
              </a:tblPr>
              <a:tblGrid>
                <a:gridCol w="3744416"/>
                <a:gridCol w="3744416"/>
              </a:tblGrid>
              <a:tr h="437289">
                <a:tc>
                  <a:txBody>
                    <a:bodyPr/>
                    <a:lstStyle/>
                    <a:p>
                      <a:r>
                        <a:rPr lang="de-DE" dirty="0" smtClean="0"/>
                        <a:t>Must</a:t>
                      </a:r>
                      <a:endParaRPr lang="en-GB" dirty="0"/>
                    </a:p>
                  </a:txBody>
                  <a:tcPr>
                    <a:solidFill>
                      <a:schemeClr val="accent1">
                        <a:lumMod val="75000"/>
                      </a:schemeClr>
                    </a:solidFill>
                  </a:tcPr>
                </a:tc>
                <a:tc>
                  <a:txBody>
                    <a:bodyPr/>
                    <a:lstStyle/>
                    <a:p>
                      <a:r>
                        <a:rPr lang="de-DE" dirty="0" smtClean="0"/>
                        <a:t>Should</a:t>
                      </a:r>
                      <a:endParaRPr lang="en-GB" dirty="0"/>
                    </a:p>
                  </a:txBody>
                  <a:tcPr>
                    <a:solidFill>
                      <a:schemeClr val="accent1">
                        <a:lumMod val="75000"/>
                      </a:schemeClr>
                    </a:solidFill>
                  </a:tcPr>
                </a:tc>
              </a:tr>
              <a:tr h="3235119">
                <a:tc>
                  <a:txBody>
                    <a:bodyPr/>
                    <a:lstStyle/>
                    <a:p>
                      <a:pPr>
                        <a:buFont typeface="Arial" pitchFamily="34" charset="0"/>
                        <a:buChar char="•"/>
                      </a:pPr>
                      <a:r>
                        <a:rPr lang="de-DE" sz="1400" dirty="0" smtClean="0"/>
                        <a:t> 2-dimensional fishing </a:t>
                      </a:r>
                      <a:r>
                        <a:rPr lang="de-DE" sz="1400" b="1" dirty="0" smtClean="0">
                          <a:solidFill>
                            <a:schemeClr val="tx1"/>
                          </a:solidFill>
                        </a:rPr>
                        <a:t>grid</a:t>
                      </a:r>
                    </a:p>
                    <a:p>
                      <a:pPr>
                        <a:buFont typeface="Arial" pitchFamily="34" charset="0"/>
                        <a:buChar char="•"/>
                      </a:pPr>
                      <a:r>
                        <a:rPr lang="de-DE" sz="1400" dirty="0" smtClean="0"/>
                        <a:t> </a:t>
                      </a:r>
                      <a:r>
                        <a:rPr lang="de-DE" sz="1400" b="1" dirty="0" smtClean="0"/>
                        <a:t>Randomised fish </a:t>
                      </a:r>
                      <a:r>
                        <a:rPr lang="de-DE" sz="1400" dirty="0" smtClean="0"/>
                        <a:t>count per square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dirty="0" smtClean="0"/>
                        <a:t> </a:t>
                      </a:r>
                      <a:r>
                        <a:rPr lang="de-DE" sz="1400" b="1" baseline="0" dirty="0" smtClean="0"/>
                        <a:t>Linearly</a:t>
                      </a:r>
                      <a:r>
                        <a:rPr lang="de-DE" sz="1400" b="0" baseline="0" dirty="0" smtClean="0"/>
                        <a:t>, with each click, </a:t>
                      </a:r>
                      <a:r>
                        <a:rPr lang="de-DE" sz="1400" b="1" baseline="0" dirty="0" smtClean="0"/>
                        <a:t>depleting </a:t>
                      </a:r>
                      <a:r>
                        <a:rPr lang="de-DE" sz="1400" baseline="0" dirty="0" smtClean="0"/>
                        <a:t>fish </a:t>
                      </a:r>
                      <a:endParaRPr lang="de-DE" sz="14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dirty="0" smtClean="0"/>
                        <a:t> Minimal </a:t>
                      </a:r>
                      <a:r>
                        <a:rPr lang="de-DE" sz="1400" b="1" dirty="0" smtClean="0"/>
                        <a:t>player equipment</a:t>
                      </a:r>
                      <a:r>
                        <a:rPr lang="de-DE" sz="1400" dirty="0" smtClean="0"/>
                        <a:t>: default rod, boat, bait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dirty="0" smtClean="0"/>
                        <a:t> </a:t>
                      </a:r>
                      <a:r>
                        <a:rPr lang="de-DE" sz="1400" b="1" dirty="0" smtClean="0"/>
                        <a:t>5-hour</a:t>
                      </a:r>
                      <a:r>
                        <a:rPr lang="de-DE" sz="1400" baseline="0" dirty="0" smtClean="0"/>
                        <a:t> fishing day</a:t>
                      </a:r>
                      <a:endParaRPr lang="de-DE" sz="1400" dirty="0" smtClean="0"/>
                    </a:p>
                    <a:p>
                      <a:pPr>
                        <a:buFont typeface="Arial" pitchFamily="34" charset="0"/>
                        <a:buChar char="•"/>
                      </a:pPr>
                      <a:r>
                        <a:rPr lang="de-DE" sz="1400" dirty="0" smtClean="0"/>
                        <a:t> Default </a:t>
                      </a:r>
                      <a:r>
                        <a:rPr lang="de-DE" sz="1400" b="1" dirty="0" smtClean="0"/>
                        <a:t>fishing time – 15 minutes</a:t>
                      </a:r>
                    </a:p>
                    <a:p>
                      <a:pPr>
                        <a:buFont typeface="Arial" pitchFamily="34" charset="0"/>
                        <a:buChar char="•"/>
                      </a:pPr>
                      <a:r>
                        <a:rPr lang="de-DE" sz="1400" b="1" dirty="0" smtClean="0"/>
                        <a:t> </a:t>
                      </a:r>
                      <a:r>
                        <a:rPr lang="de-DE" sz="1400" b="1" dirty="0" smtClean="0">
                          <a:solidFill>
                            <a:schemeClr val="tx1"/>
                          </a:solidFill>
                        </a:rPr>
                        <a:t>Moving</a:t>
                      </a:r>
                      <a:r>
                        <a:rPr lang="de-DE" sz="1400" b="1" baseline="0" dirty="0" smtClean="0">
                          <a:solidFill>
                            <a:schemeClr val="tx1"/>
                          </a:solidFill>
                        </a:rPr>
                        <a:t> </a:t>
                      </a:r>
                      <a:r>
                        <a:rPr lang="de-DE" sz="1400" b="0" baseline="0" dirty="0" smtClean="0">
                          <a:solidFill>
                            <a:schemeClr val="tx1"/>
                          </a:solidFill>
                        </a:rPr>
                        <a:t>on the grid takes </a:t>
                      </a:r>
                      <a:r>
                        <a:rPr lang="de-DE" sz="1400" b="1" baseline="0" dirty="0" smtClean="0">
                          <a:solidFill>
                            <a:schemeClr val="tx1"/>
                          </a:solidFill>
                        </a:rPr>
                        <a:t>30 minutes </a:t>
                      </a:r>
                      <a:r>
                        <a:rPr lang="de-DE" sz="1400" b="0" baseline="0" dirty="0" smtClean="0">
                          <a:solidFill>
                            <a:schemeClr val="tx1"/>
                          </a:solidFill>
                        </a:rPr>
                        <a:t>per square</a:t>
                      </a:r>
                      <a:endParaRPr lang="de-DE" sz="1400" b="0" dirty="0" smtClean="0"/>
                    </a:p>
                    <a:p>
                      <a:pPr>
                        <a:buFont typeface="Arial" pitchFamily="34" charset="0"/>
                        <a:buChar char="•"/>
                      </a:pPr>
                      <a:r>
                        <a:rPr lang="de-DE" sz="1400" b="0" dirty="0" smtClean="0"/>
                        <a:t> Fish stored</a:t>
                      </a:r>
                      <a:r>
                        <a:rPr lang="de-DE" sz="1400" b="0" baseline="0" dirty="0" smtClean="0"/>
                        <a:t> </a:t>
                      </a:r>
                      <a:r>
                        <a:rPr lang="de-DE" sz="1400" b="1" baseline="0" dirty="0" smtClean="0"/>
                        <a:t>between</a:t>
                      </a:r>
                      <a:r>
                        <a:rPr lang="de-DE" sz="1400" b="0" baseline="0" dirty="0" smtClean="0"/>
                        <a:t> sessions</a:t>
                      </a:r>
                      <a:endParaRPr lang="de-DE" sz="1400" b="0" dirty="0" smtClean="0"/>
                    </a:p>
                  </a:txBody>
                  <a:tcPr>
                    <a:solidFill>
                      <a:schemeClr val="accent1">
                        <a:lumMod val="40000"/>
                        <a:lumOff val="60000"/>
                      </a:schemeClr>
                    </a:solidFill>
                  </a:tcPr>
                </a:tc>
                <a:tc>
                  <a:txBody>
                    <a:bodyPr/>
                    <a:lstStyle/>
                    <a:p>
                      <a:pPr>
                        <a:buFont typeface="Arial" pitchFamily="34" charset="0"/>
                        <a:buChar char="•"/>
                      </a:pPr>
                      <a:r>
                        <a:rPr lang="de-DE" sz="1400" dirty="0" smtClean="0"/>
                        <a:t> </a:t>
                      </a:r>
                      <a:r>
                        <a:rPr lang="de-DE" sz="1400" b="1" dirty="0" smtClean="0"/>
                        <a:t>Graphical map</a:t>
                      </a:r>
                      <a:r>
                        <a:rPr lang="de-DE" sz="1400" b="1" baseline="0" dirty="0" smtClean="0"/>
                        <a:t> </a:t>
                      </a:r>
                      <a:r>
                        <a:rPr lang="de-DE" sz="1400" baseline="0" dirty="0" smtClean="0"/>
                        <a:t>instead of grid</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dirty="0" smtClean="0"/>
                        <a:t> Automatic fish sale by the end of</a:t>
                      </a:r>
                      <a:r>
                        <a:rPr lang="de-DE" sz="1400" baseline="0" dirty="0" smtClean="0"/>
                        <a:t> the day</a:t>
                      </a:r>
                    </a:p>
                    <a:p>
                      <a:pPr>
                        <a:buFont typeface="Arial" pitchFamily="34" charset="0"/>
                        <a:buChar char="•"/>
                      </a:pPr>
                      <a:r>
                        <a:rPr lang="de-DE" sz="1400" b="1" baseline="0" dirty="0" smtClean="0"/>
                        <a:t> Shop</a:t>
                      </a:r>
                      <a:r>
                        <a:rPr lang="de-DE" sz="1400" baseline="0" dirty="0" smtClean="0"/>
                        <a:t>: different baits, rods, nets, boats (small selection) can be purchased with player money</a:t>
                      </a:r>
                    </a:p>
                    <a:p>
                      <a:pPr>
                        <a:buFont typeface="Arial" pitchFamily="34" charset="0"/>
                        <a:buChar char="•"/>
                      </a:pPr>
                      <a:r>
                        <a:rPr lang="de-DE" sz="1400" baseline="0" dirty="0" smtClean="0"/>
                        <a:t> </a:t>
                      </a:r>
                      <a:r>
                        <a:rPr lang="de-DE" sz="1400" b="1" baseline="0" dirty="0" smtClean="0"/>
                        <a:t>Fishing time/results</a:t>
                      </a:r>
                      <a:r>
                        <a:rPr lang="de-DE" sz="1400" baseline="0" dirty="0" smtClean="0"/>
                        <a:t> </a:t>
                      </a:r>
                      <a:r>
                        <a:rPr lang="de-DE" sz="1400" b="1" baseline="0" dirty="0" smtClean="0"/>
                        <a:t>depending on equipment </a:t>
                      </a:r>
                      <a:r>
                        <a:rPr lang="de-DE" sz="1400" baseline="0" dirty="0" smtClean="0"/>
                        <a:t>used:  “the more you spend the more you get“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aseline="0" dirty="0" smtClean="0"/>
                        <a:t> </a:t>
                      </a:r>
                      <a:r>
                        <a:rPr lang="de-DE" sz="1400" b="0" dirty="0" smtClean="0"/>
                        <a:t>Player can upload </a:t>
                      </a:r>
                      <a:r>
                        <a:rPr lang="de-DE" sz="1400" b="1" dirty="0" smtClean="0"/>
                        <a:t>avatar</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1" dirty="0" smtClean="0"/>
                        <a:t> Player can access shop </a:t>
                      </a:r>
                      <a:r>
                        <a:rPr lang="de-DE" sz="1400" b="1" i="1" dirty="0" smtClean="0"/>
                        <a:t>during</a:t>
                      </a:r>
                      <a:r>
                        <a:rPr lang="de-DE" sz="1400" b="1" dirty="0" smtClean="0"/>
                        <a:t> the day </a:t>
                      </a:r>
                      <a:r>
                        <a:rPr lang="de-DE" sz="1400" b="0" dirty="0" smtClean="0"/>
                        <a:t>for the total movement time cost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1" baseline="0" dirty="0" smtClean="0"/>
                        <a:t> Ranking </a:t>
                      </a:r>
                      <a:r>
                        <a:rPr lang="de-DE" sz="1400" b="0" baseline="0" dirty="0" smtClean="0"/>
                        <a:t>based on </a:t>
                      </a:r>
                      <a:r>
                        <a:rPr lang="de-DE" sz="1400" b="1" baseline="0" dirty="0" smtClean="0"/>
                        <a:t>total fish count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0" dirty="0" smtClean="0"/>
                        <a:t> Player </a:t>
                      </a:r>
                      <a:r>
                        <a:rPr lang="de-DE" sz="1400" b="1" dirty="0" smtClean="0"/>
                        <a:t>register</a:t>
                      </a:r>
                    </a:p>
                    <a:p>
                      <a:pPr>
                        <a:buFont typeface="Arial" pitchFamily="34" charset="0"/>
                        <a:buChar char="•"/>
                      </a:pPr>
                      <a:r>
                        <a:rPr lang="de-DE" sz="1400" b="0" dirty="0" smtClean="0"/>
                        <a:t> Player </a:t>
                      </a:r>
                      <a:r>
                        <a:rPr lang="de-DE" sz="1400" b="1" dirty="0" smtClean="0"/>
                        <a:t>login</a:t>
                      </a:r>
                      <a:r>
                        <a:rPr lang="de-DE" sz="1400" b="0" dirty="0" smtClean="0"/>
                        <a:t> screen</a:t>
                      </a:r>
                      <a:endParaRPr lang="de-DE" sz="1400" b="0"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0" baseline="0" dirty="0" smtClean="0"/>
                        <a:t> </a:t>
                      </a:r>
                      <a:r>
                        <a:rPr lang="de-DE" sz="1400" b="0" dirty="0" smtClean="0"/>
                        <a:t>Player </a:t>
                      </a:r>
                      <a:r>
                        <a:rPr lang="de-DE" sz="1400" b="1" dirty="0" smtClean="0"/>
                        <a:t>money stored </a:t>
                      </a:r>
                      <a:r>
                        <a:rPr lang="de-DE" sz="1400" b="0" dirty="0" smtClean="0"/>
                        <a:t>between</a:t>
                      </a:r>
                      <a:r>
                        <a:rPr lang="de-DE" sz="1400" b="0" baseline="0" dirty="0" smtClean="0"/>
                        <a:t> sessions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1" baseline="0" dirty="0" smtClean="0"/>
                        <a:t> Player equipment stored </a:t>
                      </a:r>
                      <a:r>
                        <a:rPr lang="de-DE" sz="1400" b="0" baseline="0" dirty="0" smtClean="0"/>
                        <a:t>between sessions</a:t>
                      </a:r>
                      <a:endParaRPr lang="en-GB" dirty="0"/>
                    </a:p>
                  </a:txBody>
                  <a:tcPr>
                    <a:solidFill>
                      <a:schemeClr val="accent1">
                        <a:lumMod val="40000"/>
                        <a:lumOff val="60000"/>
                      </a:schemeClr>
                    </a:solidFill>
                  </a:tcPr>
                </a:tc>
              </a:tr>
            </a:tbl>
          </a:graphicData>
        </a:graphic>
      </p:graphicFrame>
    </p:spTree>
    <p:extLst>
      <p:ext uri="{BB962C8B-B14F-4D97-AF65-F5344CB8AC3E}">
        <p14:creationId xmlns:p14="http://schemas.microsoft.com/office/powerpoint/2010/main" val="3266685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83568" y="1988840"/>
            <a:ext cx="7776864" cy="388843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 name="Title 1"/>
          <p:cNvSpPr>
            <a:spLocks noGrp="1"/>
          </p:cNvSpPr>
          <p:nvPr>
            <p:ph type="ctrTitle"/>
          </p:nvPr>
        </p:nvSpPr>
        <p:spPr>
          <a:xfrm>
            <a:off x="683568" y="764705"/>
            <a:ext cx="7772400" cy="1152128"/>
          </a:xfr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ln w="25400" cmpd="sng">
            <a:solidFill>
              <a:schemeClr val="accent1">
                <a:lumMod val="50000"/>
              </a:schemeClr>
            </a:solidFill>
          </a:ln>
        </p:spPr>
        <p:txBody>
          <a:bodyPr>
            <a:normAutofit/>
          </a:bodyPr>
          <a:lstStyle/>
          <a:p>
            <a:r>
              <a:rPr lang="en-GB" sz="3600" dirty="0" smtClean="0">
                <a:latin typeface="Buxton Sketch" panose="03080500000500000004" pitchFamily="66" charset="0"/>
              </a:rPr>
              <a:t>Go Fish! </a:t>
            </a:r>
            <a:r>
              <a:rPr lang="en-GB" sz="3600" dirty="0" err="1" smtClean="0">
                <a:latin typeface="Buxton Sketch" panose="03080500000500000004" pitchFamily="66" charset="0"/>
              </a:rPr>
              <a:t>CoW</a:t>
            </a:r>
            <a:endParaRPr lang="en-GB" sz="3600" dirty="0">
              <a:latin typeface="Buxton Sketch" panose="03080500000500000004" pitchFamily="66"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296498384"/>
              </p:ext>
            </p:extLst>
          </p:nvPr>
        </p:nvGraphicFramePr>
        <p:xfrm>
          <a:off x="827584" y="2132856"/>
          <a:ext cx="7488832" cy="366268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de-DE" dirty="0" smtClean="0"/>
                        <a:t>Could</a:t>
                      </a:r>
                      <a:endParaRPr lang="en-GB" dirty="0"/>
                    </a:p>
                  </a:txBody>
                  <a:tcPr>
                    <a:solidFill>
                      <a:schemeClr val="accent1">
                        <a:lumMod val="75000"/>
                      </a:schemeClr>
                    </a:solidFill>
                  </a:tcPr>
                </a:tc>
                <a:tc>
                  <a:txBody>
                    <a:bodyPr/>
                    <a:lstStyle/>
                    <a:p>
                      <a:r>
                        <a:rPr lang="de-DE" dirty="0" smtClean="0"/>
                        <a:t>Won‘t</a:t>
                      </a:r>
                      <a:endParaRPr lang="en-GB" dirty="0"/>
                    </a:p>
                  </a:txBody>
                  <a:tcPr>
                    <a:solidFill>
                      <a:schemeClr val="accent1">
                        <a:lumMod val="75000"/>
                      </a:schemeClr>
                    </a:solidFill>
                  </a:tcPr>
                </a:tc>
              </a:tr>
              <a:tr h="370840">
                <a:tc>
                  <a:txBody>
                    <a:bodyPr/>
                    <a:lstStyle/>
                    <a:p>
                      <a:pPr>
                        <a:buFont typeface="Arial" pitchFamily="34" charset="0"/>
                        <a:buChar char="•"/>
                      </a:pPr>
                      <a:r>
                        <a:rPr lang="de-DE" sz="1400" dirty="0" smtClean="0"/>
                        <a:t> </a:t>
                      </a:r>
                      <a:r>
                        <a:rPr lang="de-DE" sz="1400" b="1" dirty="0" smtClean="0"/>
                        <a:t>Several</a:t>
                      </a:r>
                      <a:r>
                        <a:rPr lang="de-DE" sz="1400" b="1" baseline="0" dirty="0" smtClean="0"/>
                        <a:t> maps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aseline="0" dirty="0" smtClean="0"/>
                        <a:t> </a:t>
                      </a:r>
                      <a:r>
                        <a:rPr lang="de-DE" sz="1400" b="1" baseline="0" dirty="0" smtClean="0"/>
                        <a:t>Shop</a:t>
                      </a:r>
                      <a:r>
                        <a:rPr lang="de-DE" sz="1400" baseline="0" dirty="0" smtClean="0"/>
                        <a:t>: different baits, rods, nets, boats (big selection, e.g. dynamite, sonar)</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aseline="0" dirty="0" smtClean="0"/>
                        <a:t> </a:t>
                      </a:r>
                      <a:r>
                        <a:rPr lang="de-DE" sz="1400" b="0" baseline="0" dirty="0" smtClean="0"/>
                        <a:t>Implementation of </a:t>
                      </a:r>
                      <a:r>
                        <a:rPr lang="de-DE" sz="1400" b="1" baseline="0" dirty="0" smtClean="0"/>
                        <a:t>dynamite &amp; sonar </a:t>
                      </a:r>
                      <a:r>
                        <a:rPr lang="de-DE" sz="1400" baseline="0" dirty="0" smtClean="0"/>
                        <a:t>(</a:t>
                      </a:r>
                      <a:r>
                        <a:rPr lang="de-DE" sz="1400" i="1" baseline="0" dirty="0" smtClean="0"/>
                        <a:t>minimal</a:t>
                      </a:r>
                      <a:r>
                        <a:rPr lang="de-DE" sz="1400" baseline="0" dirty="0" smtClean="0"/>
                        <a:t>): basic functionality</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aseline="0" dirty="0" smtClean="0"/>
                        <a:t> </a:t>
                      </a:r>
                      <a:r>
                        <a:rPr lang="de-DE" sz="1400" b="1" baseline="0" dirty="0" smtClean="0"/>
                        <a:t>Complex </a:t>
                      </a:r>
                      <a:r>
                        <a:rPr lang="de-DE" sz="1400" b="0" baseline="0" dirty="0" smtClean="0"/>
                        <a:t>“battleship“ </a:t>
                      </a:r>
                      <a:r>
                        <a:rPr lang="de-DE" sz="1400" b="1" baseline="0" dirty="0" smtClean="0"/>
                        <a:t>spawn algorithm</a:t>
                      </a:r>
                      <a:endParaRPr lang="de-DE" sz="1400" b="0"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0" baseline="0" dirty="0" smtClean="0"/>
                        <a:t> </a:t>
                      </a:r>
                      <a:r>
                        <a:rPr lang="de-DE" sz="1400" baseline="0" dirty="0" smtClean="0"/>
                        <a:t>Ultra-rare, not-for-sale </a:t>
                      </a:r>
                      <a:r>
                        <a:rPr lang="de-DE" sz="1400" b="1" baseline="0" dirty="0" smtClean="0"/>
                        <a:t>trophy fish </a:t>
                      </a:r>
                      <a:r>
                        <a:rPr lang="de-DE" sz="1400" b="0" baseline="0" dirty="0" smtClean="0"/>
                        <a:t>different for each map</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aseline="0" dirty="0" smtClean="0"/>
                        <a:t> Trophy fish </a:t>
                      </a:r>
                      <a:r>
                        <a:rPr lang="de-DE" sz="1400" b="1" baseline="0" dirty="0" smtClean="0"/>
                        <a:t>collections/achievements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1" baseline="0" dirty="0" smtClean="0"/>
                        <a:t> Achievements </a:t>
                      </a:r>
                      <a:r>
                        <a:rPr lang="de-DE" sz="1400" b="0" baseline="0" dirty="0" smtClean="0"/>
                        <a:t>completeness player</a:t>
                      </a:r>
                      <a:r>
                        <a:rPr lang="de-DE" sz="1400" b="1" baseline="0" dirty="0" smtClean="0"/>
                        <a:t> ranking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1" baseline="0" dirty="0" smtClean="0"/>
                        <a:t> Ranking </a:t>
                      </a:r>
                      <a:r>
                        <a:rPr lang="de-DE" sz="1400" b="0" baseline="0" dirty="0" smtClean="0"/>
                        <a:t>based on </a:t>
                      </a:r>
                      <a:r>
                        <a:rPr lang="de-DE" sz="1400" b="1" baseline="0" dirty="0" smtClean="0"/>
                        <a:t>best fish count per time played</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de-DE" sz="1400" b="1" baseline="0" dirty="0" smtClean="0"/>
                        <a:t> Collections stored </a:t>
                      </a:r>
                      <a:r>
                        <a:rPr lang="de-DE" sz="1400" b="0" baseline="0" dirty="0" smtClean="0"/>
                        <a:t>between sessions </a:t>
                      </a:r>
                    </a:p>
                  </a:txBody>
                  <a:tcPr>
                    <a:solidFill>
                      <a:schemeClr val="accent1">
                        <a:lumMod val="40000"/>
                        <a:lumOff val="60000"/>
                      </a:schemeClr>
                    </a:solidFill>
                  </a:tcPr>
                </a:tc>
                <a:tc>
                  <a:txBody>
                    <a:bodyPr/>
                    <a:lstStyle/>
                    <a:p>
                      <a:pPr>
                        <a:buFont typeface="Arial" pitchFamily="34" charset="0"/>
                        <a:buChar char="•"/>
                      </a:pPr>
                      <a:r>
                        <a:rPr lang="de-DE" sz="1400" dirty="0" smtClean="0"/>
                        <a:t> </a:t>
                      </a:r>
                      <a:r>
                        <a:rPr lang="de-DE" sz="1400" b="1" dirty="0" smtClean="0"/>
                        <a:t>Treasure</a:t>
                      </a:r>
                      <a:r>
                        <a:rPr lang="de-DE" sz="1400" dirty="0" smtClean="0"/>
                        <a:t>:</a:t>
                      </a:r>
                      <a:r>
                        <a:rPr lang="de-DE" sz="1400" baseline="0" dirty="0" smtClean="0"/>
                        <a:t> </a:t>
                      </a:r>
                      <a:r>
                        <a:rPr lang="de-DE" sz="1400" dirty="0" smtClean="0"/>
                        <a:t>boots, chests</a:t>
                      </a:r>
                    </a:p>
                    <a:p>
                      <a:pPr>
                        <a:buFont typeface="Arial" pitchFamily="34" charset="0"/>
                        <a:buChar char="•"/>
                      </a:pPr>
                      <a:r>
                        <a:rPr lang="de-DE" sz="1400" dirty="0" smtClean="0"/>
                        <a:t> Player </a:t>
                      </a:r>
                      <a:r>
                        <a:rPr lang="de-DE" sz="1400" b="1" dirty="0" smtClean="0"/>
                        <a:t>trade of trophy fish</a:t>
                      </a:r>
                    </a:p>
                    <a:p>
                      <a:pPr>
                        <a:buFont typeface="Arial" pitchFamily="34" charset="0"/>
                        <a:buChar char="•"/>
                      </a:pPr>
                      <a:r>
                        <a:rPr lang="de-DE" sz="1400" dirty="0" smtClean="0"/>
                        <a:t> </a:t>
                      </a:r>
                      <a:r>
                        <a:rPr lang="de-DE" sz="1400" b="1" dirty="0" smtClean="0"/>
                        <a:t>Pirating</a:t>
                      </a:r>
                      <a:r>
                        <a:rPr lang="de-DE" sz="1400" dirty="0" smtClean="0"/>
                        <a:t> at risk of </a:t>
                      </a:r>
                      <a:r>
                        <a:rPr lang="de-DE" sz="1400" b="1" dirty="0" smtClean="0"/>
                        <a:t>notoriety</a:t>
                      </a:r>
                      <a:r>
                        <a:rPr lang="de-DE" sz="1400" dirty="0" smtClean="0"/>
                        <a:t> (coast guard fees)</a:t>
                      </a:r>
                    </a:p>
                    <a:p>
                      <a:pPr>
                        <a:buFont typeface="Arial" pitchFamily="34" charset="0"/>
                        <a:buChar char="•"/>
                      </a:pPr>
                      <a:r>
                        <a:rPr lang="de-DE" sz="1400" dirty="0" smtClean="0"/>
                        <a:t> </a:t>
                      </a:r>
                      <a:r>
                        <a:rPr lang="de-DE" sz="1400" b="0" dirty="0" smtClean="0"/>
                        <a:t>Implementation of </a:t>
                      </a:r>
                      <a:r>
                        <a:rPr lang="de-DE" sz="1400" b="1" dirty="0" smtClean="0"/>
                        <a:t>dynamite &amp; sonar </a:t>
                      </a:r>
                      <a:r>
                        <a:rPr lang="de-DE" sz="1400" dirty="0" smtClean="0"/>
                        <a:t>(</a:t>
                      </a:r>
                      <a:r>
                        <a:rPr lang="de-DE" sz="1400" i="1" dirty="0" smtClean="0"/>
                        <a:t>extensive</a:t>
                      </a:r>
                      <a:r>
                        <a:rPr lang="de-DE" sz="1400" dirty="0" smtClean="0"/>
                        <a:t>): </a:t>
                      </a:r>
                      <a:r>
                        <a:rPr lang="de-DE" sz="1400" baseline="0" dirty="0" smtClean="0"/>
                        <a:t>e.g. players who use dynamite have to move away quickly or boat will explode, environmentalist try to sabotage players who use dynamite, sonar shows previously hidden, random yielding spots</a:t>
                      </a:r>
                    </a:p>
                    <a:p>
                      <a:pPr>
                        <a:buFont typeface="Arial" pitchFamily="34" charset="0"/>
                        <a:buChar char="•"/>
                      </a:pPr>
                      <a:r>
                        <a:rPr lang="de-DE" sz="1400" baseline="0" dirty="0" smtClean="0"/>
                        <a:t> Catching and selling </a:t>
                      </a:r>
                      <a:r>
                        <a:rPr lang="de-DE" sz="1400" b="1" baseline="0" dirty="0" smtClean="0"/>
                        <a:t>dolphins and whales </a:t>
                      </a:r>
                      <a:r>
                        <a:rPr lang="de-DE" sz="1400" baseline="0" dirty="0" smtClean="0"/>
                        <a:t>makes player rich, but increases risk of sabotage</a:t>
                      </a:r>
                      <a:endParaRPr lang="de-DE" sz="1400" dirty="0" smtClean="0"/>
                    </a:p>
                    <a:p>
                      <a:pPr>
                        <a:buFont typeface="Arial" pitchFamily="34" charset="0"/>
                        <a:buChar char="•"/>
                      </a:pPr>
                      <a:r>
                        <a:rPr lang="de-DE" sz="1400" dirty="0" smtClean="0"/>
                        <a:t> Message in a bottle: </a:t>
                      </a:r>
                      <a:r>
                        <a:rPr lang="de-DE" sz="1400" b="1" dirty="0" smtClean="0"/>
                        <a:t>instant messaging</a:t>
                      </a:r>
                      <a:r>
                        <a:rPr lang="de-DE" sz="1400" dirty="0" smtClean="0"/>
                        <a:t> between players</a:t>
                      </a:r>
                    </a:p>
                    <a:p>
                      <a:pPr>
                        <a:buFont typeface="Arial" pitchFamily="34" charset="0"/>
                        <a:buChar char="•"/>
                      </a:pPr>
                      <a:r>
                        <a:rPr lang="de-DE" sz="1400" dirty="0" smtClean="0"/>
                        <a:t> </a:t>
                      </a:r>
                      <a:r>
                        <a:rPr lang="de-DE" sz="1400" b="1" dirty="0" smtClean="0"/>
                        <a:t>Player</a:t>
                      </a:r>
                      <a:r>
                        <a:rPr lang="de-DE" sz="1400" b="1" baseline="0" dirty="0" smtClean="0"/>
                        <a:t> i</a:t>
                      </a:r>
                      <a:r>
                        <a:rPr lang="de-DE" sz="1400" b="1" dirty="0" smtClean="0"/>
                        <a:t>nfo pages </a:t>
                      </a:r>
                      <a:r>
                        <a:rPr lang="de-DE" sz="1400" dirty="0" smtClean="0"/>
                        <a:t>accessible with</a:t>
                      </a:r>
                      <a:r>
                        <a:rPr lang="de-DE" sz="1400" baseline="0" dirty="0" smtClean="0"/>
                        <a:t> registered account</a:t>
                      </a:r>
                      <a:endParaRPr lang="en-GB" sz="1400" dirty="0"/>
                    </a:p>
                  </a:txBody>
                  <a:tcPr>
                    <a:solidFill>
                      <a:schemeClr val="accent1">
                        <a:lumMod val="40000"/>
                        <a:lumOff val="60000"/>
                      </a:schemeClr>
                    </a:solidFill>
                  </a:tcPr>
                </a:tc>
              </a:tr>
            </a:tbl>
          </a:graphicData>
        </a:graphic>
      </p:graphicFrame>
    </p:spTree>
    <p:extLst>
      <p:ext uri="{BB962C8B-B14F-4D97-AF65-F5344CB8AC3E}">
        <p14:creationId xmlns:p14="http://schemas.microsoft.com/office/powerpoint/2010/main" val="761440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83568" y="1988840"/>
            <a:ext cx="7776864" cy="388843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 name="Title 1"/>
          <p:cNvSpPr>
            <a:spLocks noGrp="1"/>
          </p:cNvSpPr>
          <p:nvPr>
            <p:ph type="ctrTitle"/>
          </p:nvPr>
        </p:nvSpPr>
        <p:spPr>
          <a:xfrm>
            <a:off x="683568" y="764704"/>
            <a:ext cx="7772400" cy="1152128"/>
          </a:xfr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ln w="25400" cmpd="sng">
            <a:solidFill>
              <a:schemeClr val="accent1">
                <a:lumMod val="50000"/>
              </a:schemeClr>
            </a:solidFill>
          </a:ln>
        </p:spPr>
        <p:txBody>
          <a:bodyPr>
            <a:normAutofit/>
          </a:bodyPr>
          <a:lstStyle/>
          <a:p>
            <a:r>
              <a:rPr lang="en-GB" sz="3600" dirty="0" smtClean="0">
                <a:latin typeface="Buxton Sketch" panose="03080500000500000004" pitchFamily="66" charset="0"/>
              </a:rPr>
              <a:t>Persona </a:t>
            </a:r>
            <a:r>
              <a:rPr lang="en-GB" sz="3600" dirty="0">
                <a:latin typeface="Buxton Sketch" panose="03080500000500000004" pitchFamily="66" charset="0"/>
              </a:rPr>
              <a:t>1:</a:t>
            </a:r>
            <a:r>
              <a:rPr lang="en-GB" sz="3600" dirty="0"/>
              <a:t> </a:t>
            </a:r>
            <a:r>
              <a:rPr lang="en-GB" sz="3600" b="1" dirty="0" err="1"/>
              <a:t>Keyleigh</a:t>
            </a:r>
            <a:r>
              <a:rPr lang="en-GB" sz="3600" b="1" dirty="0"/>
              <a:t> </a:t>
            </a:r>
            <a:r>
              <a:rPr lang="en-GB" sz="3600" b="1" dirty="0" err="1"/>
              <a:t>Casualgamer</a:t>
            </a:r>
            <a:endParaRPr lang="en-GB" sz="36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1929416086"/>
              </p:ext>
            </p:extLst>
          </p:nvPr>
        </p:nvGraphicFramePr>
        <p:xfrm>
          <a:off x="899592" y="2204864"/>
          <a:ext cx="4104456" cy="3528392"/>
        </p:xfrm>
        <a:graphic>
          <a:graphicData uri="http://schemas.openxmlformats.org/drawingml/2006/table">
            <a:tbl>
              <a:tblPr firstRow="1" lastRow="1">
                <a:tableStyleId>{5C22544A-7EE6-4342-B048-85BDC9FD1C3A}</a:tableStyleId>
              </a:tblPr>
              <a:tblGrid>
                <a:gridCol w="1296144"/>
                <a:gridCol w="2808312"/>
              </a:tblGrid>
              <a:tr h="735269">
                <a:tc>
                  <a:txBody>
                    <a:bodyPr/>
                    <a:lstStyle/>
                    <a:p>
                      <a:r>
                        <a:rPr lang="en-GB" sz="1400" b="1" dirty="0" smtClean="0">
                          <a:solidFill>
                            <a:schemeClr val="bg1"/>
                          </a:solidFill>
                        </a:rPr>
                        <a:t>Personal</a:t>
                      </a:r>
                      <a:endParaRPr lang="en-GB" sz="1400" b="1" dirty="0">
                        <a:solidFill>
                          <a:schemeClr val="bg1"/>
                        </a:solidFill>
                      </a:endParaRPr>
                    </a:p>
                  </a:txBody>
                  <a:tcPr>
                    <a:solidFill>
                      <a:schemeClr val="accent1">
                        <a:lumMod val="75000"/>
                      </a:schemeClr>
                    </a:solidFill>
                  </a:tcPr>
                </a:tc>
                <a:tc>
                  <a:txBody>
                    <a:bodyPr/>
                    <a:lstStyle/>
                    <a:p>
                      <a:r>
                        <a:rPr lang="en-GB" sz="1400" b="0" u="sng" dirty="0" smtClean="0">
                          <a:solidFill>
                            <a:schemeClr val="tx1"/>
                          </a:solidFill>
                        </a:rPr>
                        <a:t>Age</a:t>
                      </a:r>
                      <a:r>
                        <a:rPr lang="en-GB" sz="1400" b="0" dirty="0" smtClean="0">
                          <a:solidFill>
                            <a:schemeClr val="tx1"/>
                          </a:solidFill>
                        </a:rPr>
                        <a:t>:  23</a:t>
                      </a:r>
                    </a:p>
                    <a:p>
                      <a:r>
                        <a:rPr lang="en-GB" sz="1400" b="0" u="sng" dirty="0" smtClean="0">
                          <a:solidFill>
                            <a:schemeClr val="tx1"/>
                          </a:solidFill>
                        </a:rPr>
                        <a:t>Gender</a:t>
                      </a:r>
                      <a:r>
                        <a:rPr lang="en-GB" sz="1400" b="0" dirty="0" smtClean="0">
                          <a:solidFill>
                            <a:schemeClr val="tx1"/>
                          </a:solidFill>
                        </a:rPr>
                        <a:t>:</a:t>
                      </a:r>
                      <a:r>
                        <a:rPr lang="en-GB" sz="1400" b="0" baseline="0" dirty="0" smtClean="0">
                          <a:solidFill>
                            <a:schemeClr val="tx1"/>
                          </a:solidFill>
                        </a:rPr>
                        <a:t>  Female</a:t>
                      </a:r>
                    </a:p>
                    <a:p>
                      <a:r>
                        <a:rPr lang="en-GB" sz="1400" b="0" u="sng" dirty="0" smtClean="0">
                          <a:solidFill>
                            <a:schemeClr val="tx1"/>
                          </a:solidFill>
                        </a:rPr>
                        <a:t>Education</a:t>
                      </a:r>
                      <a:r>
                        <a:rPr lang="en-GB" sz="1400" b="0" dirty="0" smtClean="0">
                          <a:solidFill>
                            <a:schemeClr val="tx1"/>
                          </a:solidFill>
                        </a:rPr>
                        <a:t>:  Standard grades</a:t>
                      </a:r>
                      <a:endParaRPr lang="en-GB" sz="1400" b="0" dirty="0">
                        <a:solidFill>
                          <a:schemeClr val="tx1"/>
                        </a:solidFill>
                      </a:endParaRPr>
                    </a:p>
                  </a:txBody>
                  <a:tcPr>
                    <a:solidFill>
                      <a:schemeClr val="accent1">
                        <a:lumMod val="40000"/>
                        <a:lumOff val="60000"/>
                      </a:schemeClr>
                    </a:solidFill>
                  </a:tcPr>
                </a:tc>
              </a:tr>
              <a:tr h="1593083">
                <a:tc>
                  <a:txBody>
                    <a:bodyPr/>
                    <a:lstStyle/>
                    <a:p>
                      <a:r>
                        <a:rPr lang="en-GB" sz="1400" b="1" dirty="0" smtClean="0">
                          <a:solidFill>
                            <a:schemeClr val="bg1"/>
                          </a:solidFill>
                        </a:rPr>
                        <a:t>Professional</a:t>
                      </a:r>
                      <a:endParaRPr lang="en-GB" sz="1400" b="1" dirty="0">
                        <a:solidFill>
                          <a:schemeClr val="bg1"/>
                        </a:solidFill>
                      </a:endParaRPr>
                    </a:p>
                  </a:txBody>
                  <a:tcPr>
                    <a:solidFill>
                      <a:schemeClr val="accent1">
                        <a:lumMod val="75000"/>
                      </a:schemeClr>
                    </a:solidFill>
                  </a:tcPr>
                </a:tc>
                <a:tc>
                  <a:txBody>
                    <a:bodyPr/>
                    <a:lstStyle/>
                    <a:p>
                      <a:r>
                        <a:rPr lang="en-GB" sz="1400" u="sng" dirty="0" smtClean="0">
                          <a:solidFill>
                            <a:schemeClr val="tx1"/>
                          </a:solidFill>
                        </a:rPr>
                        <a:t>Occupation</a:t>
                      </a:r>
                      <a:r>
                        <a:rPr lang="en-GB" sz="1400" dirty="0" smtClean="0">
                          <a:solidFill>
                            <a:schemeClr val="tx1"/>
                          </a:solidFill>
                        </a:rPr>
                        <a:t>:  Call centre agent</a:t>
                      </a:r>
                    </a:p>
                    <a:p>
                      <a:r>
                        <a:rPr lang="en-GB" sz="1400" u="sng" dirty="0" smtClean="0">
                          <a:solidFill>
                            <a:schemeClr val="tx1"/>
                          </a:solidFill>
                        </a:rPr>
                        <a:t>Job</a:t>
                      </a:r>
                      <a:r>
                        <a:rPr lang="en-GB" sz="1400" u="sng" baseline="0" dirty="0" smtClean="0">
                          <a:solidFill>
                            <a:schemeClr val="tx1"/>
                          </a:solidFill>
                        </a:rPr>
                        <a:t> e</a:t>
                      </a:r>
                      <a:r>
                        <a:rPr lang="en-GB" sz="1400" u="sng" dirty="0" smtClean="0">
                          <a:solidFill>
                            <a:schemeClr val="tx1"/>
                          </a:solidFill>
                        </a:rPr>
                        <a:t>xperience</a:t>
                      </a:r>
                      <a:r>
                        <a:rPr lang="en-GB" sz="1400" dirty="0" smtClean="0">
                          <a:solidFill>
                            <a:schemeClr val="tx1"/>
                          </a:solidFill>
                        </a:rPr>
                        <a:t>: 4 years</a:t>
                      </a:r>
                    </a:p>
                    <a:p>
                      <a:r>
                        <a:rPr lang="en-GB" sz="1400" u="sng" dirty="0" smtClean="0"/>
                        <a:t>Needs, interests, and goals</a:t>
                      </a:r>
                      <a:r>
                        <a:rPr lang="en-GB" sz="1400" dirty="0" smtClean="0"/>
                        <a:t>:  Astrology, shopping,</a:t>
                      </a:r>
                      <a:r>
                        <a:rPr lang="en-GB" sz="1400" baseline="0" dirty="0" smtClean="0"/>
                        <a:t> stress management </a:t>
                      </a:r>
                    </a:p>
                    <a:p>
                      <a:r>
                        <a:rPr lang="en-GB" sz="1400" u="sng" dirty="0" smtClean="0"/>
                        <a:t>Environment</a:t>
                      </a:r>
                      <a:r>
                        <a:rPr lang="en-GB" sz="1400" dirty="0" smtClean="0"/>
                        <a:t>:</a:t>
                      </a:r>
                      <a:r>
                        <a:rPr lang="en-GB" sz="1400" baseline="0" dirty="0" smtClean="0"/>
                        <a:t> During breaks at work, after work</a:t>
                      </a:r>
                      <a:endParaRPr lang="en-GB" sz="1400" dirty="0">
                        <a:solidFill>
                          <a:schemeClr val="tx1"/>
                        </a:solidFill>
                      </a:endParaRPr>
                    </a:p>
                  </a:txBody>
                  <a:tcPr>
                    <a:solidFill>
                      <a:schemeClr val="accent1">
                        <a:lumMod val="40000"/>
                        <a:lumOff val="60000"/>
                      </a:schemeClr>
                    </a:solidFill>
                  </a:tcPr>
                </a:tc>
              </a:tr>
              <a:tr h="1200040">
                <a:tc>
                  <a:txBody>
                    <a:bodyPr/>
                    <a:lstStyle/>
                    <a:p>
                      <a:r>
                        <a:rPr lang="en-GB" sz="1400" b="1" dirty="0" smtClean="0">
                          <a:solidFill>
                            <a:schemeClr val="bg1"/>
                          </a:solidFill>
                        </a:rPr>
                        <a:t>Technical</a:t>
                      </a:r>
                      <a:endParaRPr lang="en-GB" sz="1400" b="1" dirty="0">
                        <a:solidFill>
                          <a:schemeClr val="bg1"/>
                        </a:solidFill>
                      </a:endParaRPr>
                    </a:p>
                  </a:txBody>
                  <a:tcPr>
                    <a:solidFill>
                      <a:schemeClr val="accent1">
                        <a:lumMod val="75000"/>
                      </a:schemeClr>
                    </a:solidFill>
                  </a:tcPr>
                </a:tc>
                <a:tc>
                  <a:txBody>
                    <a:bodyPr/>
                    <a:lstStyle/>
                    <a:p>
                      <a:r>
                        <a:rPr lang="en-GB" sz="1400" b="0" u="sng" dirty="0" smtClean="0">
                          <a:solidFill>
                            <a:schemeClr val="tx1"/>
                          </a:solidFill>
                        </a:rPr>
                        <a:t>Devices owned</a:t>
                      </a:r>
                      <a:r>
                        <a:rPr lang="en-GB" sz="1400" b="0" dirty="0" smtClean="0">
                          <a:solidFill>
                            <a:schemeClr val="tx1"/>
                          </a:solidFill>
                        </a:rPr>
                        <a:t>:</a:t>
                      </a:r>
                      <a:r>
                        <a:rPr lang="en-GB" sz="1400" b="0" baseline="0" dirty="0" smtClean="0">
                          <a:solidFill>
                            <a:schemeClr val="tx1"/>
                          </a:solidFill>
                        </a:rPr>
                        <a:t>  Smartphone, desktop computer</a:t>
                      </a:r>
                    </a:p>
                    <a:p>
                      <a:r>
                        <a:rPr lang="en-GB" sz="1400" b="0" u="sng" baseline="0" dirty="0" smtClean="0">
                          <a:solidFill>
                            <a:schemeClr val="tx1"/>
                          </a:solidFill>
                        </a:rPr>
                        <a:t>Regularly used software/apps</a:t>
                      </a:r>
                      <a:r>
                        <a:rPr lang="en-GB" sz="1400" b="0" baseline="0" dirty="0" smtClean="0">
                          <a:solidFill>
                            <a:schemeClr val="tx1"/>
                          </a:solidFill>
                        </a:rPr>
                        <a:t>:  Yahoo, Facebook, </a:t>
                      </a:r>
                      <a:r>
                        <a:rPr lang="en-GB" sz="1400" b="0" baseline="0" dirty="0" err="1" smtClean="0">
                          <a:solidFill>
                            <a:schemeClr val="tx1"/>
                          </a:solidFill>
                        </a:rPr>
                        <a:t>FarmVille</a:t>
                      </a:r>
                      <a:r>
                        <a:rPr lang="en-GB" sz="1400" b="0" baseline="0" dirty="0" smtClean="0">
                          <a:solidFill>
                            <a:schemeClr val="tx1"/>
                          </a:solidFill>
                        </a:rPr>
                        <a:t>, Sims</a:t>
                      </a:r>
                    </a:p>
                    <a:p>
                      <a:r>
                        <a:rPr lang="en-GB" sz="1400" b="0" u="sng" baseline="0" dirty="0" smtClean="0">
                          <a:solidFill>
                            <a:schemeClr val="tx1"/>
                          </a:solidFill>
                        </a:rPr>
                        <a:t>Time spent online per day</a:t>
                      </a:r>
                      <a:r>
                        <a:rPr lang="en-GB" sz="1400" b="0" baseline="0" dirty="0" smtClean="0">
                          <a:solidFill>
                            <a:schemeClr val="tx1"/>
                          </a:solidFill>
                        </a:rPr>
                        <a:t>:  3 hours </a:t>
                      </a:r>
                    </a:p>
                  </a:txBody>
                  <a:tcPr>
                    <a:solidFill>
                      <a:schemeClr val="accent1">
                        <a:lumMod val="40000"/>
                        <a:lumOff val="60000"/>
                      </a:schemeClr>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99594284"/>
              </p:ext>
            </p:extLst>
          </p:nvPr>
        </p:nvGraphicFramePr>
        <p:xfrm>
          <a:off x="5220072" y="2204864"/>
          <a:ext cx="3024335" cy="3528392"/>
        </p:xfrm>
        <a:graphic>
          <a:graphicData uri="http://schemas.openxmlformats.org/drawingml/2006/table">
            <a:tbl>
              <a:tblPr firstRow="1" bandRow="1">
                <a:tableStyleId>{5C22544A-7EE6-4342-B048-85BDC9FD1C3A}</a:tableStyleId>
              </a:tblPr>
              <a:tblGrid>
                <a:gridCol w="3024335"/>
              </a:tblGrid>
              <a:tr h="1652506">
                <a:tc>
                  <a:txBody>
                    <a:bodyPr/>
                    <a:lstStyle/>
                    <a:p>
                      <a:endParaRPr lang="en-GB" b="0" dirty="0">
                        <a:solidFill>
                          <a:schemeClr val="tx1"/>
                        </a:solidFill>
                      </a:endParaRPr>
                    </a:p>
                  </a:txBody>
                  <a:tcPr>
                    <a:solidFill>
                      <a:schemeClr val="accent1">
                        <a:lumMod val="20000"/>
                        <a:lumOff val="80000"/>
                      </a:schemeClr>
                    </a:solidFill>
                  </a:tcPr>
                </a:tc>
              </a:tr>
              <a:tr h="1875886">
                <a:tc>
                  <a:txBody>
                    <a:bodyPr/>
                    <a:lstStyle/>
                    <a:p>
                      <a:r>
                        <a:rPr lang="en-GB" sz="1400" dirty="0" smtClean="0"/>
                        <a:t>K. is single and </a:t>
                      </a:r>
                      <a:r>
                        <a:rPr lang="en-GB" sz="1400" baseline="0" dirty="0" smtClean="0"/>
                        <a:t>dreams of romance with the people she has to call during office hours. The continuous demand to converse is very draining, and she tends to be so worked up by the time she arrives back home that she wants nothing more than a no frills, relaxing game with guaranteed rewards. </a:t>
                      </a:r>
                      <a:endParaRPr lang="en-GB" sz="1400" dirty="0"/>
                    </a:p>
                  </a:txBody>
                  <a:tcPr>
                    <a:solidFill>
                      <a:schemeClr val="accent1">
                        <a:lumMod val="40000"/>
                        <a:lumOff val="60000"/>
                      </a:schemeClr>
                    </a:solidFill>
                  </a:tcPr>
                </a:tc>
              </a:tr>
            </a:tbl>
          </a:graphicData>
        </a:graphic>
      </p:graphicFrame>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0112" y="2252750"/>
            <a:ext cx="2310209" cy="1536290"/>
          </a:xfrm>
          <a:prstGeom prst="rect">
            <a:avLst/>
          </a:prstGeom>
        </p:spPr>
      </p:pic>
    </p:spTree>
    <p:extLst>
      <p:ext uri="{BB962C8B-B14F-4D97-AF65-F5344CB8AC3E}">
        <p14:creationId xmlns:p14="http://schemas.microsoft.com/office/powerpoint/2010/main" val="982122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83568" y="1988840"/>
            <a:ext cx="7776864" cy="388843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 name="Title 1"/>
          <p:cNvSpPr>
            <a:spLocks noGrp="1"/>
          </p:cNvSpPr>
          <p:nvPr>
            <p:ph type="ctrTitle"/>
          </p:nvPr>
        </p:nvSpPr>
        <p:spPr>
          <a:xfrm>
            <a:off x="683568" y="764705"/>
            <a:ext cx="7772400" cy="1152128"/>
          </a:xfr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ln w="25400" cmpd="sng">
            <a:solidFill>
              <a:schemeClr val="accent1">
                <a:lumMod val="50000"/>
              </a:schemeClr>
            </a:solidFill>
          </a:ln>
        </p:spPr>
        <p:txBody>
          <a:bodyPr>
            <a:normAutofit/>
          </a:bodyPr>
          <a:lstStyle/>
          <a:p>
            <a:r>
              <a:rPr lang="en-GB" sz="3600" dirty="0" smtClean="0">
                <a:latin typeface="Buxton Sketch" panose="03080500000500000004" pitchFamily="66" charset="0"/>
              </a:rPr>
              <a:t>Persona 2: </a:t>
            </a:r>
            <a:r>
              <a:rPr lang="en-GB" sz="3600" b="1" dirty="0" smtClean="0"/>
              <a:t>Percy </a:t>
            </a:r>
            <a:r>
              <a:rPr lang="en-GB" sz="3600" b="1" dirty="0" err="1" smtClean="0"/>
              <a:t>Powergamer</a:t>
            </a:r>
            <a:endParaRPr lang="en-GB" sz="36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321872248"/>
              </p:ext>
            </p:extLst>
          </p:nvPr>
        </p:nvGraphicFramePr>
        <p:xfrm>
          <a:off x="899592" y="2204864"/>
          <a:ext cx="4104456" cy="3535288"/>
        </p:xfrm>
        <a:graphic>
          <a:graphicData uri="http://schemas.openxmlformats.org/drawingml/2006/table">
            <a:tbl>
              <a:tblPr firstRow="1" lastRow="1">
                <a:tableStyleId>{5C22544A-7EE6-4342-B048-85BDC9FD1C3A}</a:tableStyleId>
              </a:tblPr>
              <a:tblGrid>
                <a:gridCol w="1296144"/>
                <a:gridCol w="2808312"/>
              </a:tblGrid>
              <a:tr h="792088">
                <a:tc>
                  <a:txBody>
                    <a:bodyPr/>
                    <a:lstStyle/>
                    <a:p>
                      <a:r>
                        <a:rPr lang="en-GB" sz="1400" b="1" dirty="0" smtClean="0">
                          <a:solidFill>
                            <a:schemeClr val="bg1"/>
                          </a:solidFill>
                        </a:rPr>
                        <a:t>Personal</a:t>
                      </a:r>
                      <a:endParaRPr lang="en-GB" sz="1400" b="1" dirty="0">
                        <a:solidFill>
                          <a:schemeClr val="bg1"/>
                        </a:solidFill>
                      </a:endParaRPr>
                    </a:p>
                  </a:txBody>
                  <a:tcPr>
                    <a:solidFill>
                      <a:schemeClr val="accent1">
                        <a:lumMod val="75000"/>
                      </a:schemeClr>
                    </a:solidFill>
                  </a:tcPr>
                </a:tc>
                <a:tc>
                  <a:txBody>
                    <a:bodyPr/>
                    <a:lstStyle/>
                    <a:p>
                      <a:r>
                        <a:rPr lang="en-GB" sz="1400" b="0" u="sng" dirty="0" smtClean="0">
                          <a:solidFill>
                            <a:schemeClr val="tx1"/>
                          </a:solidFill>
                        </a:rPr>
                        <a:t>Age</a:t>
                      </a:r>
                      <a:r>
                        <a:rPr lang="en-GB" sz="1400" b="0" dirty="0" smtClean="0">
                          <a:solidFill>
                            <a:schemeClr val="tx1"/>
                          </a:solidFill>
                        </a:rPr>
                        <a:t>:  35</a:t>
                      </a:r>
                    </a:p>
                    <a:p>
                      <a:r>
                        <a:rPr lang="en-GB" sz="1400" b="0" u="sng" dirty="0" smtClean="0">
                          <a:solidFill>
                            <a:schemeClr val="tx1"/>
                          </a:solidFill>
                        </a:rPr>
                        <a:t>Gender</a:t>
                      </a:r>
                      <a:r>
                        <a:rPr lang="en-GB" sz="1400" b="0" dirty="0" smtClean="0">
                          <a:solidFill>
                            <a:schemeClr val="tx1"/>
                          </a:solidFill>
                        </a:rPr>
                        <a:t>:  Male</a:t>
                      </a:r>
                      <a:r>
                        <a:rPr lang="en-GB" sz="1400" b="0" baseline="0" dirty="0" smtClean="0">
                          <a:solidFill>
                            <a:schemeClr val="tx1"/>
                          </a:solidFill>
                        </a:rPr>
                        <a:t>  </a:t>
                      </a:r>
                    </a:p>
                    <a:p>
                      <a:r>
                        <a:rPr lang="en-GB" sz="1400" b="0" u="sng" dirty="0" smtClean="0">
                          <a:solidFill>
                            <a:schemeClr val="tx1"/>
                          </a:solidFill>
                        </a:rPr>
                        <a:t>Education</a:t>
                      </a:r>
                      <a:r>
                        <a:rPr lang="en-GB" sz="1400" b="0" dirty="0" smtClean="0">
                          <a:solidFill>
                            <a:schemeClr val="tx1"/>
                          </a:solidFill>
                        </a:rPr>
                        <a:t>:  Bachelor</a:t>
                      </a:r>
                      <a:endParaRPr lang="en-GB" sz="1400" b="0" dirty="0">
                        <a:solidFill>
                          <a:schemeClr val="tx1"/>
                        </a:solidFill>
                      </a:endParaRPr>
                    </a:p>
                  </a:txBody>
                  <a:tcPr>
                    <a:solidFill>
                      <a:schemeClr val="accent1">
                        <a:lumMod val="40000"/>
                        <a:lumOff val="60000"/>
                      </a:schemeClr>
                    </a:solidFill>
                  </a:tcPr>
                </a:tc>
              </a:tr>
              <a:tr h="1368152">
                <a:tc>
                  <a:txBody>
                    <a:bodyPr/>
                    <a:lstStyle/>
                    <a:p>
                      <a:r>
                        <a:rPr lang="en-GB" sz="1400" b="1" dirty="0" smtClean="0">
                          <a:solidFill>
                            <a:schemeClr val="bg1"/>
                          </a:solidFill>
                        </a:rPr>
                        <a:t>Professional</a:t>
                      </a:r>
                      <a:endParaRPr lang="en-GB" sz="1400" b="1" dirty="0">
                        <a:solidFill>
                          <a:schemeClr val="bg1"/>
                        </a:solidFill>
                      </a:endParaRPr>
                    </a:p>
                  </a:txBody>
                  <a:tcPr>
                    <a:solidFill>
                      <a:schemeClr val="accent1">
                        <a:lumMod val="75000"/>
                      </a:schemeClr>
                    </a:solidFill>
                  </a:tcPr>
                </a:tc>
                <a:tc>
                  <a:txBody>
                    <a:bodyPr/>
                    <a:lstStyle/>
                    <a:p>
                      <a:r>
                        <a:rPr lang="en-GB" sz="1400" u="sng" dirty="0" smtClean="0">
                          <a:solidFill>
                            <a:schemeClr val="tx1"/>
                          </a:solidFill>
                        </a:rPr>
                        <a:t>Occupation</a:t>
                      </a:r>
                      <a:r>
                        <a:rPr lang="en-GB" sz="1400" dirty="0" smtClean="0">
                          <a:solidFill>
                            <a:schemeClr val="tx1"/>
                          </a:solidFill>
                        </a:rPr>
                        <a:t>:  Insurance salesman</a:t>
                      </a:r>
                    </a:p>
                    <a:p>
                      <a:r>
                        <a:rPr lang="en-GB" sz="1400" u="sng" dirty="0" smtClean="0">
                          <a:solidFill>
                            <a:schemeClr val="tx1"/>
                          </a:solidFill>
                        </a:rPr>
                        <a:t>Job experience</a:t>
                      </a:r>
                      <a:r>
                        <a:rPr lang="en-GB" sz="1400" dirty="0" smtClean="0">
                          <a:solidFill>
                            <a:schemeClr val="tx1"/>
                          </a:solidFill>
                        </a:rPr>
                        <a:t>:  11 years</a:t>
                      </a:r>
                    </a:p>
                    <a:p>
                      <a:r>
                        <a:rPr lang="en-GB" sz="1400" u="sng" dirty="0" smtClean="0"/>
                        <a:t>Needs, interests, and goals</a:t>
                      </a:r>
                      <a:r>
                        <a:rPr lang="en-GB" sz="1400" dirty="0" smtClean="0"/>
                        <a:t>:  Precision, achievements, control, regularity</a:t>
                      </a:r>
                      <a:endParaRPr lang="en-GB" sz="1400" baseline="0" dirty="0" smtClean="0"/>
                    </a:p>
                    <a:p>
                      <a:r>
                        <a:rPr lang="en-GB" sz="1400" u="sng" dirty="0" smtClean="0"/>
                        <a:t>Environment</a:t>
                      </a:r>
                      <a:r>
                        <a:rPr lang="en-GB" sz="1400" dirty="0" smtClean="0"/>
                        <a:t>: Weekend, at home</a:t>
                      </a:r>
                      <a:endParaRPr lang="en-GB" sz="1400" dirty="0">
                        <a:solidFill>
                          <a:schemeClr val="tx1"/>
                        </a:solidFill>
                      </a:endParaRPr>
                    </a:p>
                  </a:txBody>
                  <a:tcPr>
                    <a:solidFill>
                      <a:schemeClr val="accent1">
                        <a:lumMod val="40000"/>
                        <a:lumOff val="60000"/>
                      </a:schemeClr>
                    </a:solidFill>
                  </a:tcPr>
                </a:tc>
              </a:tr>
              <a:tr h="1299893">
                <a:tc>
                  <a:txBody>
                    <a:bodyPr/>
                    <a:lstStyle/>
                    <a:p>
                      <a:r>
                        <a:rPr lang="en-GB" sz="1400" b="1" dirty="0" smtClean="0">
                          <a:solidFill>
                            <a:schemeClr val="bg1"/>
                          </a:solidFill>
                        </a:rPr>
                        <a:t>Technical</a:t>
                      </a:r>
                      <a:endParaRPr lang="en-GB" sz="1400" b="1" dirty="0">
                        <a:solidFill>
                          <a:schemeClr val="bg1"/>
                        </a:solidFill>
                      </a:endParaRPr>
                    </a:p>
                  </a:txBody>
                  <a:tcPr>
                    <a:solidFill>
                      <a:schemeClr val="accent1">
                        <a:lumMod val="75000"/>
                      </a:schemeClr>
                    </a:solidFill>
                  </a:tcPr>
                </a:tc>
                <a:tc>
                  <a:txBody>
                    <a:bodyPr/>
                    <a:lstStyle/>
                    <a:p>
                      <a:r>
                        <a:rPr lang="en-GB" sz="1400" b="0" u="sng" dirty="0" smtClean="0">
                          <a:solidFill>
                            <a:schemeClr val="tx1"/>
                          </a:solidFill>
                        </a:rPr>
                        <a:t>Devices owned</a:t>
                      </a:r>
                      <a:r>
                        <a:rPr lang="en-GB" sz="1400" b="0" dirty="0" smtClean="0">
                          <a:solidFill>
                            <a:schemeClr val="tx1"/>
                          </a:solidFill>
                        </a:rPr>
                        <a:t>:</a:t>
                      </a:r>
                      <a:r>
                        <a:rPr lang="en-GB" sz="1400" b="0" baseline="0" dirty="0" smtClean="0">
                          <a:solidFill>
                            <a:schemeClr val="tx1"/>
                          </a:solidFill>
                        </a:rPr>
                        <a:t>  Smartphone, Xbox, laptop, tablet, desktop computer</a:t>
                      </a:r>
                    </a:p>
                    <a:p>
                      <a:r>
                        <a:rPr lang="en-GB" sz="1400" b="0" u="sng" baseline="0" dirty="0" smtClean="0">
                          <a:solidFill>
                            <a:schemeClr val="tx1"/>
                          </a:solidFill>
                        </a:rPr>
                        <a:t>Regularly used software/apps</a:t>
                      </a:r>
                      <a:r>
                        <a:rPr lang="en-GB" sz="1400" b="0" baseline="0" dirty="0" smtClean="0">
                          <a:solidFill>
                            <a:schemeClr val="tx1"/>
                          </a:solidFill>
                        </a:rPr>
                        <a:t>:  Excel, SPSS, Minesweeper, Eve Online, </a:t>
                      </a:r>
                      <a:r>
                        <a:rPr lang="en-GB" sz="1400" b="0" baseline="0" dirty="0" err="1" smtClean="0">
                          <a:solidFill>
                            <a:schemeClr val="tx1"/>
                          </a:solidFill>
                        </a:rPr>
                        <a:t>StarCraft</a:t>
                      </a:r>
                      <a:r>
                        <a:rPr lang="en-GB" sz="1400" b="0" baseline="0" dirty="0" smtClean="0">
                          <a:solidFill>
                            <a:schemeClr val="tx1"/>
                          </a:solidFill>
                        </a:rPr>
                        <a:t>, XCOM</a:t>
                      </a:r>
                    </a:p>
                    <a:p>
                      <a:r>
                        <a:rPr lang="en-GB" sz="1400" b="0" u="sng" baseline="0" dirty="0" smtClean="0">
                          <a:solidFill>
                            <a:schemeClr val="tx1"/>
                          </a:solidFill>
                        </a:rPr>
                        <a:t>Time spent online per day</a:t>
                      </a:r>
                      <a:r>
                        <a:rPr lang="en-GB" sz="1400" b="0" baseline="0" dirty="0" smtClean="0">
                          <a:solidFill>
                            <a:schemeClr val="tx1"/>
                          </a:solidFill>
                        </a:rPr>
                        <a:t>:  4 hours</a:t>
                      </a:r>
                    </a:p>
                  </a:txBody>
                  <a:tcPr>
                    <a:solidFill>
                      <a:schemeClr val="accent1">
                        <a:lumMod val="40000"/>
                        <a:lumOff val="60000"/>
                      </a:schemeClr>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17220837"/>
              </p:ext>
            </p:extLst>
          </p:nvPr>
        </p:nvGraphicFramePr>
        <p:xfrm>
          <a:off x="5220072" y="2204864"/>
          <a:ext cx="3024335" cy="3528392"/>
        </p:xfrm>
        <a:graphic>
          <a:graphicData uri="http://schemas.openxmlformats.org/drawingml/2006/table">
            <a:tbl>
              <a:tblPr firstRow="1" bandRow="1">
                <a:tableStyleId>{5C22544A-7EE6-4342-B048-85BDC9FD1C3A}</a:tableStyleId>
              </a:tblPr>
              <a:tblGrid>
                <a:gridCol w="3024335"/>
              </a:tblGrid>
              <a:tr h="1652506">
                <a:tc>
                  <a:txBody>
                    <a:bodyPr/>
                    <a:lstStyle/>
                    <a:p>
                      <a:endParaRPr lang="en-GB" b="0" dirty="0">
                        <a:solidFill>
                          <a:schemeClr val="tx1"/>
                        </a:solidFill>
                      </a:endParaRPr>
                    </a:p>
                  </a:txBody>
                  <a:tcPr>
                    <a:solidFill>
                      <a:schemeClr val="accent1">
                        <a:lumMod val="20000"/>
                        <a:lumOff val="80000"/>
                      </a:schemeClr>
                    </a:solidFill>
                  </a:tcPr>
                </a:tc>
              </a:tr>
              <a:tr h="1875886">
                <a:tc>
                  <a:txBody>
                    <a:bodyPr/>
                    <a:lstStyle/>
                    <a:p>
                      <a:r>
                        <a:rPr lang="en-GB" sz="1400" dirty="0" smtClean="0"/>
                        <a:t>P. loves games, but sadly his job</a:t>
                      </a:r>
                      <a:r>
                        <a:rPr lang="en-GB" sz="1400" baseline="0" dirty="0" smtClean="0"/>
                        <a:t> and family (his wife &amp; two children) keep him from playing during the week. He is a strategically minded person who delves into </a:t>
                      </a:r>
                      <a:r>
                        <a:rPr lang="en-GB" sz="1400" baseline="0" dirty="0" err="1" smtClean="0"/>
                        <a:t>theorycraft</a:t>
                      </a:r>
                      <a:r>
                        <a:rPr lang="en-GB" sz="1400" baseline="0" dirty="0" smtClean="0"/>
                        <a:t> before he starts playing.  He enjoys getting the most out of a game -  which to him means the best possible performance.</a:t>
                      </a:r>
                      <a:endParaRPr lang="en-GB" sz="1400" dirty="0"/>
                    </a:p>
                  </a:txBody>
                  <a:tcPr>
                    <a:solidFill>
                      <a:schemeClr val="accent1">
                        <a:lumMod val="40000"/>
                        <a:lumOff val="60000"/>
                      </a:schemeClr>
                    </a:solidFill>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0112" y="2252869"/>
            <a:ext cx="2304256" cy="1536171"/>
          </a:xfrm>
          <a:prstGeom prst="rect">
            <a:avLst/>
          </a:prstGeom>
        </p:spPr>
      </p:pic>
    </p:spTree>
    <p:extLst>
      <p:ext uri="{BB962C8B-B14F-4D97-AF65-F5344CB8AC3E}">
        <p14:creationId xmlns:p14="http://schemas.microsoft.com/office/powerpoint/2010/main" val="42396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83568" y="1988840"/>
            <a:ext cx="7776864" cy="388843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 name="Title 1"/>
          <p:cNvSpPr>
            <a:spLocks noGrp="1"/>
          </p:cNvSpPr>
          <p:nvPr>
            <p:ph type="ctrTitle"/>
          </p:nvPr>
        </p:nvSpPr>
        <p:spPr>
          <a:xfrm>
            <a:off x="683568" y="764705"/>
            <a:ext cx="7772400" cy="1152128"/>
          </a:xfr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ln w="25400" cmpd="sng">
            <a:solidFill>
              <a:schemeClr val="accent1">
                <a:lumMod val="50000"/>
              </a:schemeClr>
            </a:solidFill>
          </a:ln>
        </p:spPr>
        <p:txBody>
          <a:bodyPr>
            <a:normAutofit/>
          </a:bodyPr>
          <a:lstStyle/>
          <a:p>
            <a:r>
              <a:rPr lang="en-GB" sz="3600" dirty="0" smtClean="0">
                <a:latin typeface="Buxton Sketch" panose="03080500000500000004" pitchFamily="66" charset="0"/>
              </a:rPr>
              <a:t>Go Fish! User Needs Matrix</a:t>
            </a:r>
            <a:endParaRPr lang="en-GB" sz="3600" dirty="0">
              <a:latin typeface="Buxton Sketch" panose="03080500000500000004" pitchFamily="66"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27926800"/>
              </p:ext>
            </p:extLst>
          </p:nvPr>
        </p:nvGraphicFramePr>
        <p:xfrm>
          <a:off x="1403648" y="2340476"/>
          <a:ext cx="6096000" cy="31851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en-GB" dirty="0"/>
                    </a:p>
                  </a:txBody>
                  <a:tcPr/>
                </a:tc>
                <a:tc>
                  <a:txBody>
                    <a:bodyPr/>
                    <a:lstStyle/>
                    <a:p>
                      <a:endParaRPr lang="en-GB" dirty="0"/>
                    </a:p>
                  </a:txBody>
                  <a:tcPr/>
                </a:tc>
                <a:tc>
                  <a:txBody>
                    <a:bodyPr/>
                    <a:lstStyle/>
                    <a:p>
                      <a:r>
                        <a:rPr lang="en-GB" dirty="0" smtClean="0"/>
                        <a:t>USER</a:t>
                      </a:r>
                      <a:r>
                        <a:rPr lang="en-GB" baseline="0" dirty="0" smtClean="0"/>
                        <a:t> GROUP</a:t>
                      </a:r>
                      <a:endParaRPr lang="en-GB" dirty="0"/>
                    </a:p>
                  </a:txBody>
                  <a:tcPr/>
                </a:tc>
                <a:tc>
                  <a:txBody>
                    <a:bodyPr/>
                    <a:lstStyle/>
                    <a:p>
                      <a:endParaRPr lang="en-GB" dirty="0"/>
                    </a:p>
                  </a:txBody>
                  <a:tcPr/>
                </a:tc>
              </a:tr>
              <a:tr h="370840">
                <a:tc>
                  <a:txBody>
                    <a:bodyPr/>
                    <a:lstStyle/>
                    <a:p>
                      <a:r>
                        <a:rPr lang="en-GB" b="1" dirty="0" smtClean="0">
                          <a:solidFill>
                            <a:schemeClr val="bg1"/>
                          </a:solidFill>
                        </a:rPr>
                        <a:t>TASK</a:t>
                      </a:r>
                      <a:endParaRPr lang="en-GB" b="1" dirty="0">
                        <a:solidFill>
                          <a:schemeClr val="bg1"/>
                        </a:solidFill>
                      </a:endParaRPr>
                    </a:p>
                  </a:txBody>
                  <a:tcPr>
                    <a:solidFill>
                      <a:schemeClr val="accent1"/>
                    </a:solidFill>
                  </a:tcPr>
                </a:tc>
                <a:tc>
                  <a:txBody>
                    <a:bodyPr/>
                    <a:lstStyle/>
                    <a:p>
                      <a:r>
                        <a:rPr lang="en-GB" b="1" dirty="0" smtClean="0">
                          <a:solidFill>
                            <a:schemeClr val="bg1"/>
                          </a:solidFill>
                        </a:rPr>
                        <a:t>PRIORITY</a:t>
                      </a:r>
                      <a:endParaRPr lang="en-GB" b="1" dirty="0">
                        <a:solidFill>
                          <a:schemeClr val="bg1"/>
                        </a:solidFill>
                      </a:endParaRPr>
                    </a:p>
                  </a:txBody>
                  <a:tcPr>
                    <a:solidFill>
                      <a:schemeClr val="accent1"/>
                    </a:solidFill>
                  </a:tcPr>
                </a:tc>
                <a:tc>
                  <a:txBody>
                    <a:bodyPr/>
                    <a:lstStyle/>
                    <a:p>
                      <a:r>
                        <a:rPr lang="en-GB" b="1" dirty="0" smtClean="0">
                          <a:solidFill>
                            <a:schemeClr val="bg1"/>
                          </a:solidFill>
                        </a:rPr>
                        <a:t>CASUAL</a:t>
                      </a:r>
                      <a:endParaRPr lang="en-GB" b="1" dirty="0">
                        <a:solidFill>
                          <a:schemeClr val="bg1"/>
                        </a:solidFill>
                      </a:endParaRPr>
                    </a:p>
                  </a:txBody>
                  <a:tcPr>
                    <a:solidFill>
                      <a:schemeClr val="accent1"/>
                    </a:solidFill>
                  </a:tcPr>
                </a:tc>
                <a:tc>
                  <a:txBody>
                    <a:bodyPr/>
                    <a:lstStyle/>
                    <a:p>
                      <a:r>
                        <a:rPr lang="en-GB" b="1" dirty="0" smtClean="0">
                          <a:solidFill>
                            <a:schemeClr val="bg1"/>
                          </a:solidFill>
                        </a:rPr>
                        <a:t>PRO</a:t>
                      </a:r>
                      <a:endParaRPr lang="en-GB" b="1" dirty="0">
                        <a:solidFill>
                          <a:schemeClr val="bg1"/>
                        </a:solidFill>
                      </a:endParaRPr>
                    </a:p>
                  </a:txBody>
                  <a:tcPr>
                    <a:solidFill>
                      <a:schemeClr val="accent1"/>
                    </a:solidFill>
                  </a:tcPr>
                </a:tc>
              </a:tr>
              <a:tr h="370840">
                <a:tc>
                  <a:txBody>
                    <a:bodyPr/>
                    <a:lstStyle/>
                    <a:p>
                      <a:r>
                        <a:rPr lang="en-GB" sz="1400" dirty="0" smtClean="0"/>
                        <a:t>Convenient</a:t>
                      </a:r>
                      <a:r>
                        <a:rPr lang="en-GB" sz="1400" baseline="0" dirty="0" smtClean="0"/>
                        <a:t> access to game</a:t>
                      </a:r>
                      <a:endParaRPr lang="en-GB" sz="1400" dirty="0"/>
                    </a:p>
                  </a:txBody>
                  <a:tcPr/>
                </a:tc>
                <a:tc>
                  <a:txBody>
                    <a:bodyPr/>
                    <a:lstStyle/>
                    <a:p>
                      <a:r>
                        <a:rPr lang="en-GB" dirty="0" smtClean="0"/>
                        <a:t>5</a:t>
                      </a:r>
                      <a:endParaRPr lang="en-GB" dirty="0"/>
                    </a:p>
                  </a:txBody>
                  <a:tcPr/>
                </a:tc>
                <a:tc>
                  <a:txBody>
                    <a:bodyPr/>
                    <a:lstStyle/>
                    <a:p>
                      <a:r>
                        <a:rPr lang="en-GB" sz="1400" dirty="0" smtClean="0"/>
                        <a:t>High</a:t>
                      </a:r>
                      <a:endParaRPr lang="en-GB" sz="1400" dirty="0"/>
                    </a:p>
                  </a:txBody>
                  <a:tcPr/>
                </a:tc>
                <a:tc>
                  <a:txBody>
                    <a:bodyPr/>
                    <a:lstStyle/>
                    <a:p>
                      <a:r>
                        <a:rPr lang="en-GB" sz="1400" dirty="0" smtClean="0"/>
                        <a:t>High</a:t>
                      </a:r>
                      <a:endParaRPr lang="en-GB" sz="1400" dirty="0"/>
                    </a:p>
                  </a:txBody>
                  <a:tcPr/>
                </a:tc>
              </a:tr>
              <a:tr h="370840">
                <a:tc>
                  <a:txBody>
                    <a:bodyPr/>
                    <a:lstStyle/>
                    <a:p>
                      <a:r>
                        <a:rPr lang="en-GB" sz="1400" dirty="0" smtClean="0"/>
                        <a:t>Challenging</a:t>
                      </a:r>
                      <a:r>
                        <a:rPr lang="en-GB" sz="1400" baseline="0" dirty="0" smtClean="0"/>
                        <a:t> game play</a:t>
                      </a:r>
                      <a:endParaRPr lang="en-GB" sz="1400" dirty="0"/>
                    </a:p>
                  </a:txBody>
                  <a:tcPr/>
                </a:tc>
                <a:tc>
                  <a:txBody>
                    <a:bodyPr/>
                    <a:lstStyle/>
                    <a:p>
                      <a:r>
                        <a:rPr lang="en-GB" dirty="0" smtClean="0"/>
                        <a:t>3</a:t>
                      </a:r>
                      <a:endParaRPr lang="en-GB" dirty="0"/>
                    </a:p>
                  </a:txBody>
                  <a:tcPr/>
                </a:tc>
                <a:tc>
                  <a:txBody>
                    <a:bodyPr/>
                    <a:lstStyle/>
                    <a:p>
                      <a:r>
                        <a:rPr lang="en-GB" sz="1400" dirty="0" smtClean="0"/>
                        <a:t>Low</a:t>
                      </a:r>
                      <a:endParaRPr lang="en-GB" sz="1400" dirty="0"/>
                    </a:p>
                  </a:txBody>
                  <a:tcPr/>
                </a:tc>
                <a:tc>
                  <a:txBody>
                    <a:bodyPr/>
                    <a:lstStyle/>
                    <a:p>
                      <a:r>
                        <a:rPr lang="en-GB" sz="1400" dirty="0" smtClean="0"/>
                        <a:t>High</a:t>
                      </a:r>
                      <a:endParaRPr lang="en-GB" sz="1400" dirty="0"/>
                    </a:p>
                  </a:txBody>
                  <a:tcPr/>
                </a:tc>
              </a:tr>
              <a:tr h="370840">
                <a:tc>
                  <a:txBody>
                    <a:bodyPr/>
                    <a:lstStyle/>
                    <a:p>
                      <a:r>
                        <a:rPr lang="en-GB" sz="1400" dirty="0" smtClean="0"/>
                        <a:t>Satisfying</a:t>
                      </a:r>
                      <a:r>
                        <a:rPr lang="en-GB" sz="1400" baseline="0" dirty="0" smtClean="0"/>
                        <a:t> game play</a:t>
                      </a:r>
                      <a:endParaRPr lang="en-GB" sz="1400" dirty="0"/>
                    </a:p>
                  </a:txBody>
                  <a:tcPr/>
                </a:tc>
                <a:tc>
                  <a:txBody>
                    <a:bodyPr/>
                    <a:lstStyle/>
                    <a:p>
                      <a:r>
                        <a:rPr lang="en-GB" dirty="0" smtClean="0"/>
                        <a:t>5</a:t>
                      </a:r>
                      <a:endParaRPr lang="en-GB" dirty="0"/>
                    </a:p>
                  </a:txBody>
                  <a:tcPr/>
                </a:tc>
                <a:tc>
                  <a:txBody>
                    <a:bodyPr/>
                    <a:lstStyle/>
                    <a:p>
                      <a:r>
                        <a:rPr lang="en-GB" sz="1400" dirty="0" smtClean="0"/>
                        <a:t>High</a:t>
                      </a:r>
                      <a:endParaRPr lang="en-GB" sz="1400" dirty="0"/>
                    </a:p>
                  </a:txBody>
                  <a:tcPr/>
                </a:tc>
                <a:tc>
                  <a:txBody>
                    <a:bodyPr/>
                    <a:lstStyle/>
                    <a:p>
                      <a:r>
                        <a:rPr lang="en-GB" sz="1400" dirty="0" smtClean="0"/>
                        <a:t>High</a:t>
                      </a:r>
                      <a:endParaRPr lang="en-GB" sz="1400" dirty="0"/>
                    </a:p>
                  </a:txBody>
                  <a:tcPr/>
                </a:tc>
              </a:tr>
              <a:tr h="370840">
                <a:tc>
                  <a:txBody>
                    <a:bodyPr/>
                    <a:lstStyle/>
                    <a:p>
                      <a:r>
                        <a:rPr lang="en-GB" sz="1400" dirty="0" smtClean="0"/>
                        <a:t>Achievements (such as trophies)</a:t>
                      </a:r>
                      <a:endParaRPr lang="en-GB" sz="1400" dirty="0"/>
                    </a:p>
                  </a:txBody>
                  <a:tcPr/>
                </a:tc>
                <a:tc>
                  <a:txBody>
                    <a:bodyPr/>
                    <a:lstStyle/>
                    <a:p>
                      <a:r>
                        <a:rPr lang="en-GB" dirty="0" smtClean="0"/>
                        <a:t>3</a:t>
                      </a:r>
                      <a:endParaRPr lang="en-GB" dirty="0"/>
                    </a:p>
                  </a:txBody>
                  <a:tcPr/>
                </a:tc>
                <a:tc>
                  <a:txBody>
                    <a:bodyPr/>
                    <a:lstStyle/>
                    <a:p>
                      <a:r>
                        <a:rPr lang="en-GB" sz="1400" dirty="0" smtClean="0"/>
                        <a:t>Low</a:t>
                      </a:r>
                      <a:endParaRPr lang="en-GB" sz="1400" dirty="0"/>
                    </a:p>
                  </a:txBody>
                  <a:tcPr/>
                </a:tc>
                <a:tc>
                  <a:txBody>
                    <a:bodyPr/>
                    <a:lstStyle/>
                    <a:p>
                      <a:r>
                        <a:rPr lang="en-GB" sz="1400" dirty="0" smtClean="0"/>
                        <a:t>High</a:t>
                      </a:r>
                      <a:endParaRPr lang="en-GB" sz="1400" dirty="0"/>
                    </a:p>
                  </a:txBody>
                  <a:tcPr/>
                </a:tc>
              </a:tr>
              <a:tr h="370840">
                <a:tc>
                  <a:txBody>
                    <a:bodyPr/>
                    <a:lstStyle/>
                    <a:p>
                      <a:r>
                        <a:rPr lang="en-GB" sz="1400" dirty="0" smtClean="0"/>
                        <a:t>Analysis</a:t>
                      </a:r>
                      <a:r>
                        <a:rPr lang="en-GB" sz="1400" baseline="0" dirty="0" smtClean="0"/>
                        <a:t> of scores </a:t>
                      </a:r>
                      <a:endParaRPr lang="en-GB" sz="1400" dirty="0"/>
                    </a:p>
                  </a:txBody>
                  <a:tcPr/>
                </a:tc>
                <a:tc>
                  <a:txBody>
                    <a:bodyPr/>
                    <a:lstStyle/>
                    <a:p>
                      <a:r>
                        <a:rPr lang="en-GB" dirty="0" smtClean="0"/>
                        <a:t>2</a:t>
                      </a:r>
                      <a:endParaRPr lang="en-GB" dirty="0"/>
                    </a:p>
                  </a:txBody>
                  <a:tcPr/>
                </a:tc>
                <a:tc>
                  <a:txBody>
                    <a:bodyPr/>
                    <a:lstStyle/>
                    <a:p>
                      <a:r>
                        <a:rPr lang="en-GB" sz="1400" dirty="0" smtClean="0"/>
                        <a:t>Low</a:t>
                      </a:r>
                      <a:endParaRPr lang="en-GB" sz="1400" dirty="0"/>
                    </a:p>
                  </a:txBody>
                  <a:tcPr/>
                </a:tc>
                <a:tc>
                  <a:txBody>
                    <a:bodyPr/>
                    <a:lstStyle/>
                    <a:p>
                      <a:r>
                        <a:rPr lang="en-GB" sz="1400" dirty="0" smtClean="0"/>
                        <a:t>High</a:t>
                      </a:r>
                      <a:endParaRPr lang="en-GB" sz="1400" dirty="0"/>
                    </a:p>
                  </a:txBody>
                  <a:tcPr/>
                </a:tc>
              </a:tr>
            </a:tbl>
          </a:graphicData>
        </a:graphic>
      </p:graphicFrame>
    </p:spTree>
    <p:extLst>
      <p:ext uri="{BB962C8B-B14F-4D97-AF65-F5344CB8AC3E}">
        <p14:creationId xmlns:p14="http://schemas.microsoft.com/office/powerpoint/2010/main" val="873756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1687157"/>
            <a:ext cx="7776864" cy="424847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6" name="Title 1"/>
          <p:cNvSpPr>
            <a:spLocks noGrp="1"/>
          </p:cNvSpPr>
          <p:nvPr>
            <p:ph type="ctrTitle"/>
          </p:nvPr>
        </p:nvSpPr>
        <p:spPr>
          <a:xfrm>
            <a:off x="634589" y="769351"/>
            <a:ext cx="7772400" cy="720079"/>
          </a:xfr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ln w="25400" cmpd="sng">
            <a:solidFill>
              <a:schemeClr val="accent1">
                <a:lumMod val="50000"/>
              </a:schemeClr>
            </a:solidFill>
          </a:ln>
        </p:spPr>
        <p:txBody>
          <a:bodyPr>
            <a:normAutofit/>
          </a:bodyPr>
          <a:lstStyle/>
          <a:p>
            <a:r>
              <a:rPr lang="en-GB" sz="3600" dirty="0" smtClean="0">
                <a:latin typeface="Buxton Sketch" panose="03080500000500000004" pitchFamily="66" charset="0"/>
              </a:rPr>
              <a:t>Go Fish! Site Map/URL’s </a:t>
            </a:r>
            <a:endParaRPr lang="en-GB" sz="3600" dirty="0">
              <a:latin typeface="+mn-lt"/>
            </a:endParaRPr>
          </a:p>
        </p:txBody>
      </p:sp>
      <p:sp>
        <p:nvSpPr>
          <p:cNvPr id="4" name="TextBox 3"/>
          <p:cNvSpPr txBox="1"/>
          <p:nvPr/>
        </p:nvSpPr>
        <p:spPr>
          <a:xfrm>
            <a:off x="1259632" y="4509120"/>
            <a:ext cx="6480720" cy="1200329"/>
          </a:xfrm>
          <a:prstGeom prst="rect">
            <a:avLst/>
          </a:prstGeom>
          <a:noFill/>
        </p:spPr>
        <p:txBody>
          <a:bodyPr wrap="square" rtlCol="0">
            <a:spAutoFit/>
          </a:bodyPr>
          <a:lstStyle/>
          <a:p>
            <a:pPr marL="342900" indent="-342900">
              <a:buAutoNum type="arabicPeriod"/>
            </a:pPr>
            <a:r>
              <a:rPr lang="en-GB" dirty="0" smtClean="0"/>
              <a:t>www.gofish.com/		5. www.gofish.com/profile</a:t>
            </a:r>
          </a:p>
          <a:p>
            <a:pPr marL="342900" indent="-342900">
              <a:buAutoNum type="arabicPeriod"/>
            </a:pPr>
            <a:r>
              <a:rPr lang="en-GB" dirty="0" smtClean="0"/>
              <a:t>www.gofish.com/register		6. www.gofish.com/shop</a:t>
            </a:r>
            <a:endParaRPr lang="en-GB" dirty="0" smtClean="0"/>
          </a:p>
          <a:p>
            <a:pPr marL="342900" indent="-342900">
              <a:buAutoNum type="arabicPeriod"/>
            </a:pPr>
            <a:r>
              <a:rPr lang="en-GB" dirty="0" smtClean="0"/>
              <a:t>www.gofish.com/login</a:t>
            </a:r>
            <a:endParaRPr lang="en-GB" dirty="0" smtClean="0"/>
          </a:p>
          <a:p>
            <a:pPr marL="342900" indent="-342900">
              <a:buAutoNum type="arabicPeriod"/>
            </a:pPr>
            <a:r>
              <a:rPr lang="en-GB" dirty="0" smtClean="0"/>
              <a:t>www.gofish.com/play </a:t>
            </a: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53" y="1822624"/>
            <a:ext cx="6423077" cy="2677947"/>
          </a:xfrm>
          <a:prstGeom prst="rect">
            <a:avLst/>
          </a:prstGeom>
        </p:spPr>
      </p:pic>
    </p:spTree>
    <p:extLst>
      <p:ext uri="{BB962C8B-B14F-4D97-AF65-F5344CB8AC3E}">
        <p14:creationId xmlns:p14="http://schemas.microsoft.com/office/powerpoint/2010/main" val="1738688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83568" y="1988840"/>
            <a:ext cx="7776864" cy="388843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	</a:t>
            </a:r>
            <a:r>
              <a:rPr lang="en-GB" sz="2000" b="1" dirty="0" smtClean="0">
                <a:solidFill>
                  <a:schemeClr val="tx1"/>
                </a:solidFill>
              </a:rPr>
              <a:t>Goal</a:t>
            </a:r>
          </a:p>
          <a:p>
            <a:endParaRPr lang="en-GB" sz="800" dirty="0">
              <a:solidFill>
                <a:schemeClr val="tx1"/>
              </a:solidFill>
            </a:endParaRPr>
          </a:p>
          <a:p>
            <a:r>
              <a:rPr lang="en-GB" sz="2000" dirty="0">
                <a:solidFill>
                  <a:schemeClr val="tx1"/>
                </a:solidFill>
              </a:rPr>
              <a:t>	</a:t>
            </a:r>
            <a:r>
              <a:rPr lang="en-GB" sz="2000" dirty="0" smtClean="0">
                <a:solidFill>
                  <a:schemeClr val="tx1"/>
                </a:solidFill>
              </a:rPr>
              <a:t>To </a:t>
            </a:r>
            <a:r>
              <a:rPr lang="en-GB" sz="2000" dirty="0">
                <a:solidFill>
                  <a:schemeClr val="tx1"/>
                </a:solidFill>
              </a:rPr>
              <a:t>create a functional fishing game which will attract casual </a:t>
            </a:r>
            <a:r>
              <a:rPr lang="en-GB" sz="2000" dirty="0" smtClean="0">
                <a:solidFill>
                  <a:schemeClr val="tx1"/>
                </a:solidFill>
              </a:rPr>
              <a:t>	gamers</a:t>
            </a:r>
            <a:r>
              <a:rPr lang="en-GB" sz="2000" dirty="0">
                <a:solidFill>
                  <a:schemeClr val="tx1"/>
                </a:solidFill>
              </a:rPr>
              <a:t>.</a:t>
            </a:r>
          </a:p>
          <a:p>
            <a:endParaRPr lang="en-GB" sz="2000" dirty="0">
              <a:solidFill>
                <a:schemeClr val="tx1"/>
              </a:solidFill>
            </a:endParaRPr>
          </a:p>
          <a:p>
            <a:r>
              <a:rPr lang="en-GB" sz="2000" b="1" dirty="0" smtClean="0">
                <a:solidFill>
                  <a:schemeClr val="tx1"/>
                </a:solidFill>
              </a:rPr>
              <a:t>	Objectives</a:t>
            </a:r>
          </a:p>
          <a:p>
            <a:endParaRPr lang="en-GB" sz="800" b="1" dirty="0">
              <a:solidFill>
                <a:schemeClr val="tx1"/>
              </a:solidFill>
            </a:endParaRPr>
          </a:p>
          <a:p>
            <a:pPr marL="1200150" lvl="2" indent="-285750">
              <a:buFont typeface="Arial" panose="020B0604020202020204" pitchFamily="34" charset="0"/>
              <a:buChar char="•"/>
            </a:pPr>
            <a:r>
              <a:rPr lang="en-GB" sz="2000" dirty="0">
                <a:solidFill>
                  <a:schemeClr val="tx1"/>
                </a:solidFill>
              </a:rPr>
              <a:t>Will be a game where players can fish on a 2d map.</a:t>
            </a:r>
          </a:p>
          <a:p>
            <a:pPr marL="1200150" lvl="2" indent="-285750">
              <a:buFont typeface="Arial" panose="020B0604020202020204" pitchFamily="34" charset="0"/>
              <a:buChar char="•"/>
            </a:pPr>
            <a:r>
              <a:rPr lang="en-GB" sz="2000" dirty="0">
                <a:solidFill>
                  <a:schemeClr val="tx1"/>
                </a:solidFill>
              </a:rPr>
              <a:t>Will have play time divided into in-game fishing-days.</a:t>
            </a:r>
          </a:p>
          <a:p>
            <a:pPr marL="1200150" lvl="2" indent="-285750">
              <a:buFont typeface="Arial" panose="020B0604020202020204" pitchFamily="34" charset="0"/>
              <a:buChar char="•"/>
            </a:pPr>
            <a:r>
              <a:rPr lang="en-GB" sz="2000" dirty="0">
                <a:solidFill>
                  <a:schemeClr val="tx1"/>
                </a:solidFill>
              </a:rPr>
              <a:t>Will track player progress between sessions.</a:t>
            </a:r>
          </a:p>
          <a:p>
            <a:pPr marL="1200150" lvl="2" indent="-285750">
              <a:buFont typeface="Arial" panose="020B0604020202020204" pitchFamily="34" charset="0"/>
              <a:buChar char="•"/>
            </a:pPr>
            <a:r>
              <a:rPr lang="en-GB" sz="2000" dirty="0">
                <a:solidFill>
                  <a:schemeClr val="tx1"/>
                </a:solidFill>
              </a:rPr>
              <a:t>Will be easy and enjoyable to play.</a:t>
            </a:r>
          </a:p>
        </p:txBody>
      </p:sp>
      <p:sp>
        <p:nvSpPr>
          <p:cNvPr id="2" name="Title 1"/>
          <p:cNvSpPr>
            <a:spLocks noGrp="1"/>
          </p:cNvSpPr>
          <p:nvPr>
            <p:ph type="ctrTitle"/>
          </p:nvPr>
        </p:nvSpPr>
        <p:spPr>
          <a:xfrm>
            <a:off x="683568" y="764705"/>
            <a:ext cx="7772400" cy="1152128"/>
          </a:xfr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ln w="25400" cmpd="sng">
            <a:solidFill>
              <a:schemeClr val="accent1">
                <a:lumMod val="50000"/>
              </a:schemeClr>
            </a:solidFill>
          </a:ln>
        </p:spPr>
        <p:txBody>
          <a:bodyPr>
            <a:normAutofit/>
          </a:bodyPr>
          <a:lstStyle/>
          <a:p>
            <a:r>
              <a:rPr lang="en-GB" sz="3600" dirty="0" smtClean="0">
                <a:latin typeface="Buxton Sketch" panose="03080500000500000004" pitchFamily="66" charset="0"/>
              </a:rPr>
              <a:t>Go Fish!</a:t>
            </a:r>
            <a:r>
              <a:rPr lang="en-GB" sz="3600" dirty="0" smtClean="0">
                <a:latin typeface="+mn-lt"/>
              </a:rPr>
              <a:t> </a:t>
            </a:r>
            <a:r>
              <a:rPr lang="en-GB" sz="3600" dirty="0" smtClean="0">
                <a:latin typeface="Buxton Sketch" panose="03080500000500000004" pitchFamily="66" charset="0"/>
              </a:rPr>
              <a:t>Goals</a:t>
            </a:r>
            <a:endParaRPr lang="en-GB" sz="3600" dirty="0">
              <a:latin typeface="Buxton Sketch" panose="03080500000500000004" pitchFamily="66"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272716538"/>
              </p:ext>
            </p:extLst>
          </p:nvPr>
        </p:nvGraphicFramePr>
        <p:xfrm>
          <a:off x="683568" y="6021288"/>
          <a:ext cx="7776864" cy="370840"/>
        </p:xfrm>
        <a:graphic>
          <a:graphicData uri="http://schemas.openxmlformats.org/drawingml/2006/table">
            <a:tbl>
              <a:tblPr firstRow="1" bandRow="1">
                <a:tableStyleId>{5C22544A-7EE6-4342-B048-85BDC9FD1C3A}</a:tableStyleId>
              </a:tblPr>
              <a:tblGrid>
                <a:gridCol w="7776864"/>
              </a:tblGrid>
              <a:tr h="370840">
                <a:tc>
                  <a:txBody>
                    <a:bodyPr/>
                    <a:lstStyle/>
                    <a:p>
                      <a:pPr algn="ctr"/>
                      <a:endParaRPr lang="en-GB" dirty="0">
                        <a:solidFill>
                          <a:schemeClr val="tx1"/>
                        </a:solidFill>
                      </a:endParaRPr>
                    </a:p>
                  </a:txBody>
                  <a:tcPr>
                    <a:solidFill>
                      <a:schemeClr val="bg1"/>
                    </a:solidFill>
                  </a:tcPr>
                </a:tc>
              </a:tr>
            </a:tbl>
          </a:graphicData>
        </a:graphic>
      </p:graphicFrame>
    </p:spTree>
    <p:extLst>
      <p:ext uri="{BB962C8B-B14F-4D97-AF65-F5344CB8AC3E}">
        <p14:creationId xmlns:p14="http://schemas.microsoft.com/office/powerpoint/2010/main" val="4203301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48401" y="1556792"/>
            <a:ext cx="7776864" cy="424847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 name="Title 1"/>
          <p:cNvSpPr>
            <a:spLocks noGrp="1"/>
          </p:cNvSpPr>
          <p:nvPr>
            <p:ph type="ctrTitle"/>
          </p:nvPr>
        </p:nvSpPr>
        <p:spPr>
          <a:xfrm>
            <a:off x="634589" y="769351"/>
            <a:ext cx="7772400" cy="720079"/>
          </a:xfr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ln w="25400" cmpd="sng">
            <a:solidFill>
              <a:schemeClr val="accent1">
                <a:lumMod val="50000"/>
              </a:schemeClr>
            </a:solidFill>
          </a:ln>
        </p:spPr>
        <p:txBody>
          <a:bodyPr>
            <a:normAutofit/>
          </a:bodyPr>
          <a:lstStyle/>
          <a:p>
            <a:r>
              <a:rPr lang="en-GB" sz="3600" dirty="0" smtClean="0">
                <a:latin typeface="Buxton Sketch" panose="03080500000500000004" pitchFamily="66" charset="0"/>
              </a:rPr>
              <a:t>Go Fish! Welcome Screen</a:t>
            </a:r>
            <a:endParaRPr lang="en-GB" sz="3600"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2969490106"/>
              </p:ext>
            </p:extLst>
          </p:nvPr>
        </p:nvGraphicFramePr>
        <p:xfrm>
          <a:off x="683568" y="6021288"/>
          <a:ext cx="7776864" cy="370840"/>
        </p:xfrm>
        <a:graphic>
          <a:graphicData uri="http://schemas.openxmlformats.org/drawingml/2006/table">
            <a:tbl>
              <a:tblPr firstRow="1" bandRow="1">
                <a:tableStyleId>{5C22544A-7EE6-4342-B048-85BDC9FD1C3A}</a:tableStyleId>
              </a:tblPr>
              <a:tblGrid>
                <a:gridCol w="7776864"/>
              </a:tblGrid>
              <a:tr h="370840">
                <a:tc>
                  <a:txBody>
                    <a:bodyPr/>
                    <a:lstStyle/>
                    <a:p>
                      <a:pPr algn="ctr"/>
                      <a:endParaRPr lang="en-GB" dirty="0">
                        <a:solidFill>
                          <a:schemeClr val="tx1"/>
                        </a:solidFill>
                      </a:endParaRPr>
                    </a:p>
                  </a:txBody>
                  <a:tcPr>
                    <a:solidFill>
                      <a:schemeClr val="bg1"/>
                    </a:solidFill>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844824"/>
            <a:ext cx="4966602" cy="3384376"/>
          </a:xfrm>
          <a:prstGeom prst="rect">
            <a:avLst/>
          </a:prstGeom>
        </p:spPr>
      </p:pic>
      <p:sp>
        <p:nvSpPr>
          <p:cNvPr id="11" name="TextBox 10"/>
          <p:cNvSpPr txBox="1"/>
          <p:nvPr/>
        </p:nvSpPr>
        <p:spPr>
          <a:xfrm>
            <a:off x="6265025" y="1598460"/>
            <a:ext cx="2160240" cy="1323439"/>
          </a:xfrm>
          <a:prstGeom prst="rect">
            <a:avLst/>
          </a:prstGeom>
          <a:noFill/>
        </p:spPr>
        <p:txBody>
          <a:bodyPr wrap="square" rtlCol="0">
            <a:spAutoFit/>
          </a:bodyPr>
          <a:lstStyle/>
          <a:p>
            <a:pPr algn="ctr"/>
            <a:r>
              <a:rPr lang="en-GB" sz="1600" b="1" dirty="0" smtClean="0">
                <a:solidFill>
                  <a:srgbClr val="C00000"/>
                </a:solidFill>
              </a:rPr>
              <a:t>Log In Area</a:t>
            </a:r>
          </a:p>
          <a:p>
            <a:r>
              <a:rPr lang="en-GB" sz="1600" dirty="0" smtClean="0">
                <a:solidFill>
                  <a:srgbClr val="C00000"/>
                </a:solidFill>
              </a:rPr>
              <a:t>User will enter their log in details here, and use the button to log on to a game.</a:t>
            </a:r>
            <a:endParaRPr lang="en-GB" sz="1600" dirty="0">
              <a:solidFill>
                <a:srgbClr val="C00000"/>
              </a:solidFill>
            </a:endParaRPr>
          </a:p>
        </p:txBody>
      </p:sp>
      <p:sp>
        <p:nvSpPr>
          <p:cNvPr id="12" name="TextBox 11"/>
          <p:cNvSpPr txBox="1"/>
          <p:nvPr/>
        </p:nvSpPr>
        <p:spPr>
          <a:xfrm>
            <a:off x="6258119" y="3117086"/>
            <a:ext cx="2160240" cy="830997"/>
          </a:xfrm>
          <a:prstGeom prst="rect">
            <a:avLst/>
          </a:prstGeom>
          <a:noFill/>
        </p:spPr>
        <p:txBody>
          <a:bodyPr wrap="square" rtlCol="0">
            <a:spAutoFit/>
          </a:bodyPr>
          <a:lstStyle/>
          <a:p>
            <a:pPr algn="ctr"/>
            <a:r>
              <a:rPr lang="en-GB" sz="1600" b="1" dirty="0" smtClean="0">
                <a:solidFill>
                  <a:srgbClr val="C00000"/>
                </a:solidFill>
              </a:rPr>
              <a:t>Register button</a:t>
            </a:r>
          </a:p>
          <a:p>
            <a:r>
              <a:rPr lang="en-GB" sz="1600" dirty="0" smtClean="0">
                <a:solidFill>
                  <a:srgbClr val="C00000"/>
                </a:solidFill>
              </a:rPr>
              <a:t>Allows users to register for a new account.</a:t>
            </a:r>
            <a:endParaRPr lang="en-GB" sz="1600" dirty="0">
              <a:solidFill>
                <a:srgbClr val="C00000"/>
              </a:solidFill>
            </a:endParaRPr>
          </a:p>
        </p:txBody>
      </p:sp>
      <p:sp>
        <p:nvSpPr>
          <p:cNvPr id="13" name="TextBox 12"/>
          <p:cNvSpPr txBox="1"/>
          <p:nvPr/>
        </p:nvSpPr>
        <p:spPr>
          <a:xfrm>
            <a:off x="6280119" y="4150421"/>
            <a:ext cx="2160240" cy="1077218"/>
          </a:xfrm>
          <a:prstGeom prst="rect">
            <a:avLst/>
          </a:prstGeom>
          <a:noFill/>
        </p:spPr>
        <p:txBody>
          <a:bodyPr wrap="square" rtlCol="0">
            <a:spAutoFit/>
          </a:bodyPr>
          <a:lstStyle/>
          <a:p>
            <a:pPr algn="ctr"/>
            <a:r>
              <a:rPr lang="en-GB" sz="1600" b="1" dirty="0" smtClean="0"/>
              <a:t>How to Play button</a:t>
            </a:r>
          </a:p>
          <a:p>
            <a:r>
              <a:rPr lang="en-GB" sz="1600" dirty="0" smtClean="0"/>
              <a:t>Takes user to instructions for the game</a:t>
            </a:r>
            <a:endParaRPr lang="en-GB" sz="1600" dirty="0"/>
          </a:p>
        </p:txBody>
      </p:sp>
      <p:cxnSp>
        <p:nvCxnSpPr>
          <p:cNvPr id="15" name="Straight Connector 14"/>
          <p:cNvCxnSpPr>
            <a:stCxn id="11" idx="1"/>
          </p:cNvCxnSpPr>
          <p:nvPr/>
        </p:nvCxnSpPr>
        <p:spPr>
          <a:xfrm flipH="1">
            <a:off x="5652120" y="2260180"/>
            <a:ext cx="612905" cy="376732"/>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19" name="Straight Connector 18"/>
          <p:cNvCxnSpPr>
            <a:stCxn id="12" idx="1"/>
          </p:cNvCxnSpPr>
          <p:nvPr/>
        </p:nvCxnSpPr>
        <p:spPr>
          <a:xfrm flipH="1">
            <a:off x="3491880" y="3532585"/>
            <a:ext cx="2766239" cy="904527"/>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21" name="Straight Connector 20"/>
          <p:cNvCxnSpPr>
            <a:stCxn id="13" idx="1"/>
          </p:cNvCxnSpPr>
          <p:nvPr/>
        </p:nvCxnSpPr>
        <p:spPr>
          <a:xfrm flipH="1">
            <a:off x="3491880" y="4689030"/>
            <a:ext cx="27882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467544" y="5247649"/>
            <a:ext cx="1975710" cy="461665"/>
          </a:xfrm>
          <a:prstGeom prst="rect">
            <a:avLst/>
          </a:prstGeom>
          <a:noFill/>
        </p:spPr>
        <p:txBody>
          <a:bodyPr wrap="square" rtlCol="0">
            <a:spAutoFit/>
          </a:bodyPr>
          <a:lstStyle/>
          <a:p>
            <a:pPr algn="ctr"/>
            <a:r>
              <a:rPr lang="en-GB" sz="1200" b="1" dirty="0" smtClean="0">
                <a:solidFill>
                  <a:srgbClr val="C00000"/>
                </a:solidFill>
              </a:rPr>
              <a:t>Red text indicates Inessential Features</a:t>
            </a:r>
            <a:endParaRPr lang="en-GB" sz="1200" b="1" dirty="0">
              <a:solidFill>
                <a:srgbClr val="C00000"/>
              </a:solidFill>
            </a:endParaRPr>
          </a:p>
        </p:txBody>
      </p:sp>
      <p:sp>
        <p:nvSpPr>
          <p:cNvPr id="6" name="TextBox 5"/>
          <p:cNvSpPr txBox="1"/>
          <p:nvPr/>
        </p:nvSpPr>
        <p:spPr>
          <a:xfrm>
            <a:off x="2915816" y="5386149"/>
            <a:ext cx="2376264" cy="276999"/>
          </a:xfrm>
          <a:prstGeom prst="rect">
            <a:avLst/>
          </a:prstGeom>
          <a:noFill/>
        </p:spPr>
        <p:txBody>
          <a:bodyPr wrap="square" rtlCol="0">
            <a:spAutoFit/>
          </a:bodyPr>
          <a:lstStyle/>
          <a:p>
            <a:r>
              <a:rPr lang="en-GB" sz="1200" dirty="0" smtClean="0"/>
              <a:t>Means Implemented</a:t>
            </a:r>
            <a:endParaRPr lang="en-GB" sz="1200" dirty="0"/>
          </a:p>
        </p:txBody>
      </p:sp>
      <p:sp>
        <p:nvSpPr>
          <p:cNvPr id="14" name="Plus 13"/>
          <p:cNvSpPr/>
          <p:nvPr/>
        </p:nvSpPr>
        <p:spPr>
          <a:xfrm>
            <a:off x="2483768" y="5375116"/>
            <a:ext cx="273885" cy="288032"/>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Multiply 15"/>
          <p:cNvSpPr/>
          <p:nvPr/>
        </p:nvSpPr>
        <p:spPr>
          <a:xfrm>
            <a:off x="4386078" y="5386697"/>
            <a:ext cx="273885" cy="286709"/>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7" name="TextBox 6"/>
          <p:cNvSpPr txBox="1"/>
          <p:nvPr/>
        </p:nvSpPr>
        <p:spPr>
          <a:xfrm>
            <a:off x="4608004" y="5396407"/>
            <a:ext cx="2088232" cy="276999"/>
          </a:xfrm>
          <a:prstGeom prst="rect">
            <a:avLst/>
          </a:prstGeom>
          <a:noFill/>
        </p:spPr>
        <p:txBody>
          <a:bodyPr wrap="square" rtlCol="0">
            <a:spAutoFit/>
          </a:bodyPr>
          <a:lstStyle/>
          <a:p>
            <a:r>
              <a:rPr lang="en-GB" sz="1200" dirty="0" smtClean="0"/>
              <a:t>Means not implemented</a:t>
            </a:r>
            <a:endParaRPr lang="en-GB" sz="1200" dirty="0"/>
          </a:p>
        </p:txBody>
      </p:sp>
      <p:sp>
        <p:nvSpPr>
          <p:cNvPr id="18" name="Plus 17"/>
          <p:cNvSpPr/>
          <p:nvPr/>
        </p:nvSpPr>
        <p:spPr>
          <a:xfrm>
            <a:off x="6006234" y="4201852"/>
            <a:ext cx="273885" cy="288032"/>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Plus 19"/>
          <p:cNvSpPr/>
          <p:nvPr/>
        </p:nvSpPr>
        <p:spPr>
          <a:xfrm>
            <a:off x="5984234" y="3068960"/>
            <a:ext cx="273885" cy="288032"/>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Minus 7"/>
          <p:cNvSpPr/>
          <p:nvPr/>
        </p:nvSpPr>
        <p:spPr>
          <a:xfrm>
            <a:off x="6372200" y="5380632"/>
            <a:ext cx="216024" cy="328682"/>
          </a:xfrm>
          <a:prstGeom prst="mathMin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B0F0"/>
              </a:solidFill>
            </a:endParaRPr>
          </a:p>
        </p:txBody>
      </p:sp>
      <p:sp>
        <p:nvSpPr>
          <p:cNvPr id="10" name="TextBox 9"/>
          <p:cNvSpPr txBox="1"/>
          <p:nvPr/>
        </p:nvSpPr>
        <p:spPr>
          <a:xfrm>
            <a:off x="6623992" y="5314140"/>
            <a:ext cx="1620180" cy="461665"/>
          </a:xfrm>
          <a:prstGeom prst="rect">
            <a:avLst/>
          </a:prstGeom>
          <a:noFill/>
        </p:spPr>
        <p:txBody>
          <a:bodyPr wrap="square" rtlCol="0">
            <a:spAutoFit/>
          </a:bodyPr>
          <a:lstStyle/>
          <a:p>
            <a:r>
              <a:rPr lang="en-GB" sz="1200" dirty="0" smtClean="0"/>
              <a:t>Means partially Implemented</a:t>
            </a:r>
            <a:endParaRPr lang="en-GB" sz="1200" dirty="0"/>
          </a:p>
        </p:txBody>
      </p:sp>
      <p:sp>
        <p:nvSpPr>
          <p:cNvPr id="24" name="Minus 23"/>
          <p:cNvSpPr/>
          <p:nvPr/>
        </p:nvSpPr>
        <p:spPr>
          <a:xfrm>
            <a:off x="6065252" y="1584307"/>
            <a:ext cx="216024" cy="328682"/>
          </a:xfrm>
          <a:prstGeom prst="mathMin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B0F0"/>
              </a:solidFill>
            </a:endParaRPr>
          </a:p>
        </p:txBody>
      </p:sp>
    </p:spTree>
    <p:extLst>
      <p:ext uri="{BB962C8B-B14F-4D97-AF65-F5344CB8AC3E}">
        <p14:creationId xmlns:p14="http://schemas.microsoft.com/office/powerpoint/2010/main" val="14686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4589" y="1556792"/>
            <a:ext cx="7776864" cy="424847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 name="Title 1"/>
          <p:cNvSpPr>
            <a:spLocks noGrp="1"/>
          </p:cNvSpPr>
          <p:nvPr>
            <p:ph type="ctrTitle"/>
          </p:nvPr>
        </p:nvSpPr>
        <p:spPr>
          <a:xfrm>
            <a:off x="634589" y="769351"/>
            <a:ext cx="7772400" cy="720079"/>
          </a:xfr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ln w="25400" cmpd="sng">
            <a:solidFill>
              <a:schemeClr val="accent1">
                <a:lumMod val="50000"/>
              </a:schemeClr>
            </a:solidFill>
          </a:ln>
        </p:spPr>
        <p:txBody>
          <a:bodyPr>
            <a:normAutofit/>
          </a:bodyPr>
          <a:lstStyle/>
          <a:p>
            <a:r>
              <a:rPr lang="en-GB" sz="3600" dirty="0" smtClean="0">
                <a:latin typeface="Buxton Sketch" panose="03080500000500000004" pitchFamily="66" charset="0"/>
              </a:rPr>
              <a:t>Go Fish! Game Screen</a:t>
            </a:r>
            <a:endParaRPr lang="en-GB" sz="3600" dirty="0">
              <a:latin typeface="+mn-lt"/>
            </a:endParaRPr>
          </a:p>
        </p:txBody>
      </p:sp>
      <p:graphicFrame>
        <p:nvGraphicFramePr>
          <p:cNvPr id="3" name="Table 2"/>
          <p:cNvGraphicFramePr>
            <a:graphicFrameLocks noGrp="1"/>
          </p:cNvGraphicFramePr>
          <p:nvPr>
            <p:extLst/>
          </p:nvPr>
        </p:nvGraphicFramePr>
        <p:xfrm>
          <a:off x="683568" y="6021288"/>
          <a:ext cx="7776864" cy="370840"/>
        </p:xfrm>
        <a:graphic>
          <a:graphicData uri="http://schemas.openxmlformats.org/drawingml/2006/table">
            <a:tbl>
              <a:tblPr firstRow="1" bandRow="1">
                <a:tableStyleId>{5C22544A-7EE6-4342-B048-85BDC9FD1C3A}</a:tableStyleId>
              </a:tblPr>
              <a:tblGrid>
                <a:gridCol w="7776864"/>
              </a:tblGrid>
              <a:tr h="370840">
                <a:tc>
                  <a:txBody>
                    <a:bodyPr/>
                    <a:lstStyle/>
                    <a:p>
                      <a:pPr algn="ctr"/>
                      <a:endParaRPr lang="en-GB" dirty="0">
                        <a:solidFill>
                          <a:schemeClr val="tx1"/>
                        </a:solidFill>
                      </a:endParaRPr>
                    </a:p>
                  </a:txBody>
                  <a:tcPr>
                    <a:solidFill>
                      <a:schemeClr val="bg1"/>
                    </a:solidFill>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1628800"/>
            <a:ext cx="4680519" cy="3187347"/>
          </a:xfrm>
          <a:prstGeom prst="rect">
            <a:avLst/>
          </a:prstGeom>
        </p:spPr>
      </p:pic>
      <p:sp>
        <p:nvSpPr>
          <p:cNvPr id="6" name="TextBox 5"/>
          <p:cNvSpPr txBox="1"/>
          <p:nvPr/>
        </p:nvSpPr>
        <p:spPr>
          <a:xfrm>
            <a:off x="5960283" y="1757671"/>
            <a:ext cx="2301124" cy="769441"/>
          </a:xfrm>
          <a:prstGeom prst="rect">
            <a:avLst/>
          </a:prstGeom>
          <a:noFill/>
        </p:spPr>
        <p:txBody>
          <a:bodyPr wrap="square" rtlCol="0">
            <a:spAutoFit/>
          </a:bodyPr>
          <a:lstStyle/>
          <a:p>
            <a:pPr algn="ctr"/>
            <a:r>
              <a:rPr lang="en-GB" sz="1600" b="1" dirty="0" smtClean="0">
                <a:solidFill>
                  <a:srgbClr val="C00000"/>
                </a:solidFill>
              </a:rPr>
              <a:t>Save/Quit button</a:t>
            </a:r>
          </a:p>
          <a:p>
            <a:pPr algn="ctr"/>
            <a:r>
              <a:rPr lang="en-GB" sz="1400" dirty="0" smtClean="0">
                <a:solidFill>
                  <a:srgbClr val="C00000"/>
                </a:solidFill>
              </a:rPr>
              <a:t>Allows user to quit the game, saving their progress</a:t>
            </a:r>
            <a:endParaRPr lang="en-GB" sz="1400" dirty="0">
              <a:solidFill>
                <a:srgbClr val="C00000"/>
              </a:solidFill>
            </a:endParaRPr>
          </a:p>
        </p:txBody>
      </p:sp>
      <p:sp>
        <p:nvSpPr>
          <p:cNvPr id="7" name="TextBox 6"/>
          <p:cNvSpPr txBox="1"/>
          <p:nvPr/>
        </p:nvSpPr>
        <p:spPr>
          <a:xfrm>
            <a:off x="6086798" y="2852088"/>
            <a:ext cx="2088232" cy="769441"/>
          </a:xfrm>
          <a:prstGeom prst="rect">
            <a:avLst/>
          </a:prstGeom>
          <a:noFill/>
        </p:spPr>
        <p:txBody>
          <a:bodyPr wrap="square" rtlCol="0">
            <a:spAutoFit/>
          </a:bodyPr>
          <a:lstStyle/>
          <a:p>
            <a:pPr algn="ctr"/>
            <a:r>
              <a:rPr lang="en-GB" sz="1600" b="1" dirty="0" smtClean="0">
                <a:solidFill>
                  <a:srgbClr val="C00000"/>
                </a:solidFill>
              </a:rPr>
              <a:t>Profile info</a:t>
            </a:r>
          </a:p>
          <a:p>
            <a:pPr algn="ctr"/>
            <a:r>
              <a:rPr lang="en-GB" sz="1400" dirty="0" smtClean="0">
                <a:solidFill>
                  <a:srgbClr val="C00000"/>
                </a:solidFill>
              </a:rPr>
              <a:t>Users profile picture, username and balance</a:t>
            </a:r>
            <a:endParaRPr lang="en-GB" sz="1400" dirty="0">
              <a:solidFill>
                <a:srgbClr val="C00000"/>
              </a:solidFill>
            </a:endParaRPr>
          </a:p>
        </p:txBody>
      </p:sp>
      <p:sp>
        <p:nvSpPr>
          <p:cNvPr id="8" name="TextBox 7"/>
          <p:cNvSpPr txBox="1"/>
          <p:nvPr/>
        </p:nvSpPr>
        <p:spPr>
          <a:xfrm>
            <a:off x="5814701" y="3815900"/>
            <a:ext cx="2592288" cy="553998"/>
          </a:xfrm>
          <a:prstGeom prst="rect">
            <a:avLst/>
          </a:prstGeom>
          <a:noFill/>
        </p:spPr>
        <p:txBody>
          <a:bodyPr wrap="square" rtlCol="0">
            <a:spAutoFit/>
          </a:bodyPr>
          <a:lstStyle/>
          <a:p>
            <a:pPr algn="ctr"/>
            <a:r>
              <a:rPr lang="en-GB" sz="1600" b="1" dirty="0" smtClean="0"/>
              <a:t>Time remaining</a:t>
            </a:r>
          </a:p>
          <a:p>
            <a:pPr algn="ctr"/>
            <a:r>
              <a:rPr lang="en-GB" sz="1400" dirty="0" smtClean="0"/>
              <a:t>Round is over when this runs out</a:t>
            </a:r>
            <a:endParaRPr lang="en-GB" sz="1400" dirty="0"/>
          </a:p>
        </p:txBody>
      </p:sp>
      <p:sp>
        <p:nvSpPr>
          <p:cNvPr id="10" name="TextBox 9"/>
          <p:cNvSpPr txBox="1"/>
          <p:nvPr/>
        </p:nvSpPr>
        <p:spPr>
          <a:xfrm>
            <a:off x="6276659" y="4638139"/>
            <a:ext cx="1822835" cy="769441"/>
          </a:xfrm>
          <a:prstGeom prst="rect">
            <a:avLst/>
          </a:prstGeom>
          <a:noFill/>
        </p:spPr>
        <p:txBody>
          <a:bodyPr wrap="square" rtlCol="0">
            <a:spAutoFit/>
          </a:bodyPr>
          <a:lstStyle/>
          <a:p>
            <a:pPr algn="ctr"/>
            <a:r>
              <a:rPr lang="en-GB" sz="1600" b="1" dirty="0" smtClean="0"/>
              <a:t>Fish button</a:t>
            </a:r>
          </a:p>
          <a:p>
            <a:pPr algn="ctr"/>
            <a:r>
              <a:rPr lang="en-GB" sz="1400" dirty="0" smtClean="0"/>
              <a:t>Allows a user to fish in current square</a:t>
            </a:r>
            <a:endParaRPr lang="en-GB" sz="1400" dirty="0"/>
          </a:p>
        </p:txBody>
      </p:sp>
      <p:sp>
        <p:nvSpPr>
          <p:cNvPr id="14" name="TextBox 13"/>
          <p:cNvSpPr txBox="1"/>
          <p:nvPr/>
        </p:nvSpPr>
        <p:spPr>
          <a:xfrm>
            <a:off x="4186768" y="4829169"/>
            <a:ext cx="1872208" cy="984885"/>
          </a:xfrm>
          <a:prstGeom prst="rect">
            <a:avLst/>
          </a:prstGeom>
          <a:noFill/>
        </p:spPr>
        <p:txBody>
          <a:bodyPr wrap="square" rtlCol="0">
            <a:spAutoFit/>
          </a:bodyPr>
          <a:lstStyle/>
          <a:p>
            <a:pPr algn="ctr"/>
            <a:r>
              <a:rPr lang="en-GB" sz="1600" b="1" dirty="0" smtClean="0"/>
              <a:t>Round info</a:t>
            </a:r>
          </a:p>
          <a:p>
            <a:pPr algn="ctr"/>
            <a:r>
              <a:rPr lang="en-GB" sz="1400" dirty="0" smtClean="0"/>
              <a:t>Number of fish caught, total fish and current location</a:t>
            </a:r>
            <a:endParaRPr lang="en-GB" sz="1400" dirty="0"/>
          </a:p>
        </p:txBody>
      </p:sp>
      <p:sp>
        <p:nvSpPr>
          <p:cNvPr id="16" name="TextBox 15"/>
          <p:cNvSpPr txBox="1"/>
          <p:nvPr/>
        </p:nvSpPr>
        <p:spPr>
          <a:xfrm>
            <a:off x="2170648" y="5009897"/>
            <a:ext cx="1980219" cy="769441"/>
          </a:xfrm>
          <a:prstGeom prst="rect">
            <a:avLst/>
          </a:prstGeom>
          <a:noFill/>
        </p:spPr>
        <p:txBody>
          <a:bodyPr wrap="square" rtlCol="0">
            <a:spAutoFit/>
          </a:bodyPr>
          <a:lstStyle/>
          <a:p>
            <a:pPr algn="ctr"/>
            <a:r>
              <a:rPr lang="en-GB" sz="1600" b="1" dirty="0" smtClean="0">
                <a:solidFill>
                  <a:srgbClr val="C00000"/>
                </a:solidFill>
              </a:rPr>
              <a:t>Shop button</a:t>
            </a:r>
          </a:p>
          <a:p>
            <a:pPr algn="ctr"/>
            <a:r>
              <a:rPr lang="en-GB" sz="1400" dirty="0" smtClean="0">
                <a:solidFill>
                  <a:srgbClr val="C00000"/>
                </a:solidFill>
              </a:rPr>
              <a:t>Allows access to shop for upgrades</a:t>
            </a:r>
            <a:endParaRPr lang="en-GB" sz="1400" dirty="0">
              <a:solidFill>
                <a:srgbClr val="C00000"/>
              </a:solidFill>
            </a:endParaRPr>
          </a:p>
        </p:txBody>
      </p:sp>
      <p:sp>
        <p:nvSpPr>
          <p:cNvPr id="17" name="TextBox 16"/>
          <p:cNvSpPr txBox="1"/>
          <p:nvPr/>
        </p:nvSpPr>
        <p:spPr>
          <a:xfrm>
            <a:off x="490573" y="5022860"/>
            <a:ext cx="1944215" cy="769441"/>
          </a:xfrm>
          <a:prstGeom prst="rect">
            <a:avLst/>
          </a:prstGeom>
          <a:noFill/>
        </p:spPr>
        <p:txBody>
          <a:bodyPr wrap="square" rtlCol="0">
            <a:spAutoFit/>
          </a:bodyPr>
          <a:lstStyle/>
          <a:p>
            <a:pPr algn="ctr"/>
            <a:r>
              <a:rPr lang="en-GB" sz="1600" b="1" dirty="0" smtClean="0"/>
              <a:t>Game map</a:t>
            </a:r>
          </a:p>
          <a:p>
            <a:pPr algn="ctr"/>
            <a:r>
              <a:rPr lang="en-GB" sz="1400" dirty="0" smtClean="0"/>
              <a:t>Allows navigation to new fishing location.</a:t>
            </a:r>
            <a:endParaRPr lang="en-GB" sz="1400" dirty="0"/>
          </a:p>
        </p:txBody>
      </p:sp>
      <p:cxnSp>
        <p:nvCxnSpPr>
          <p:cNvPr id="20" name="Straight Connector 19"/>
          <p:cNvCxnSpPr>
            <a:stCxn id="6" idx="1"/>
          </p:cNvCxnSpPr>
          <p:nvPr/>
        </p:nvCxnSpPr>
        <p:spPr>
          <a:xfrm flipH="1">
            <a:off x="5122872" y="2142392"/>
            <a:ext cx="837411" cy="250425"/>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23" name="Straight Connector 22"/>
          <p:cNvCxnSpPr>
            <a:stCxn id="7" idx="1"/>
          </p:cNvCxnSpPr>
          <p:nvPr/>
        </p:nvCxnSpPr>
        <p:spPr>
          <a:xfrm flipH="1" flipV="1">
            <a:off x="4716016" y="2896457"/>
            <a:ext cx="1370782" cy="340352"/>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Straight Connector 24"/>
          <p:cNvCxnSpPr>
            <a:stCxn id="8" idx="1"/>
          </p:cNvCxnSpPr>
          <p:nvPr/>
        </p:nvCxnSpPr>
        <p:spPr>
          <a:xfrm flipH="1" flipV="1">
            <a:off x="4716016" y="3501008"/>
            <a:ext cx="1098685" cy="591891"/>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p:cNvCxnSpPr>
          <p:nvPr/>
        </p:nvCxnSpPr>
        <p:spPr>
          <a:xfrm flipH="1" flipV="1">
            <a:off x="4186768" y="3681028"/>
            <a:ext cx="2089891" cy="1341832"/>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14" idx="0"/>
          </p:cNvCxnSpPr>
          <p:nvPr/>
        </p:nvCxnSpPr>
        <p:spPr>
          <a:xfrm flipH="1" flipV="1">
            <a:off x="4523021" y="4351944"/>
            <a:ext cx="599851" cy="477225"/>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16" idx="0"/>
          </p:cNvCxnSpPr>
          <p:nvPr/>
        </p:nvCxnSpPr>
        <p:spPr>
          <a:xfrm flipV="1">
            <a:off x="3160758" y="2492896"/>
            <a:ext cx="907186" cy="2517001"/>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flipV="1">
            <a:off x="1480363" y="4601262"/>
            <a:ext cx="402331" cy="408635"/>
          </a:xfrm>
          <a:prstGeom prst="line">
            <a:avLst/>
          </a:prstGeom>
        </p:spPr>
        <p:style>
          <a:lnRef idx="1">
            <a:schemeClr val="dk1"/>
          </a:lnRef>
          <a:fillRef idx="0">
            <a:schemeClr val="dk1"/>
          </a:fillRef>
          <a:effectRef idx="0">
            <a:schemeClr val="dk1"/>
          </a:effectRef>
          <a:fontRef idx="minor">
            <a:schemeClr val="tx1"/>
          </a:fontRef>
        </p:style>
      </p:cxnSp>
      <p:sp>
        <p:nvSpPr>
          <p:cNvPr id="21" name="Plus 20"/>
          <p:cNvSpPr/>
          <p:nvPr/>
        </p:nvSpPr>
        <p:spPr>
          <a:xfrm>
            <a:off x="3735708" y="4878844"/>
            <a:ext cx="273885" cy="288032"/>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Plus 21"/>
          <p:cNvSpPr/>
          <p:nvPr/>
        </p:nvSpPr>
        <p:spPr>
          <a:xfrm>
            <a:off x="5677758" y="4839845"/>
            <a:ext cx="273885" cy="288032"/>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Plus 23"/>
          <p:cNvSpPr/>
          <p:nvPr/>
        </p:nvSpPr>
        <p:spPr>
          <a:xfrm>
            <a:off x="2033705" y="4889355"/>
            <a:ext cx="273885" cy="288032"/>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Multiply 25"/>
          <p:cNvSpPr/>
          <p:nvPr/>
        </p:nvSpPr>
        <p:spPr>
          <a:xfrm>
            <a:off x="7825609" y="4553136"/>
            <a:ext cx="273885" cy="286709"/>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8" name="Multiply 27"/>
          <p:cNvSpPr/>
          <p:nvPr/>
        </p:nvSpPr>
        <p:spPr>
          <a:xfrm>
            <a:off x="7914308" y="3686007"/>
            <a:ext cx="273885" cy="286709"/>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0" name="Minus 29"/>
          <p:cNvSpPr/>
          <p:nvPr/>
        </p:nvSpPr>
        <p:spPr>
          <a:xfrm>
            <a:off x="7844349" y="2852088"/>
            <a:ext cx="216024" cy="328682"/>
          </a:xfrm>
          <a:prstGeom prst="mathMin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B0F0"/>
              </a:solidFill>
            </a:endParaRPr>
          </a:p>
        </p:txBody>
      </p:sp>
      <p:sp>
        <p:nvSpPr>
          <p:cNvPr id="32" name="Plus 31"/>
          <p:cNvSpPr/>
          <p:nvPr/>
        </p:nvSpPr>
        <p:spPr>
          <a:xfrm>
            <a:off x="8038087" y="1757671"/>
            <a:ext cx="273885" cy="288032"/>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6458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par>
                                <p:cTn id="48" presetID="10"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4"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83568" y="1988840"/>
            <a:ext cx="7776864" cy="388843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 name="Title 1"/>
          <p:cNvSpPr>
            <a:spLocks noGrp="1"/>
          </p:cNvSpPr>
          <p:nvPr>
            <p:ph type="ctrTitle"/>
          </p:nvPr>
        </p:nvSpPr>
        <p:spPr>
          <a:xfrm>
            <a:off x="683568" y="764705"/>
            <a:ext cx="7772400" cy="1152128"/>
          </a:xfr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ln w="25400" cmpd="sng">
            <a:solidFill>
              <a:schemeClr val="accent1">
                <a:lumMod val="50000"/>
              </a:schemeClr>
            </a:solidFill>
          </a:ln>
        </p:spPr>
        <p:txBody>
          <a:bodyPr>
            <a:normAutofit/>
          </a:bodyPr>
          <a:lstStyle/>
          <a:p>
            <a:r>
              <a:rPr lang="en-GB" sz="3600" dirty="0" smtClean="0">
                <a:latin typeface="Buxton Sketch" panose="03080500000500000004" pitchFamily="66" charset="0"/>
              </a:rPr>
              <a:t>Go Fish! </a:t>
            </a:r>
            <a:r>
              <a:rPr lang="en-GB" sz="3600" dirty="0">
                <a:latin typeface="+mn-lt"/>
              </a:rPr>
              <a:t> </a:t>
            </a:r>
            <a:r>
              <a:rPr lang="en-GB" sz="3600" dirty="0" smtClean="0">
                <a:latin typeface="Buxton Sketch" panose="03080500000500000004" pitchFamily="66" charset="0"/>
              </a:rPr>
              <a:t>Architecture</a:t>
            </a:r>
            <a:endParaRPr lang="en-GB" sz="3600" dirty="0">
              <a:latin typeface="Buxton Sketch" panose="03080500000500000004" pitchFamily="66"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316237184"/>
              </p:ext>
            </p:extLst>
          </p:nvPr>
        </p:nvGraphicFramePr>
        <p:xfrm>
          <a:off x="683568" y="6021288"/>
          <a:ext cx="7776864" cy="370840"/>
        </p:xfrm>
        <a:graphic>
          <a:graphicData uri="http://schemas.openxmlformats.org/drawingml/2006/table">
            <a:tbl>
              <a:tblPr firstRow="1" bandRow="1">
                <a:tableStyleId>{5C22544A-7EE6-4342-B048-85BDC9FD1C3A}</a:tableStyleId>
              </a:tblPr>
              <a:tblGrid>
                <a:gridCol w="7776864"/>
              </a:tblGrid>
              <a:tr h="370840">
                <a:tc>
                  <a:txBody>
                    <a:bodyPr/>
                    <a:lstStyle/>
                    <a:p>
                      <a:pPr algn="ctr"/>
                      <a:endParaRPr lang="en-GB" dirty="0">
                        <a:solidFill>
                          <a:schemeClr val="tx1"/>
                        </a:solidFill>
                      </a:endParaRPr>
                    </a:p>
                  </a:txBody>
                  <a:tcPr>
                    <a:solidFill>
                      <a:schemeClr val="bg1"/>
                    </a:solidFill>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420888"/>
            <a:ext cx="6660232" cy="1110039"/>
          </a:xfrm>
          <a:prstGeom prst="rect">
            <a:avLst/>
          </a:prstGeom>
        </p:spPr>
      </p:pic>
      <p:sp>
        <p:nvSpPr>
          <p:cNvPr id="6" name="TextBox 5"/>
          <p:cNvSpPr txBox="1"/>
          <p:nvPr/>
        </p:nvSpPr>
        <p:spPr>
          <a:xfrm>
            <a:off x="1691680" y="3864601"/>
            <a:ext cx="1800200" cy="923330"/>
          </a:xfrm>
          <a:prstGeom prst="rect">
            <a:avLst/>
          </a:prstGeom>
          <a:noFill/>
        </p:spPr>
        <p:txBody>
          <a:bodyPr wrap="square" rtlCol="0">
            <a:spAutoFit/>
          </a:bodyPr>
          <a:lstStyle/>
          <a:p>
            <a:r>
              <a:rPr lang="en-GB" dirty="0" smtClean="0"/>
              <a:t>User will interact with the game via their browser.</a:t>
            </a:r>
            <a:endParaRPr lang="en-GB" dirty="0"/>
          </a:p>
        </p:txBody>
      </p:sp>
      <p:sp>
        <p:nvSpPr>
          <p:cNvPr id="8" name="TextBox 7"/>
          <p:cNvSpPr txBox="1"/>
          <p:nvPr/>
        </p:nvSpPr>
        <p:spPr>
          <a:xfrm>
            <a:off x="6228184" y="3933056"/>
            <a:ext cx="2160240" cy="1477328"/>
          </a:xfrm>
          <a:prstGeom prst="rect">
            <a:avLst/>
          </a:prstGeom>
          <a:noFill/>
        </p:spPr>
        <p:txBody>
          <a:bodyPr wrap="square" rtlCol="0">
            <a:spAutoFit/>
          </a:bodyPr>
          <a:lstStyle/>
          <a:p>
            <a:r>
              <a:rPr lang="en-GB" dirty="0" smtClean="0"/>
              <a:t>Database will store the users session information, game state, profile, </a:t>
            </a:r>
            <a:r>
              <a:rPr lang="en-GB" dirty="0" err="1" smtClean="0"/>
              <a:t>etc</a:t>
            </a:r>
            <a:r>
              <a:rPr lang="en-GB" dirty="0" smtClean="0"/>
              <a:t> (SQLite).</a:t>
            </a:r>
            <a:endParaRPr lang="en-GB" dirty="0"/>
          </a:p>
        </p:txBody>
      </p:sp>
      <p:sp>
        <p:nvSpPr>
          <p:cNvPr id="10" name="TextBox 9"/>
          <p:cNvSpPr txBox="1"/>
          <p:nvPr/>
        </p:nvSpPr>
        <p:spPr>
          <a:xfrm>
            <a:off x="4067944" y="3789040"/>
            <a:ext cx="1872208" cy="1200329"/>
          </a:xfrm>
          <a:prstGeom prst="rect">
            <a:avLst/>
          </a:prstGeom>
          <a:noFill/>
        </p:spPr>
        <p:txBody>
          <a:bodyPr wrap="square" rtlCol="0">
            <a:spAutoFit/>
          </a:bodyPr>
          <a:lstStyle/>
          <a:p>
            <a:r>
              <a:rPr lang="en-GB" dirty="0" smtClean="0"/>
              <a:t>Middleware handles the game logic (</a:t>
            </a:r>
            <a:r>
              <a:rPr lang="en-GB" dirty="0" err="1" smtClean="0"/>
              <a:t>django</a:t>
            </a:r>
            <a:r>
              <a:rPr lang="en-GB" dirty="0" smtClean="0"/>
              <a:t>, python).</a:t>
            </a:r>
            <a:endParaRPr lang="en-GB" dirty="0"/>
          </a:p>
        </p:txBody>
      </p:sp>
    </p:spTree>
    <p:extLst>
      <p:ext uri="{BB962C8B-B14F-4D97-AF65-F5344CB8AC3E}">
        <p14:creationId xmlns:p14="http://schemas.microsoft.com/office/powerpoint/2010/main" val="237097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679624" y="2060848"/>
            <a:ext cx="7776864" cy="388843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p:cNvSpPr>
            <a:spLocks noGrp="1"/>
          </p:cNvSpPr>
          <p:nvPr>
            <p:ph type="ctrTitle"/>
          </p:nvPr>
        </p:nvSpPr>
        <p:spPr>
          <a:xfrm>
            <a:off x="683568" y="764705"/>
            <a:ext cx="7772400" cy="1152128"/>
          </a:xfr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ln w="25400" cmpd="sng">
            <a:solidFill>
              <a:schemeClr val="accent1">
                <a:lumMod val="50000"/>
              </a:schemeClr>
            </a:solidFill>
          </a:ln>
        </p:spPr>
        <p:txBody>
          <a:bodyPr>
            <a:normAutofit/>
          </a:bodyPr>
          <a:lstStyle/>
          <a:p>
            <a:r>
              <a:rPr lang="en-GB" sz="3600" dirty="0" smtClean="0">
                <a:latin typeface="Buxton Sketch" panose="03080500000500000004" pitchFamily="66" charset="0"/>
              </a:rPr>
              <a:t>Go Fish! ER Diagram</a:t>
            </a:r>
            <a:endParaRPr lang="en-GB" sz="3600" dirty="0">
              <a:latin typeface="Buxton Sketch" panose="03080500000500000004" pitchFamily="66"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44096548"/>
              </p:ext>
            </p:extLst>
          </p:nvPr>
        </p:nvGraphicFramePr>
        <p:xfrm>
          <a:off x="683568" y="6021288"/>
          <a:ext cx="7776864" cy="370840"/>
        </p:xfrm>
        <a:graphic>
          <a:graphicData uri="http://schemas.openxmlformats.org/drawingml/2006/table">
            <a:tbl>
              <a:tblPr firstRow="1" bandRow="1">
                <a:tableStyleId>{5C22544A-7EE6-4342-B048-85BDC9FD1C3A}</a:tableStyleId>
              </a:tblPr>
              <a:tblGrid>
                <a:gridCol w="7776864"/>
              </a:tblGrid>
              <a:tr h="370840">
                <a:tc>
                  <a:txBody>
                    <a:bodyPr/>
                    <a:lstStyle/>
                    <a:p>
                      <a:pPr algn="ctr"/>
                      <a:endParaRPr lang="en-GB" dirty="0">
                        <a:solidFill>
                          <a:schemeClr val="tx1"/>
                        </a:solidFill>
                      </a:endParaRPr>
                    </a:p>
                  </a:txBody>
                  <a:tcPr>
                    <a:solidFill>
                      <a:schemeClr val="bg1"/>
                    </a:solidFill>
                  </a:tcPr>
                </a:tc>
              </a:tr>
            </a:tbl>
          </a:graphicData>
        </a:graphic>
      </p:graphicFrame>
      <p:sp>
        <p:nvSpPr>
          <p:cNvPr id="5" name="Rectangle 4"/>
          <p:cNvSpPr/>
          <p:nvPr/>
        </p:nvSpPr>
        <p:spPr>
          <a:xfrm>
            <a:off x="935596" y="2204864"/>
            <a:ext cx="1008112" cy="596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User</a:t>
            </a:r>
            <a:endParaRPr lang="en-GB" sz="1400" dirty="0"/>
          </a:p>
        </p:txBody>
      </p:sp>
      <p:sp>
        <p:nvSpPr>
          <p:cNvPr id="10" name="Rectangle 9"/>
          <p:cNvSpPr/>
          <p:nvPr/>
        </p:nvSpPr>
        <p:spPr>
          <a:xfrm>
            <a:off x="935596" y="5013176"/>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Game</a:t>
            </a:r>
            <a:endParaRPr lang="en-GB" sz="1400" dirty="0"/>
          </a:p>
        </p:txBody>
      </p:sp>
      <p:sp>
        <p:nvSpPr>
          <p:cNvPr id="21" name="TextBox 20"/>
          <p:cNvSpPr txBox="1"/>
          <p:nvPr/>
        </p:nvSpPr>
        <p:spPr>
          <a:xfrm>
            <a:off x="1092218" y="2852936"/>
            <a:ext cx="383438" cy="276999"/>
          </a:xfrm>
          <a:prstGeom prst="rect">
            <a:avLst/>
          </a:prstGeom>
          <a:noFill/>
        </p:spPr>
        <p:txBody>
          <a:bodyPr wrap="none" rtlCol="0">
            <a:spAutoFit/>
          </a:bodyPr>
          <a:lstStyle/>
          <a:p>
            <a:r>
              <a:rPr lang="en-GB" sz="1200" dirty="0" smtClean="0"/>
              <a:t>1:1</a:t>
            </a:r>
            <a:endParaRPr lang="en-GB" sz="1200" dirty="0"/>
          </a:p>
        </p:txBody>
      </p:sp>
      <p:sp>
        <p:nvSpPr>
          <p:cNvPr id="22" name="TextBox 21"/>
          <p:cNvSpPr txBox="1"/>
          <p:nvPr/>
        </p:nvSpPr>
        <p:spPr>
          <a:xfrm>
            <a:off x="1092218" y="4664169"/>
            <a:ext cx="383438" cy="276999"/>
          </a:xfrm>
          <a:prstGeom prst="rect">
            <a:avLst/>
          </a:prstGeom>
          <a:noFill/>
        </p:spPr>
        <p:txBody>
          <a:bodyPr wrap="none" rtlCol="0">
            <a:spAutoFit/>
          </a:bodyPr>
          <a:lstStyle/>
          <a:p>
            <a:r>
              <a:rPr lang="en-GB" sz="1200" dirty="0" smtClean="0"/>
              <a:t>1:1</a:t>
            </a:r>
            <a:endParaRPr lang="en-GB" sz="1200" dirty="0"/>
          </a:p>
        </p:txBody>
      </p:sp>
      <p:sp>
        <p:nvSpPr>
          <p:cNvPr id="18" name="Rectangle 17"/>
          <p:cNvSpPr/>
          <p:nvPr/>
        </p:nvSpPr>
        <p:spPr>
          <a:xfrm>
            <a:off x="6118460" y="5233364"/>
            <a:ext cx="1224136" cy="57606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Achievements</a:t>
            </a:r>
            <a:endParaRPr lang="en-GB" sz="1400" dirty="0"/>
          </a:p>
        </p:txBody>
      </p:sp>
      <p:sp>
        <p:nvSpPr>
          <p:cNvPr id="19" name="Rectangle 18"/>
          <p:cNvSpPr/>
          <p:nvPr/>
        </p:nvSpPr>
        <p:spPr>
          <a:xfrm>
            <a:off x="2650573" y="4392857"/>
            <a:ext cx="1232024" cy="56291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Trophy Fish</a:t>
            </a:r>
            <a:endParaRPr lang="en-GB" sz="1400" dirty="0"/>
          </a:p>
        </p:txBody>
      </p:sp>
      <p:sp>
        <p:nvSpPr>
          <p:cNvPr id="23" name="Rectangle 22"/>
          <p:cNvSpPr/>
          <p:nvPr/>
        </p:nvSpPr>
        <p:spPr>
          <a:xfrm>
            <a:off x="7308304" y="2204864"/>
            <a:ext cx="936104" cy="492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Rod</a:t>
            </a:r>
            <a:endParaRPr lang="en-GB" sz="1400" dirty="0"/>
          </a:p>
        </p:txBody>
      </p:sp>
      <p:sp>
        <p:nvSpPr>
          <p:cNvPr id="26" name="Flowchart: Decision 25"/>
          <p:cNvSpPr/>
          <p:nvPr/>
        </p:nvSpPr>
        <p:spPr>
          <a:xfrm>
            <a:off x="4496472" y="2247712"/>
            <a:ext cx="1008112" cy="41132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has</a:t>
            </a:r>
            <a:endParaRPr lang="en-GB" sz="1000" dirty="0"/>
          </a:p>
        </p:txBody>
      </p:sp>
      <p:sp>
        <p:nvSpPr>
          <p:cNvPr id="28" name="Flowchart: Decision 27"/>
          <p:cNvSpPr/>
          <p:nvPr/>
        </p:nvSpPr>
        <p:spPr>
          <a:xfrm>
            <a:off x="935596" y="3661962"/>
            <a:ext cx="1008112" cy="41132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plays</a:t>
            </a:r>
            <a:endParaRPr lang="en-GB" sz="1000" dirty="0"/>
          </a:p>
        </p:txBody>
      </p:sp>
      <p:sp>
        <p:nvSpPr>
          <p:cNvPr id="30" name="Flowchart: Decision 29"/>
          <p:cNvSpPr/>
          <p:nvPr/>
        </p:nvSpPr>
        <p:spPr>
          <a:xfrm>
            <a:off x="2762529" y="3672207"/>
            <a:ext cx="1008112" cy="411326"/>
          </a:xfrm>
          <a:prstGeom prst="flowChartDecision">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has</a:t>
            </a:r>
            <a:endParaRPr lang="en-GB" sz="1000" dirty="0"/>
          </a:p>
        </p:txBody>
      </p:sp>
      <p:sp>
        <p:nvSpPr>
          <p:cNvPr id="32" name="Flowchart: Decision 31"/>
          <p:cNvSpPr/>
          <p:nvPr/>
        </p:nvSpPr>
        <p:spPr>
          <a:xfrm>
            <a:off x="2658461" y="5229005"/>
            <a:ext cx="1224136" cy="565031"/>
          </a:xfrm>
          <a:prstGeom prst="flowChartDecision">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c</a:t>
            </a:r>
            <a:r>
              <a:rPr lang="en-GB" sz="1000" dirty="0" smtClean="0"/>
              <a:t>onsists of</a:t>
            </a:r>
            <a:endParaRPr lang="en-GB" sz="1000" dirty="0"/>
          </a:p>
        </p:txBody>
      </p:sp>
      <p:cxnSp>
        <p:nvCxnSpPr>
          <p:cNvPr id="15" name="Straight Connector 14"/>
          <p:cNvCxnSpPr>
            <a:stCxn id="5" idx="3"/>
            <a:endCxn id="26" idx="1"/>
          </p:cNvCxnSpPr>
          <p:nvPr/>
        </p:nvCxnSpPr>
        <p:spPr>
          <a:xfrm flipV="1">
            <a:off x="1943708" y="2453375"/>
            <a:ext cx="2552764" cy="49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6" idx="3"/>
            <a:endCxn id="23" idx="1"/>
          </p:cNvCxnSpPr>
          <p:nvPr/>
        </p:nvCxnSpPr>
        <p:spPr>
          <a:xfrm flipV="1">
            <a:off x="5504584" y="2451221"/>
            <a:ext cx="1803720" cy="2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 idx="2"/>
            <a:endCxn id="28" idx="0"/>
          </p:cNvCxnSpPr>
          <p:nvPr/>
        </p:nvCxnSpPr>
        <p:spPr>
          <a:xfrm>
            <a:off x="1439652" y="2801650"/>
            <a:ext cx="0" cy="860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8" idx="2"/>
            <a:endCxn id="10" idx="0"/>
          </p:cNvCxnSpPr>
          <p:nvPr/>
        </p:nvCxnSpPr>
        <p:spPr>
          <a:xfrm>
            <a:off x="1439652" y="4073288"/>
            <a:ext cx="0" cy="939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30" idx="0"/>
          </p:cNvCxnSpPr>
          <p:nvPr/>
        </p:nvCxnSpPr>
        <p:spPr>
          <a:xfrm>
            <a:off x="1439652" y="2801650"/>
            <a:ext cx="1826933" cy="87055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0" idx="2"/>
            <a:endCxn id="19" idx="0"/>
          </p:cNvCxnSpPr>
          <p:nvPr/>
        </p:nvCxnSpPr>
        <p:spPr>
          <a:xfrm>
            <a:off x="3266585" y="4083533"/>
            <a:ext cx="0" cy="30932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8" idx="1"/>
            <a:endCxn id="32" idx="3"/>
          </p:cNvCxnSpPr>
          <p:nvPr/>
        </p:nvCxnSpPr>
        <p:spPr>
          <a:xfrm flipH="1" flipV="1">
            <a:off x="3882597" y="5511521"/>
            <a:ext cx="2235863" cy="98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2" idx="0"/>
            <a:endCxn id="19" idx="2"/>
          </p:cNvCxnSpPr>
          <p:nvPr/>
        </p:nvCxnSpPr>
        <p:spPr>
          <a:xfrm flipH="1" flipV="1">
            <a:off x="3266585" y="4955767"/>
            <a:ext cx="3944" cy="2732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810438" y="4956365"/>
            <a:ext cx="404278" cy="276999"/>
          </a:xfrm>
          <a:prstGeom prst="rect">
            <a:avLst/>
          </a:prstGeom>
          <a:noFill/>
          <a:ln>
            <a:noFill/>
          </a:ln>
        </p:spPr>
        <p:txBody>
          <a:bodyPr wrap="none" rtlCol="0">
            <a:spAutoFit/>
          </a:bodyPr>
          <a:lstStyle/>
          <a:p>
            <a:r>
              <a:rPr lang="en-GB" sz="1200" dirty="0" smtClean="0"/>
              <a:t>1:N</a:t>
            </a:r>
            <a:endParaRPr lang="en-GB" sz="1200" dirty="0"/>
          </a:p>
        </p:txBody>
      </p:sp>
      <p:sp>
        <p:nvSpPr>
          <p:cNvPr id="80" name="TextBox 79"/>
          <p:cNvSpPr txBox="1"/>
          <p:nvPr/>
        </p:nvSpPr>
        <p:spPr>
          <a:xfrm>
            <a:off x="6137452" y="2226258"/>
            <a:ext cx="404278" cy="276999"/>
          </a:xfrm>
          <a:prstGeom prst="rect">
            <a:avLst/>
          </a:prstGeom>
          <a:noFill/>
        </p:spPr>
        <p:txBody>
          <a:bodyPr wrap="none" rtlCol="0">
            <a:spAutoFit/>
          </a:bodyPr>
          <a:lstStyle/>
          <a:p>
            <a:r>
              <a:rPr lang="en-GB" sz="1200" dirty="0" smtClean="0"/>
              <a:t>N:1</a:t>
            </a:r>
            <a:endParaRPr lang="en-GB" sz="1200" dirty="0"/>
          </a:p>
        </p:txBody>
      </p:sp>
      <p:sp>
        <p:nvSpPr>
          <p:cNvPr id="81" name="TextBox 80"/>
          <p:cNvSpPr txBox="1"/>
          <p:nvPr/>
        </p:nvSpPr>
        <p:spPr>
          <a:xfrm>
            <a:off x="4568056" y="5521396"/>
            <a:ext cx="383438" cy="276999"/>
          </a:xfrm>
          <a:prstGeom prst="rect">
            <a:avLst/>
          </a:prstGeom>
          <a:noFill/>
          <a:ln>
            <a:noFill/>
          </a:ln>
        </p:spPr>
        <p:txBody>
          <a:bodyPr wrap="none" rtlCol="0">
            <a:spAutoFit/>
          </a:bodyPr>
          <a:lstStyle/>
          <a:p>
            <a:r>
              <a:rPr lang="en-GB" sz="1200" dirty="0" smtClean="0"/>
              <a:t>1:1</a:t>
            </a:r>
            <a:endParaRPr lang="en-GB" sz="1200" dirty="0"/>
          </a:p>
        </p:txBody>
      </p:sp>
      <p:sp>
        <p:nvSpPr>
          <p:cNvPr id="94" name="TextBox 93"/>
          <p:cNvSpPr txBox="1"/>
          <p:nvPr/>
        </p:nvSpPr>
        <p:spPr>
          <a:xfrm>
            <a:off x="3633636" y="2226258"/>
            <a:ext cx="383438" cy="276999"/>
          </a:xfrm>
          <a:prstGeom prst="rect">
            <a:avLst/>
          </a:prstGeom>
          <a:noFill/>
        </p:spPr>
        <p:txBody>
          <a:bodyPr wrap="none" rtlCol="0">
            <a:spAutoFit/>
          </a:bodyPr>
          <a:lstStyle/>
          <a:p>
            <a:r>
              <a:rPr lang="en-GB" sz="1200" dirty="0" smtClean="0"/>
              <a:t>1:1</a:t>
            </a:r>
            <a:endParaRPr lang="en-GB" sz="1200" dirty="0"/>
          </a:p>
        </p:txBody>
      </p:sp>
      <p:sp>
        <p:nvSpPr>
          <p:cNvPr id="95" name="TextBox 94"/>
          <p:cNvSpPr txBox="1"/>
          <p:nvPr/>
        </p:nvSpPr>
        <p:spPr>
          <a:xfrm>
            <a:off x="2862307" y="4073288"/>
            <a:ext cx="404278" cy="276999"/>
          </a:xfrm>
          <a:prstGeom prst="rect">
            <a:avLst/>
          </a:prstGeom>
          <a:noFill/>
          <a:ln>
            <a:noFill/>
          </a:ln>
        </p:spPr>
        <p:txBody>
          <a:bodyPr wrap="none" rtlCol="0">
            <a:spAutoFit/>
          </a:bodyPr>
          <a:lstStyle/>
          <a:p>
            <a:r>
              <a:rPr lang="en-GB" sz="1200" dirty="0" smtClean="0"/>
              <a:t>N:1</a:t>
            </a:r>
            <a:endParaRPr lang="en-GB" sz="1200" dirty="0"/>
          </a:p>
        </p:txBody>
      </p:sp>
      <p:sp>
        <p:nvSpPr>
          <p:cNvPr id="96" name="TextBox 95"/>
          <p:cNvSpPr txBox="1"/>
          <p:nvPr/>
        </p:nvSpPr>
        <p:spPr>
          <a:xfrm>
            <a:off x="2150979" y="3287078"/>
            <a:ext cx="404278" cy="276999"/>
          </a:xfrm>
          <a:prstGeom prst="rect">
            <a:avLst/>
          </a:prstGeom>
          <a:noFill/>
          <a:ln>
            <a:noFill/>
          </a:ln>
        </p:spPr>
        <p:txBody>
          <a:bodyPr wrap="none" rtlCol="0">
            <a:spAutoFit/>
          </a:bodyPr>
          <a:lstStyle/>
          <a:p>
            <a:r>
              <a:rPr lang="en-GB" sz="1200" dirty="0" smtClean="0"/>
              <a:t>1:N</a:t>
            </a:r>
            <a:endParaRPr lang="en-GB" sz="1200" dirty="0"/>
          </a:p>
        </p:txBody>
      </p:sp>
      <p:sp>
        <p:nvSpPr>
          <p:cNvPr id="48" name="Rectangle 47"/>
          <p:cNvSpPr/>
          <p:nvPr/>
        </p:nvSpPr>
        <p:spPr>
          <a:xfrm>
            <a:off x="7323112" y="2883027"/>
            <a:ext cx="936104" cy="492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Boat</a:t>
            </a:r>
            <a:endParaRPr lang="en-GB" sz="1400" dirty="0"/>
          </a:p>
        </p:txBody>
      </p:sp>
      <p:sp>
        <p:nvSpPr>
          <p:cNvPr id="49" name="Rectangle 48"/>
          <p:cNvSpPr/>
          <p:nvPr/>
        </p:nvSpPr>
        <p:spPr>
          <a:xfrm>
            <a:off x="7323112" y="3523384"/>
            <a:ext cx="936104" cy="492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Bait</a:t>
            </a:r>
            <a:endParaRPr lang="en-GB" sz="1400" dirty="0"/>
          </a:p>
        </p:txBody>
      </p:sp>
      <p:sp>
        <p:nvSpPr>
          <p:cNvPr id="52" name="Flowchart: Decision 51"/>
          <p:cNvSpPr/>
          <p:nvPr/>
        </p:nvSpPr>
        <p:spPr>
          <a:xfrm>
            <a:off x="4518011" y="2924272"/>
            <a:ext cx="1008112" cy="41132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has</a:t>
            </a:r>
            <a:endParaRPr lang="en-GB" sz="1000" dirty="0"/>
          </a:p>
        </p:txBody>
      </p:sp>
      <p:sp>
        <p:nvSpPr>
          <p:cNvPr id="54" name="Flowchart: Decision 53"/>
          <p:cNvSpPr/>
          <p:nvPr/>
        </p:nvSpPr>
        <p:spPr>
          <a:xfrm>
            <a:off x="4496472" y="3566149"/>
            <a:ext cx="1008112" cy="41132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has</a:t>
            </a:r>
            <a:endParaRPr lang="en-GB" sz="1000" dirty="0"/>
          </a:p>
        </p:txBody>
      </p:sp>
      <p:cxnSp>
        <p:nvCxnSpPr>
          <p:cNvPr id="55" name="Straight Connector 54"/>
          <p:cNvCxnSpPr>
            <a:stCxn id="52" idx="3"/>
            <a:endCxn id="48" idx="1"/>
          </p:cNvCxnSpPr>
          <p:nvPr/>
        </p:nvCxnSpPr>
        <p:spPr>
          <a:xfrm flipV="1">
            <a:off x="5526123" y="3129384"/>
            <a:ext cx="1796989" cy="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4" idx="3"/>
            <a:endCxn id="49" idx="1"/>
          </p:cNvCxnSpPr>
          <p:nvPr/>
        </p:nvCxnSpPr>
        <p:spPr>
          <a:xfrm flipV="1">
            <a:off x="5504584" y="3769741"/>
            <a:ext cx="1818528" cy="2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 idx="3"/>
            <a:endCxn id="52" idx="1"/>
          </p:cNvCxnSpPr>
          <p:nvPr/>
        </p:nvCxnSpPr>
        <p:spPr>
          <a:xfrm>
            <a:off x="1943708" y="2503257"/>
            <a:ext cx="2574303" cy="626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 idx="3"/>
            <a:endCxn id="54" idx="1"/>
          </p:cNvCxnSpPr>
          <p:nvPr/>
        </p:nvCxnSpPr>
        <p:spPr>
          <a:xfrm>
            <a:off x="1943708" y="2503257"/>
            <a:ext cx="2552764" cy="1268555"/>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182425" y="2924272"/>
            <a:ext cx="404278" cy="276999"/>
          </a:xfrm>
          <a:prstGeom prst="rect">
            <a:avLst/>
          </a:prstGeom>
          <a:noFill/>
        </p:spPr>
        <p:txBody>
          <a:bodyPr wrap="none" rtlCol="0">
            <a:spAutoFit/>
          </a:bodyPr>
          <a:lstStyle/>
          <a:p>
            <a:r>
              <a:rPr lang="en-GB" sz="1200" dirty="0" smtClean="0"/>
              <a:t>N:1</a:t>
            </a:r>
            <a:endParaRPr lang="en-GB" sz="1200" dirty="0"/>
          </a:p>
        </p:txBody>
      </p:sp>
      <p:sp>
        <p:nvSpPr>
          <p:cNvPr id="83" name="TextBox 82"/>
          <p:cNvSpPr txBox="1"/>
          <p:nvPr/>
        </p:nvSpPr>
        <p:spPr>
          <a:xfrm>
            <a:off x="6186310" y="3544410"/>
            <a:ext cx="404278" cy="276999"/>
          </a:xfrm>
          <a:prstGeom prst="rect">
            <a:avLst/>
          </a:prstGeom>
          <a:noFill/>
        </p:spPr>
        <p:txBody>
          <a:bodyPr wrap="none" rtlCol="0">
            <a:spAutoFit/>
          </a:bodyPr>
          <a:lstStyle/>
          <a:p>
            <a:r>
              <a:rPr lang="en-GB" sz="1200" dirty="0" smtClean="0"/>
              <a:t>N:1</a:t>
            </a:r>
            <a:endParaRPr lang="en-GB" sz="1200" dirty="0"/>
          </a:p>
        </p:txBody>
      </p:sp>
      <p:sp>
        <p:nvSpPr>
          <p:cNvPr id="86" name="TextBox 85"/>
          <p:cNvSpPr txBox="1"/>
          <p:nvPr/>
        </p:nvSpPr>
        <p:spPr>
          <a:xfrm>
            <a:off x="3770641" y="2744527"/>
            <a:ext cx="383438" cy="276999"/>
          </a:xfrm>
          <a:prstGeom prst="rect">
            <a:avLst/>
          </a:prstGeom>
          <a:noFill/>
        </p:spPr>
        <p:txBody>
          <a:bodyPr wrap="none" rtlCol="0">
            <a:spAutoFit/>
          </a:bodyPr>
          <a:lstStyle/>
          <a:p>
            <a:r>
              <a:rPr lang="en-GB" sz="1200" dirty="0" smtClean="0"/>
              <a:t>1:1</a:t>
            </a:r>
            <a:endParaRPr lang="en-GB" sz="1200" dirty="0"/>
          </a:p>
        </p:txBody>
      </p:sp>
      <p:sp>
        <p:nvSpPr>
          <p:cNvPr id="87" name="TextBox 86"/>
          <p:cNvSpPr txBox="1"/>
          <p:nvPr/>
        </p:nvSpPr>
        <p:spPr>
          <a:xfrm>
            <a:off x="3749115" y="3246116"/>
            <a:ext cx="383438" cy="276999"/>
          </a:xfrm>
          <a:prstGeom prst="rect">
            <a:avLst/>
          </a:prstGeom>
          <a:noFill/>
        </p:spPr>
        <p:txBody>
          <a:bodyPr wrap="none" rtlCol="0">
            <a:spAutoFit/>
          </a:bodyPr>
          <a:lstStyle/>
          <a:p>
            <a:r>
              <a:rPr lang="en-GB" sz="1200" dirty="0" smtClean="0"/>
              <a:t>1:1</a:t>
            </a:r>
            <a:endParaRPr lang="en-GB" sz="1200" dirty="0"/>
          </a:p>
        </p:txBody>
      </p:sp>
    </p:spTree>
    <p:extLst>
      <p:ext uri="{BB962C8B-B14F-4D97-AF65-F5344CB8AC3E}">
        <p14:creationId xmlns:p14="http://schemas.microsoft.com/office/powerpoint/2010/main" val="248816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500"/>
                                        <p:tgtEl>
                                          <p:spTgt spid="8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animEffect transition="in" filter="fade">
                                      <p:cBhvr>
                                        <p:cTn id="31" dur="500"/>
                                        <p:tgtEl>
                                          <p:spTgt spid="96"/>
                                        </p:tgtEl>
                                      </p:cBhvr>
                                    </p:animEffect>
                                  </p:childTnLst>
                                </p:cTn>
                              </p:par>
                              <p:par>
                                <p:cTn id="32" presetID="10" presetClass="entr" presetSubtype="0" fill="hold"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500"/>
                                        <p:tgtEl>
                                          <p:spTgt spid="5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0" grpId="0" animBg="1"/>
      <p:bldP spid="32" grpId="0" animBg="1"/>
      <p:bldP spid="79" grpId="0"/>
      <p:bldP spid="81" grpId="0"/>
      <p:bldP spid="95" grpId="0"/>
      <p:bldP spid="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691787" y="1975686"/>
            <a:ext cx="7776864" cy="397359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p:cNvSpPr>
            <a:spLocks noGrp="1"/>
          </p:cNvSpPr>
          <p:nvPr>
            <p:ph type="ctrTitle"/>
          </p:nvPr>
        </p:nvSpPr>
        <p:spPr>
          <a:xfrm>
            <a:off x="683568" y="764705"/>
            <a:ext cx="7772400" cy="1152128"/>
          </a:xfr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ln w="25400" cmpd="sng">
            <a:solidFill>
              <a:schemeClr val="accent1">
                <a:lumMod val="50000"/>
              </a:schemeClr>
            </a:solidFill>
          </a:ln>
        </p:spPr>
        <p:txBody>
          <a:bodyPr>
            <a:normAutofit/>
          </a:bodyPr>
          <a:lstStyle/>
          <a:p>
            <a:r>
              <a:rPr lang="en-GB" sz="3600" dirty="0" smtClean="0">
                <a:latin typeface="Buxton Sketch" panose="03080500000500000004" pitchFamily="66" charset="0"/>
              </a:rPr>
              <a:t>Go Fish! ER Diagram</a:t>
            </a:r>
            <a:endParaRPr lang="en-GB" sz="3600" dirty="0">
              <a:latin typeface="Buxton Sketch" panose="03080500000500000004" pitchFamily="66"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349191307"/>
              </p:ext>
            </p:extLst>
          </p:nvPr>
        </p:nvGraphicFramePr>
        <p:xfrm>
          <a:off x="683568" y="6021288"/>
          <a:ext cx="7776864" cy="370840"/>
        </p:xfrm>
        <a:graphic>
          <a:graphicData uri="http://schemas.openxmlformats.org/drawingml/2006/table">
            <a:tbl>
              <a:tblPr firstRow="1" bandRow="1">
                <a:tableStyleId>{5C22544A-7EE6-4342-B048-85BDC9FD1C3A}</a:tableStyleId>
              </a:tblPr>
              <a:tblGrid>
                <a:gridCol w="7776864"/>
              </a:tblGrid>
              <a:tr h="370840">
                <a:tc>
                  <a:txBody>
                    <a:bodyPr/>
                    <a:lstStyle/>
                    <a:p>
                      <a:pPr algn="ctr"/>
                      <a:endParaRPr lang="en-GB" dirty="0">
                        <a:solidFill>
                          <a:schemeClr val="tx1"/>
                        </a:solidFill>
                      </a:endParaRPr>
                    </a:p>
                  </a:txBody>
                  <a:tcPr>
                    <a:solidFill>
                      <a:schemeClr val="bg1"/>
                    </a:solidFill>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458469728"/>
              </p:ext>
            </p:extLst>
          </p:nvPr>
        </p:nvGraphicFramePr>
        <p:xfrm>
          <a:off x="755576" y="2082117"/>
          <a:ext cx="7632848" cy="3904139"/>
        </p:xfrm>
        <a:graphic>
          <a:graphicData uri="http://schemas.openxmlformats.org/drawingml/2006/table">
            <a:tbl>
              <a:tblPr firstRow="1" bandRow="1">
                <a:tableStyleId>{5C22544A-7EE6-4342-B048-85BDC9FD1C3A}</a:tableStyleId>
              </a:tblPr>
              <a:tblGrid>
                <a:gridCol w="1800200"/>
                <a:gridCol w="1296144"/>
                <a:gridCol w="1368152"/>
                <a:gridCol w="1152128"/>
                <a:gridCol w="2016224"/>
              </a:tblGrid>
              <a:tr h="3747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User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Game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Items</a:t>
                      </a:r>
                      <a:r>
                        <a:rPr lang="en-GB" sz="1400" baseline="0" dirty="0" smtClean="0"/>
                        <a:t> (Rod, Boat, Bait)</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Trophy Fish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Achievements</a:t>
                      </a:r>
                    </a:p>
                  </a:txBody>
                  <a:tcPr/>
                </a:tc>
              </a:tr>
              <a:tr h="3385979">
                <a:tc>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100" dirty="0" smtClean="0"/>
                        <a:t>User ID VARCHAR (15)</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100" dirty="0" smtClean="0">
                          <a:solidFill>
                            <a:srgbClr val="C00000"/>
                          </a:solidFill>
                        </a:rPr>
                        <a:t>Login VARCHAR</a:t>
                      </a:r>
                      <a:r>
                        <a:rPr lang="en-GB" sz="1100" baseline="0" dirty="0" smtClean="0">
                          <a:solidFill>
                            <a:srgbClr val="C00000"/>
                          </a:solidFill>
                        </a:rPr>
                        <a:t> (30)</a:t>
                      </a:r>
                      <a:endParaRPr lang="en-GB" sz="1100" dirty="0" smtClean="0">
                        <a:solidFill>
                          <a:srgbClr val="C00000"/>
                        </a:solidFill>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100" dirty="0" smtClean="0">
                          <a:solidFill>
                            <a:srgbClr val="C00000"/>
                          </a:solidFill>
                        </a:rPr>
                        <a:t>Avatar BINARY FIELD</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100" dirty="0" smtClean="0">
                          <a:solidFill>
                            <a:srgbClr val="C00000"/>
                          </a:solidFill>
                        </a:rPr>
                        <a:t>Achievements</a:t>
                      </a:r>
                      <a:r>
                        <a:rPr lang="en-GB" sz="1100" baseline="0" dirty="0" smtClean="0">
                          <a:solidFill>
                            <a:srgbClr val="C00000"/>
                          </a:solidFill>
                        </a:rPr>
                        <a:t> VARCHAR(30)</a:t>
                      </a:r>
                      <a:endParaRPr lang="en-GB" sz="1100" dirty="0" smtClean="0">
                        <a:solidFill>
                          <a:srgbClr val="C00000"/>
                        </a:solidFill>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100" dirty="0" smtClean="0">
                          <a:solidFill>
                            <a:schemeClr val="tx1"/>
                          </a:solidFill>
                        </a:rPr>
                        <a:t>Inventory</a:t>
                      </a:r>
                      <a:r>
                        <a:rPr lang="en-GB" sz="1100" baseline="0" dirty="0" smtClean="0">
                          <a:solidFill>
                            <a:schemeClr val="tx1"/>
                          </a:solidFill>
                        </a:rPr>
                        <a:t> VARCHAR (2)</a:t>
                      </a:r>
                      <a:endParaRPr lang="en-GB" sz="1100" dirty="0" smtClean="0">
                        <a:solidFill>
                          <a:schemeClr val="tx1"/>
                        </a:solidFill>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100" dirty="0" smtClean="0">
                          <a:solidFill>
                            <a:schemeClr val="tx1"/>
                          </a:solidFill>
                        </a:rPr>
                        <a:t>Money NUM (15)</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100" dirty="0" smtClean="0"/>
                        <a:t>Amount</a:t>
                      </a:r>
                      <a:r>
                        <a:rPr lang="en-GB" sz="1100" baseline="0" dirty="0" smtClean="0"/>
                        <a:t> of fish NUM (12)</a:t>
                      </a:r>
                      <a:endParaRPr lang="en-GB" sz="1100" dirty="0" smtClean="0"/>
                    </a:p>
                    <a:p>
                      <a:pPr marL="171450" indent="-171450">
                        <a:buFont typeface="Wingdings" panose="05000000000000000000" pitchFamily="2" charset="2"/>
                        <a:buChar char="§"/>
                      </a:pPr>
                      <a:r>
                        <a:rPr lang="en-GB" sz="1100" dirty="0" smtClean="0">
                          <a:solidFill>
                            <a:srgbClr val="C00000"/>
                          </a:solidFill>
                        </a:rPr>
                        <a:t>Login dates SMALLDATETIME(multi-valued)</a:t>
                      </a:r>
                    </a:p>
                    <a:p>
                      <a:pPr marL="171450" indent="-171450">
                        <a:buFont typeface="Wingdings" panose="05000000000000000000" pitchFamily="2" charset="2"/>
                        <a:buChar char="§"/>
                      </a:pPr>
                      <a:r>
                        <a:rPr lang="en-GB" sz="1100" dirty="0" smtClean="0">
                          <a:solidFill>
                            <a:srgbClr val="C00000"/>
                          </a:solidFill>
                        </a:rPr>
                        <a:t>Rank NUM (3) (multivalued)</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100" dirty="0" smtClean="0"/>
                        <a:t>Boat VARCHAR</a:t>
                      </a:r>
                      <a:r>
                        <a:rPr lang="en-GB" sz="1100" baseline="0" dirty="0" smtClean="0"/>
                        <a:t> (30)</a:t>
                      </a:r>
                      <a:endParaRPr lang="en-GB" sz="1100" dirty="0" smtClean="0"/>
                    </a:p>
                    <a:p>
                      <a:pPr marL="171450" indent="-171450">
                        <a:buFont typeface="Wingdings" panose="05000000000000000000" pitchFamily="2" charset="2"/>
                        <a:buChar char="§"/>
                      </a:pPr>
                      <a:r>
                        <a:rPr lang="en-GB" sz="1100" dirty="0" smtClean="0"/>
                        <a:t>Means</a:t>
                      </a:r>
                      <a:r>
                        <a:rPr lang="en-GB" sz="1100" baseline="0" dirty="0" smtClean="0"/>
                        <a:t> of fishing VARCHAR (30)</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100" baseline="0" dirty="0" smtClean="0"/>
                        <a:t>Bait VARCHAR (30)</a:t>
                      </a:r>
                      <a:endParaRPr lang="en-GB" sz="1100" dirty="0" smtClean="0"/>
                    </a:p>
                    <a:p>
                      <a:pPr marL="171450" indent="-171450">
                        <a:buFont typeface="Wingdings" panose="05000000000000000000" pitchFamily="2" charset="2"/>
                        <a:buChar char="§"/>
                      </a:pPr>
                      <a:endParaRPr lang="en-GB" sz="1100" dirty="0">
                        <a:solidFill>
                          <a:srgbClr val="C00000"/>
                        </a:solidFill>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100" dirty="0" smtClean="0">
                          <a:solidFill>
                            <a:schemeClr val="tx1"/>
                          </a:solidFill>
                        </a:rPr>
                        <a:t>Distribution</a:t>
                      </a:r>
                      <a:r>
                        <a:rPr lang="en-GB" sz="1100" baseline="0" dirty="0" smtClean="0">
                          <a:solidFill>
                            <a:schemeClr val="tx1"/>
                          </a:solidFill>
                        </a:rPr>
                        <a:t> of fish NUM (1) (multivalued)</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100" baseline="0" dirty="0" smtClean="0">
                          <a:solidFill>
                            <a:schemeClr val="tx1"/>
                          </a:solidFill>
                        </a:rPr>
                        <a:t>Fish caught NUM (1) (multivalued</a:t>
                      </a:r>
                      <a:endParaRPr lang="en-GB" sz="1100" dirty="0" smtClean="0">
                        <a:solidFill>
                          <a:schemeClr val="tx1"/>
                        </a:solidFill>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100" dirty="0" smtClean="0"/>
                        <a:t>Current time NUM (2)</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100" dirty="0" smtClean="0"/>
                        <a:t>Location NUM</a:t>
                      </a:r>
                      <a:r>
                        <a:rPr lang="en-GB" sz="1100" baseline="0" dirty="0" smtClean="0"/>
                        <a:t> (1)</a:t>
                      </a:r>
                      <a:endParaRPr lang="en-GB" sz="1100"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100" dirty="0" smtClean="0">
                          <a:solidFill>
                            <a:srgbClr val="C00000"/>
                          </a:solidFill>
                        </a:rPr>
                        <a:t>Map</a:t>
                      </a:r>
                      <a:r>
                        <a:rPr lang="en-GB" sz="1100" baseline="0" dirty="0" smtClean="0">
                          <a:solidFill>
                            <a:srgbClr val="C00000"/>
                          </a:solidFill>
                        </a:rPr>
                        <a:t> VARCHAR (10)  (multivalued)</a:t>
                      </a:r>
                      <a:endParaRPr lang="en-GB" sz="1100" dirty="0" smtClean="0">
                        <a:solidFill>
                          <a:srgbClr val="C00000"/>
                        </a:solidFill>
                      </a:endParaRPr>
                    </a:p>
                    <a:p>
                      <a:pPr marL="171450" indent="-171450">
                        <a:buFont typeface="Wingdings" panose="05000000000000000000" pitchFamily="2" charset="2"/>
                        <a:buChar char="§"/>
                      </a:pPr>
                      <a:endParaRPr lang="en-GB" sz="1200" dirty="0"/>
                    </a:p>
                  </a:txBody>
                  <a:tcPr/>
                </a:tc>
                <a:tc>
                  <a:txBody>
                    <a:bodyPr/>
                    <a:lstStyle/>
                    <a:p>
                      <a:pPr marL="171450" indent="-171450">
                        <a:buFont typeface="Wingdings" panose="05000000000000000000" pitchFamily="2" charset="2"/>
                        <a:buChar char="§"/>
                      </a:pPr>
                      <a:r>
                        <a:rPr lang="en-GB" sz="1200" dirty="0" smtClean="0"/>
                        <a:t>Name VARCHAR (30)</a:t>
                      </a:r>
                    </a:p>
                    <a:p>
                      <a:pPr marL="171450" indent="-171450">
                        <a:buFont typeface="Wingdings" panose="05000000000000000000" pitchFamily="2" charset="2"/>
                        <a:buChar char="§"/>
                      </a:pPr>
                      <a:r>
                        <a:rPr lang="en-GB" sz="1200" dirty="0" smtClean="0"/>
                        <a:t>Category VARCHAR (30)</a:t>
                      </a:r>
                    </a:p>
                    <a:p>
                      <a:pPr marL="171450" indent="-171450">
                        <a:buFont typeface="Wingdings" panose="05000000000000000000" pitchFamily="2" charset="2"/>
                        <a:buChar char="§"/>
                      </a:pPr>
                      <a:r>
                        <a:rPr lang="en-GB" sz="1200" dirty="0" smtClean="0"/>
                        <a:t>Cost NUM</a:t>
                      </a:r>
                      <a:r>
                        <a:rPr lang="en-GB" sz="1200" baseline="0" dirty="0" smtClean="0"/>
                        <a:t> (7)</a:t>
                      </a:r>
                      <a:endParaRPr lang="en-GB" sz="1200" dirty="0" smtClean="0"/>
                    </a:p>
                    <a:p>
                      <a:pPr marL="171450" indent="-171450">
                        <a:buFont typeface="Wingdings" panose="05000000000000000000" pitchFamily="2" charset="2"/>
                        <a:buChar char="§"/>
                      </a:pPr>
                      <a:r>
                        <a:rPr lang="en-GB" sz="1200" dirty="0" smtClean="0"/>
                        <a:t>Multiplier Value FLOAT</a:t>
                      </a:r>
                      <a:r>
                        <a:rPr lang="en-GB" sz="1200" baseline="0" dirty="0" smtClean="0"/>
                        <a:t> (5)</a:t>
                      </a:r>
                    </a:p>
                    <a:p>
                      <a:pPr marL="171450" indent="-171450">
                        <a:buFont typeface="Wingdings" panose="05000000000000000000" pitchFamily="2" charset="2"/>
                        <a:buChar char="§"/>
                      </a:pPr>
                      <a:r>
                        <a:rPr lang="en-GB" sz="1200" baseline="0" dirty="0" smtClean="0"/>
                        <a:t>Level NUM(2)</a:t>
                      </a:r>
                      <a:endParaRPr lang="en-GB" sz="1200" dirty="0"/>
                    </a:p>
                  </a:txBody>
                  <a:tcPr/>
                </a:tc>
                <a:tc>
                  <a:txBody>
                    <a:bodyPr/>
                    <a:lstStyle/>
                    <a:p>
                      <a:pPr marL="171450" indent="-171450">
                        <a:buFont typeface="Wingdings" panose="05000000000000000000" pitchFamily="2" charset="2"/>
                        <a:buChar char="§"/>
                      </a:pPr>
                      <a:r>
                        <a:rPr lang="en-GB" sz="1200" dirty="0" smtClean="0">
                          <a:solidFill>
                            <a:srgbClr val="C00000"/>
                          </a:solidFill>
                        </a:rPr>
                        <a:t>Name VARCHAR (30)</a:t>
                      </a:r>
                    </a:p>
                    <a:p>
                      <a:pPr marL="171450" indent="-171450">
                        <a:buFont typeface="Wingdings" panose="05000000000000000000" pitchFamily="2" charset="2"/>
                        <a:buChar char="§"/>
                      </a:pPr>
                      <a:r>
                        <a:rPr lang="en-GB" sz="1200" dirty="0" smtClean="0">
                          <a:solidFill>
                            <a:srgbClr val="C00000"/>
                          </a:solidFill>
                        </a:rPr>
                        <a:t>Value NUM</a:t>
                      </a:r>
                      <a:r>
                        <a:rPr lang="en-GB" sz="1200" baseline="0" dirty="0" smtClean="0">
                          <a:solidFill>
                            <a:srgbClr val="C00000"/>
                          </a:solidFill>
                        </a:rPr>
                        <a:t> (4)</a:t>
                      </a:r>
                      <a:endParaRPr lang="en-GB" sz="1200" dirty="0">
                        <a:solidFill>
                          <a:srgbClr val="C00000"/>
                        </a:solidFill>
                      </a:endParaRPr>
                    </a:p>
                  </a:txBody>
                  <a:tcPr/>
                </a:tc>
                <a:tc>
                  <a:txBody>
                    <a:bodyPr/>
                    <a:lstStyle/>
                    <a:p>
                      <a:pPr marL="171450" indent="-171450">
                        <a:buFont typeface="Wingdings" panose="05000000000000000000" pitchFamily="2" charset="2"/>
                        <a:buChar char="§"/>
                      </a:pPr>
                      <a:r>
                        <a:rPr lang="en-GB" sz="1200" dirty="0" smtClean="0">
                          <a:solidFill>
                            <a:srgbClr val="C00000"/>
                          </a:solidFill>
                        </a:rPr>
                        <a:t>Name VARCHAR  (30)</a:t>
                      </a:r>
                    </a:p>
                    <a:p>
                      <a:pPr marL="171450" indent="-171450">
                        <a:buFont typeface="Wingdings" panose="05000000000000000000" pitchFamily="2" charset="2"/>
                        <a:buChar char="§"/>
                      </a:pPr>
                      <a:r>
                        <a:rPr lang="en-GB" sz="1200" dirty="0" smtClean="0">
                          <a:solidFill>
                            <a:srgbClr val="C00000"/>
                          </a:solidFill>
                        </a:rPr>
                        <a:t>Trophy Fish 1 VARCHAR (30)</a:t>
                      </a:r>
                    </a:p>
                    <a:p>
                      <a:pPr marL="171450" indent="-171450">
                        <a:buFont typeface="Wingdings" panose="05000000000000000000" pitchFamily="2" charset="2"/>
                        <a:buChar char="§"/>
                      </a:pPr>
                      <a:r>
                        <a:rPr lang="en-GB" sz="1200" dirty="0" smtClean="0">
                          <a:solidFill>
                            <a:srgbClr val="C00000"/>
                          </a:solidFill>
                        </a:rPr>
                        <a:t>Trophy Fish 2 VARCHAR (30)</a:t>
                      </a:r>
                    </a:p>
                    <a:p>
                      <a:pPr marL="171450" indent="-171450">
                        <a:buFont typeface="Wingdings" panose="05000000000000000000" pitchFamily="2" charset="2"/>
                        <a:buChar char="§"/>
                      </a:pPr>
                      <a:r>
                        <a:rPr lang="en-GB" sz="1200" dirty="0" smtClean="0">
                          <a:solidFill>
                            <a:srgbClr val="C00000"/>
                          </a:solidFill>
                        </a:rPr>
                        <a:t>Trophy Fish 3 VARCHAR (30)</a:t>
                      </a:r>
                    </a:p>
                    <a:p>
                      <a:pPr marL="171450" indent="-171450">
                        <a:buFont typeface="Wingdings" panose="05000000000000000000" pitchFamily="2" charset="2"/>
                        <a:buChar char="§"/>
                      </a:pPr>
                      <a:r>
                        <a:rPr lang="en-GB" sz="1200" dirty="0" smtClean="0">
                          <a:solidFill>
                            <a:srgbClr val="C00000"/>
                          </a:solidFill>
                        </a:rPr>
                        <a:t>Trophy Fish</a:t>
                      </a:r>
                      <a:r>
                        <a:rPr lang="en-GB" sz="1200" baseline="0" dirty="0" smtClean="0">
                          <a:solidFill>
                            <a:srgbClr val="C00000"/>
                          </a:solidFill>
                        </a:rPr>
                        <a:t> 4 </a:t>
                      </a:r>
                      <a:r>
                        <a:rPr lang="en-GB" sz="1200" dirty="0" smtClean="0">
                          <a:solidFill>
                            <a:srgbClr val="C00000"/>
                          </a:solidFill>
                        </a:rPr>
                        <a:t>VARCHAR (30)</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200" dirty="0" smtClean="0">
                          <a:solidFill>
                            <a:srgbClr val="C00000"/>
                          </a:solidFill>
                        </a:rPr>
                        <a:t>Trophy </a:t>
                      </a:r>
                      <a:r>
                        <a:rPr lang="en-GB" sz="1200" baseline="0" dirty="0" smtClean="0">
                          <a:solidFill>
                            <a:srgbClr val="C00000"/>
                          </a:solidFill>
                        </a:rPr>
                        <a:t>Fish 5 </a:t>
                      </a:r>
                      <a:r>
                        <a:rPr lang="en-GB" sz="1200" dirty="0" smtClean="0">
                          <a:solidFill>
                            <a:srgbClr val="C00000"/>
                          </a:solidFill>
                        </a:rPr>
                        <a:t>VARCHAR (30)</a:t>
                      </a:r>
                      <a:endParaRPr lang="en-GB" sz="1200" baseline="0" dirty="0" smtClean="0">
                        <a:solidFill>
                          <a:srgbClr val="C00000"/>
                        </a:solidFill>
                      </a:endParaRPr>
                    </a:p>
                    <a:p>
                      <a:pPr marL="0" indent="0">
                        <a:buFont typeface="Wingdings" panose="05000000000000000000" pitchFamily="2" charset="2"/>
                        <a:buNone/>
                      </a:pPr>
                      <a:endParaRPr lang="en-GB" sz="1200" dirty="0">
                        <a:solidFill>
                          <a:srgbClr val="C00000"/>
                        </a:solidFill>
                      </a:endParaRPr>
                    </a:p>
                  </a:txBody>
                  <a:tcPr/>
                </a:tc>
              </a:tr>
            </a:tbl>
          </a:graphicData>
        </a:graphic>
      </p:graphicFrame>
    </p:spTree>
    <p:extLst>
      <p:ext uri="{BB962C8B-B14F-4D97-AF65-F5344CB8AC3E}">
        <p14:creationId xmlns:p14="http://schemas.microsoft.com/office/powerpoint/2010/main" val="3361434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ln w="25400" cmpd="sng">
            <a:solidFill>
              <a:schemeClr val="accent1">
                <a:lumMod val="50000"/>
              </a:schemeClr>
            </a:solidFill>
          </a:ln>
        </p:spPr>
        <p:txBody>
          <a:bodyPr>
            <a:normAutofit/>
          </a:bodyPr>
          <a:lstStyle/>
          <a:p>
            <a:r>
              <a:rPr lang="en-GB" sz="3600" dirty="0" smtClean="0">
                <a:latin typeface="Buxton Sketch" panose="03080500000500000004" pitchFamily="66" charset="0"/>
              </a:rPr>
              <a:t>Go Fish! Standout Features</a:t>
            </a:r>
            <a:endParaRPr lang="en-GB" sz="3600" dirty="0">
              <a:latin typeface="Buxton Sketch" panose="03080500000500000004" pitchFamily="66" charset="0"/>
            </a:endParaRPr>
          </a:p>
        </p:txBody>
      </p:sp>
      <p:sp>
        <p:nvSpPr>
          <p:cNvPr id="5" name="Content Placeholder 4"/>
          <p:cNvSpPr>
            <a:spLocks noGrp="1"/>
          </p:cNvSpPr>
          <p:nvPr>
            <p:ph idx="1"/>
          </p:nvPr>
        </p:nvSpPr>
        <p:spPr>
          <a:xfrm>
            <a:off x="467544" y="1525396"/>
            <a:ext cx="8229600" cy="452596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lvl="1">
              <a:buFont typeface="Arial" panose="020B0604020202020204" pitchFamily="34" charset="0"/>
              <a:buChar char="•"/>
            </a:pPr>
            <a:r>
              <a:rPr lang="en-GB" sz="2000" dirty="0">
                <a:solidFill>
                  <a:schemeClr val="tx1"/>
                </a:solidFill>
              </a:rPr>
              <a:t>Player movement on </a:t>
            </a:r>
            <a:r>
              <a:rPr lang="en-GB" sz="2000" b="1" dirty="0">
                <a:solidFill>
                  <a:schemeClr val="tx1"/>
                </a:solidFill>
              </a:rPr>
              <a:t>2d grid</a:t>
            </a:r>
            <a:r>
              <a:rPr lang="en-GB" sz="2000" dirty="0">
                <a:solidFill>
                  <a:schemeClr val="tx1"/>
                </a:solidFill>
              </a:rPr>
              <a:t> – seek the fish, seek your destiny…</a:t>
            </a:r>
          </a:p>
          <a:p>
            <a:pPr lvl="1">
              <a:buFont typeface="Arial" panose="020B0604020202020204" pitchFamily="34" charset="0"/>
              <a:buChar char="•"/>
            </a:pPr>
            <a:r>
              <a:rPr lang="en-GB" sz="2000" b="1" dirty="0">
                <a:solidFill>
                  <a:schemeClr val="tx1"/>
                </a:solidFill>
              </a:rPr>
              <a:t>Unpredictable placement of fish </a:t>
            </a:r>
            <a:r>
              <a:rPr lang="en-GB" sz="2000" dirty="0">
                <a:solidFill>
                  <a:schemeClr val="tx1"/>
                </a:solidFill>
              </a:rPr>
              <a:t>– new adventure every time!</a:t>
            </a:r>
          </a:p>
          <a:p>
            <a:pPr lvl="1">
              <a:buFont typeface="Arial" panose="020B0604020202020204" pitchFamily="34" charset="0"/>
              <a:buChar char="•"/>
            </a:pPr>
            <a:r>
              <a:rPr lang="en-GB" sz="2000" dirty="0">
                <a:solidFill>
                  <a:srgbClr val="C00000"/>
                </a:solidFill>
              </a:rPr>
              <a:t>Sell fish to buy </a:t>
            </a:r>
            <a:r>
              <a:rPr lang="en-GB" sz="2000" b="1" dirty="0">
                <a:solidFill>
                  <a:srgbClr val="C00000"/>
                </a:solidFill>
              </a:rPr>
              <a:t>incredible items </a:t>
            </a:r>
            <a:r>
              <a:rPr lang="en-GB" sz="2000" dirty="0">
                <a:solidFill>
                  <a:srgbClr val="C00000"/>
                </a:solidFill>
              </a:rPr>
              <a:t>and master the waves!</a:t>
            </a:r>
          </a:p>
          <a:p>
            <a:pPr lvl="1">
              <a:buFont typeface="Arial" panose="020B0604020202020204" pitchFamily="34" charset="0"/>
              <a:buChar char="•"/>
            </a:pPr>
            <a:r>
              <a:rPr lang="en-GB" sz="2000" dirty="0">
                <a:solidFill>
                  <a:srgbClr val="C00000"/>
                </a:solidFill>
              </a:rPr>
              <a:t>Win fame and honour by earning </a:t>
            </a:r>
            <a:r>
              <a:rPr lang="en-GB" sz="2000" b="1" dirty="0">
                <a:solidFill>
                  <a:srgbClr val="C00000"/>
                </a:solidFill>
              </a:rPr>
              <a:t>achievements</a:t>
            </a:r>
            <a:r>
              <a:rPr lang="en-GB" sz="2000" dirty="0">
                <a:solidFill>
                  <a:srgbClr val="C00000"/>
                </a:solidFill>
              </a:rPr>
              <a:t>.</a:t>
            </a:r>
          </a:p>
          <a:p>
            <a:pPr lvl="1">
              <a:buFont typeface="Arial" panose="020B0604020202020204" pitchFamily="34" charset="0"/>
              <a:buChar char="•"/>
            </a:pPr>
            <a:r>
              <a:rPr lang="en-GB" sz="2000" b="1" dirty="0">
                <a:solidFill>
                  <a:srgbClr val="C00000"/>
                </a:solidFill>
              </a:rPr>
              <a:t>Multiple maps </a:t>
            </a:r>
            <a:r>
              <a:rPr lang="en-GB" sz="2000" dirty="0">
                <a:solidFill>
                  <a:srgbClr val="C00000"/>
                </a:solidFill>
              </a:rPr>
              <a:t>– fish where you want</a:t>
            </a:r>
            <a:r>
              <a:rPr lang="en-GB" sz="2000" dirty="0" smtClean="0">
                <a:solidFill>
                  <a:srgbClr val="C00000"/>
                </a:solidFill>
              </a:rPr>
              <a:t>! </a:t>
            </a:r>
            <a:endParaRPr lang="en-GB" sz="2000" dirty="0">
              <a:solidFill>
                <a:srgbClr val="C00000"/>
              </a:solidFill>
            </a:endParaRPr>
          </a:p>
          <a:p>
            <a:pPr lvl="1">
              <a:buFont typeface="Arial" panose="020B0604020202020204" pitchFamily="34" charset="0"/>
              <a:buChar char="•"/>
            </a:pPr>
            <a:r>
              <a:rPr lang="en-GB" sz="2000" b="1" dirty="0">
                <a:solidFill>
                  <a:srgbClr val="C00000"/>
                </a:solidFill>
              </a:rPr>
              <a:t>Save on exit </a:t>
            </a:r>
            <a:r>
              <a:rPr lang="en-GB" sz="2000" dirty="0">
                <a:solidFill>
                  <a:srgbClr val="C00000"/>
                </a:solidFill>
              </a:rPr>
              <a:t>– fish when you want!</a:t>
            </a:r>
          </a:p>
          <a:p>
            <a:pPr lvl="1">
              <a:buFont typeface="Arial" panose="020B0604020202020204" pitchFamily="34" charset="0"/>
              <a:buChar char="•"/>
            </a:pPr>
            <a:r>
              <a:rPr lang="en-GB" sz="2000" dirty="0">
                <a:solidFill>
                  <a:srgbClr val="C00000"/>
                </a:solidFill>
              </a:rPr>
              <a:t>Probably the </a:t>
            </a:r>
            <a:r>
              <a:rPr lang="en-GB" sz="2000" b="1" dirty="0">
                <a:solidFill>
                  <a:srgbClr val="C00000"/>
                </a:solidFill>
              </a:rPr>
              <a:t>best </a:t>
            </a:r>
            <a:r>
              <a:rPr lang="en-GB" sz="2000" b="1" dirty="0" smtClean="0">
                <a:solidFill>
                  <a:srgbClr val="C00000"/>
                </a:solidFill>
              </a:rPr>
              <a:t>game</a:t>
            </a:r>
            <a:endParaRPr lang="en-GB" sz="2000" b="1" dirty="0">
              <a:solidFill>
                <a:srgbClr val="C00000"/>
              </a:solidFill>
            </a:endParaRPr>
          </a:p>
        </p:txBody>
      </p:sp>
      <p:sp>
        <p:nvSpPr>
          <p:cNvPr id="2" name="TextBox 1"/>
          <p:cNvSpPr txBox="1"/>
          <p:nvPr/>
        </p:nvSpPr>
        <p:spPr>
          <a:xfrm>
            <a:off x="3851920" y="4725144"/>
            <a:ext cx="2880320" cy="400110"/>
          </a:xfrm>
          <a:prstGeom prst="rect">
            <a:avLst/>
          </a:prstGeom>
          <a:noFill/>
        </p:spPr>
        <p:txBody>
          <a:bodyPr wrap="square" rtlCol="0">
            <a:spAutoFit/>
          </a:bodyPr>
          <a:lstStyle/>
          <a:p>
            <a:r>
              <a:rPr lang="en-GB" sz="2000" dirty="0" smtClean="0">
                <a:solidFill>
                  <a:srgbClr val="C00000"/>
                </a:solidFill>
              </a:rPr>
              <a:t>… In the World!</a:t>
            </a:r>
            <a:endParaRPr lang="en-GB" sz="2000" dirty="0">
              <a:solidFill>
                <a:srgbClr val="C00000"/>
              </a:solidFill>
            </a:endParaRPr>
          </a:p>
        </p:txBody>
      </p:sp>
      <p:sp>
        <p:nvSpPr>
          <p:cNvPr id="6" name="Plus 5"/>
          <p:cNvSpPr/>
          <p:nvPr/>
        </p:nvSpPr>
        <p:spPr>
          <a:xfrm>
            <a:off x="7955558" y="2564904"/>
            <a:ext cx="273885" cy="288032"/>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Multiply 8"/>
          <p:cNvSpPr/>
          <p:nvPr/>
        </p:nvSpPr>
        <p:spPr>
          <a:xfrm>
            <a:off x="6300192" y="3645024"/>
            <a:ext cx="273885" cy="286709"/>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0" name="Multiply 9"/>
          <p:cNvSpPr/>
          <p:nvPr/>
        </p:nvSpPr>
        <p:spPr>
          <a:xfrm>
            <a:off x="5292080" y="4005064"/>
            <a:ext cx="273885" cy="286709"/>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1" name="Plus 10"/>
          <p:cNvSpPr/>
          <p:nvPr/>
        </p:nvSpPr>
        <p:spPr>
          <a:xfrm>
            <a:off x="4982695" y="4432507"/>
            <a:ext cx="273885" cy="288032"/>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lus 11"/>
          <p:cNvSpPr/>
          <p:nvPr/>
        </p:nvSpPr>
        <p:spPr>
          <a:xfrm>
            <a:off x="5734799" y="4772825"/>
            <a:ext cx="273885" cy="288032"/>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lus 13"/>
          <p:cNvSpPr/>
          <p:nvPr/>
        </p:nvSpPr>
        <p:spPr>
          <a:xfrm>
            <a:off x="7805407" y="2953461"/>
            <a:ext cx="273885" cy="288032"/>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lus 14"/>
          <p:cNvSpPr/>
          <p:nvPr/>
        </p:nvSpPr>
        <p:spPr>
          <a:xfrm>
            <a:off x="7020272" y="3241493"/>
            <a:ext cx="273885" cy="288032"/>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6867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ln w="25400" cmpd="sng">
            <a:solidFill>
              <a:schemeClr val="accent1">
                <a:lumMod val="50000"/>
              </a:schemeClr>
            </a:solidFill>
          </a:ln>
        </p:spPr>
        <p:txBody>
          <a:bodyPr>
            <a:normAutofit/>
          </a:bodyPr>
          <a:lstStyle/>
          <a:p>
            <a:r>
              <a:rPr lang="en-GB" sz="3600" dirty="0" smtClean="0">
                <a:latin typeface="Buxton Sketch" panose="03080500000500000004" pitchFamily="66" charset="0"/>
              </a:rPr>
              <a:t>Go Fish! </a:t>
            </a:r>
            <a:endParaRPr lang="en-GB" sz="3600" dirty="0">
              <a:latin typeface="Buxton Sketch" panose="03080500000500000004" pitchFamily="66" charset="0"/>
            </a:endParaRPr>
          </a:p>
        </p:txBody>
      </p:sp>
      <p:sp>
        <p:nvSpPr>
          <p:cNvPr id="5" name="Content Placeholder 4"/>
          <p:cNvSpPr>
            <a:spLocks noGrp="1"/>
          </p:cNvSpPr>
          <p:nvPr>
            <p:ph idx="1"/>
          </p:nvPr>
        </p:nvSpPr>
        <p:spPr>
          <a:xfrm>
            <a:off x="467544" y="1556792"/>
            <a:ext cx="8229600" cy="452596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lvl="0" indent="0" algn="ctr">
              <a:buNone/>
            </a:pPr>
            <a:r>
              <a:rPr lang="en-GB" sz="4800" dirty="0" smtClean="0">
                <a:solidFill>
                  <a:schemeClr val="tx1"/>
                </a:solidFill>
              </a:rPr>
              <a:t>Any Questions?</a:t>
            </a:r>
            <a:endParaRPr lang="en-GB" sz="4800" dirty="0">
              <a:solidFill>
                <a:schemeClr val="tx1"/>
              </a:solidFill>
            </a:endParaRPr>
          </a:p>
        </p:txBody>
      </p:sp>
    </p:spTree>
    <p:extLst>
      <p:ext uri="{BB962C8B-B14F-4D97-AF65-F5344CB8AC3E}">
        <p14:creationId xmlns:p14="http://schemas.microsoft.com/office/powerpoint/2010/main" val="388760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1164</Words>
  <Application>Microsoft Office PowerPoint</Application>
  <PresentationFormat>On-screen Show (4:3)</PresentationFormat>
  <Paragraphs>220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Go Fish! Goals</vt:lpstr>
      <vt:lpstr>Go Fish! Welcome Screen</vt:lpstr>
      <vt:lpstr>Go Fish! Game Screen</vt:lpstr>
      <vt:lpstr>Go Fish!  Architecture</vt:lpstr>
      <vt:lpstr>Go Fish! ER Diagram</vt:lpstr>
      <vt:lpstr>Go Fish! ER Diagram</vt:lpstr>
      <vt:lpstr>Go Fish! Standout Features</vt:lpstr>
      <vt:lpstr>Go Fish! </vt:lpstr>
      <vt:lpstr>Go Fish! MoS</vt:lpstr>
      <vt:lpstr>Go Fish! CoW</vt:lpstr>
      <vt:lpstr>Persona 1: Keyleigh Casualgamer</vt:lpstr>
      <vt:lpstr>Persona 2: Percy Powergamer</vt:lpstr>
      <vt:lpstr>Go Fish! User Needs Matrix</vt:lpstr>
      <vt:lpstr>Go Fish! Site Map/URL’s </vt:lpstr>
    </vt:vector>
  </TitlesOfParts>
  <Company>Computing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Masters Student</dc:creator>
  <cp:lastModifiedBy>Masters Student</cp:lastModifiedBy>
  <cp:revision>38</cp:revision>
  <dcterms:created xsi:type="dcterms:W3CDTF">2014-02-11T12:36:51Z</dcterms:created>
  <dcterms:modified xsi:type="dcterms:W3CDTF">2014-03-19T11:58:00Z</dcterms:modified>
</cp:coreProperties>
</file>