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8404800"/>
  <p:notesSz cx="6858000" cy="9144000"/>
  <p:defaultTextStyle>
    <a:defPPr>
      <a:defRPr lang="en-US"/>
    </a:defPPr>
    <a:lvl1pPr algn="l" rtl="0" fontAlgn="base">
      <a:spcBef>
        <a:spcPct val="0"/>
      </a:spcBef>
      <a:spcAft>
        <a:spcPct val="0"/>
      </a:spcAft>
      <a:defRPr sz="3800" kern="1200">
        <a:solidFill>
          <a:schemeClr val="tx1"/>
        </a:solidFill>
        <a:latin typeface="Arial" charset="0"/>
        <a:ea typeface="+mn-ea"/>
        <a:cs typeface="+mn-cs"/>
      </a:defRPr>
    </a:lvl1pPr>
    <a:lvl2pPr marL="457200" algn="l" rtl="0" fontAlgn="base">
      <a:spcBef>
        <a:spcPct val="0"/>
      </a:spcBef>
      <a:spcAft>
        <a:spcPct val="0"/>
      </a:spcAft>
      <a:defRPr sz="3800" kern="1200">
        <a:solidFill>
          <a:schemeClr val="tx1"/>
        </a:solidFill>
        <a:latin typeface="Arial" charset="0"/>
        <a:ea typeface="+mn-ea"/>
        <a:cs typeface="+mn-cs"/>
      </a:defRPr>
    </a:lvl2pPr>
    <a:lvl3pPr marL="914400" algn="l" rtl="0" fontAlgn="base">
      <a:spcBef>
        <a:spcPct val="0"/>
      </a:spcBef>
      <a:spcAft>
        <a:spcPct val="0"/>
      </a:spcAft>
      <a:defRPr sz="3800" kern="1200">
        <a:solidFill>
          <a:schemeClr val="tx1"/>
        </a:solidFill>
        <a:latin typeface="Arial" charset="0"/>
        <a:ea typeface="+mn-ea"/>
        <a:cs typeface="+mn-cs"/>
      </a:defRPr>
    </a:lvl3pPr>
    <a:lvl4pPr marL="1371600" algn="l" rtl="0" fontAlgn="base">
      <a:spcBef>
        <a:spcPct val="0"/>
      </a:spcBef>
      <a:spcAft>
        <a:spcPct val="0"/>
      </a:spcAft>
      <a:defRPr sz="3800" kern="1200">
        <a:solidFill>
          <a:schemeClr val="tx1"/>
        </a:solidFill>
        <a:latin typeface="Arial" charset="0"/>
        <a:ea typeface="+mn-ea"/>
        <a:cs typeface="+mn-cs"/>
      </a:defRPr>
    </a:lvl4pPr>
    <a:lvl5pPr marL="1828800" algn="l" rtl="0" fontAlgn="base">
      <a:spcBef>
        <a:spcPct val="0"/>
      </a:spcBef>
      <a:spcAft>
        <a:spcPct val="0"/>
      </a:spcAft>
      <a:defRPr sz="3800" kern="1200">
        <a:solidFill>
          <a:schemeClr val="tx1"/>
        </a:solidFill>
        <a:latin typeface="Arial" charset="0"/>
        <a:ea typeface="+mn-ea"/>
        <a:cs typeface="+mn-cs"/>
      </a:defRPr>
    </a:lvl5pPr>
    <a:lvl6pPr marL="2286000" algn="l" defTabSz="914400" rtl="0" eaLnBrk="1" latinLnBrk="0" hangingPunct="1">
      <a:defRPr sz="3800" kern="1200">
        <a:solidFill>
          <a:schemeClr val="tx1"/>
        </a:solidFill>
        <a:latin typeface="Arial" charset="0"/>
        <a:ea typeface="+mn-ea"/>
        <a:cs typeface="+mn-cs"/>
      </a:defRPr>
    </a:lvl6pPr>
    <a:lvl7pPr marL="2743200" algn="l" defTabSz="914400" rtl="0" eaLnBrk="1" latinLnBrk="0" hangingPunct="1">
      <a:defRPr sz="3800" kern="1200">
        <a:solidFill>
          <a:schemeClr val="tx1"/>
        </a:solidFill>
        <a:latin typeface="Arial" charset="0"/>
        <a:ea typeface="+mn-ea"/>
        <a:cs typeface="+mn-cs"/>
      </a:defRPr>
    </a:lvl7pPr>
    <a:lvl8pPr marL="3200400" algn="l" defTabSz="914400" rtl="0" eaLnBrk="1" latinLnBrk="0" hangingPunct="1">
      <a:defRPr sz="3800" kern="1200">
        <a:solidFill>
          <a:schemeClr val="tx1"/>
        </a:solidFill>
        <a:latin typeface="Arial" charset="0"/>
        <a:ea typeface="+mn-ea"/>
        <a:cs typeface="+mn-cs"/>
      </a:defRPr>
    </a:lvl8pPr>
    <a:lvl9pPr marL="3657600" algn="l" defTabSz="914400" rtl="0" eaLnBrk="1" latinLnBrk="0" hangingPunct="1">
      <a:defRPr sz="3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312" y="3720"/>
      </p:cViewPr>
      <p:guideLst>
        <p:guide orient="horz" pos="12096"/>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930063"/>
            <a:ext cx="32645350" cy="823277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1763038"/>
            <a:ext cx="26882725" cy="98139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A86C0C-3778-4882-ABBC-7B99E78E0CAF}" type="slidenum">
              <a:rPr lang="en-US"/>
              <a:pPr>
                <a:defRPr/>
              </a:pPr>
              <a:t>‹#›</a:t>
            </a:fld>
            <a:endParaRPr lang="en-US"/>
          </a:p>
        </p:txBody>
      </p:sp>
    </p:spTree>
    <p:extLst>
      <p:ext uri="{BB962C8B-B14F-4D97-AF65-F5344CB8AC3E}">
        <p14:creationId xmlns:p14="http://schemas.microsoft.com/office/powerpoint/2010/main" val="229706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1CE478-099A-41CC-B05E-16BD0D752187}" type="slidenum">
              <a:rPr lang="en-US"/>
              <a:pPr>
                <a:defRPr/>
              </a:pPr>
              <a:t>‹#›</a:t>
            </a:fld>
            <a:endParaRPr lang="en-US"/>
          </a:p>
        </p:txBody>
      </p:sp>
    </p:spTree>
    <p:extLst>
      <p:ext uri="{BB962C8B-B14F-4D97-AF65-F5344CB8AC3E}">
        <p14:creationId xmlns:p14="http://schemas.microsoft.com/office/powerpoint/2010/main" val="117413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536700"/>
            <a:ext cx="8640763" cy="3277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288" y="1536700"/>
            <a:ext cx="25773062" cy="3277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4799CD-D4A2-4AB7-BEF3-9AA02BC7902D}" type="slidenum">
              <a:rPr lang="en-US"/>
              <a:pPr>
                <a:defRPr/>
              </a:pPr>
              <a:t>‹#›</a:t>
            </a:fld>
            <a:endParaRPr lang="en-US"/>
          </a:p>
        </p:txBody>
      </p:sp>
    </p:spTree>
    <p:extLst>
      <p:ext uri="{BB962C8B-B14F-4D97-AF65-F5344CB8AC3E}">
        <p14:creationId xmlns:p14="http://schemas.microsoft.com/office/powerpoint/2010/main" val="874700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9288" y="1536700"/>
            <a:ext cx="34566225" cy="6400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19288" y="8959850"/>
            <a:ext cx="17206912" cy="25347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8959850"/>
            <a:ext cx="17206913" cy="25347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A281E5-0978-4CF0-92F0-3ACA202DE2D3}" type="slidenum">
              <a:rPr lang="en-US"/>
              <a:pPr>
                <a:defRPr/>
              </a:pPr>
              <a:t>‹#›</a:t>
            </a:fld>
            <a:endParaRPr lang="en-US"/>
          </a:p>
        </p:txBody>
      </p:sp>
    </p:spTree>
    <p:extLst>
      <p:ext uri="{BB962C8B-B14F-4D97-AF65-F5344CB8AC3E}">
        <p14:creationId xmlns:p14="http://schemas.microsoft.com/office/powerpoint/2010/main" val="60028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F9A7C6-8267-4693-AE4F-9778647A125F}" type="slidenum">
              <a:rPr lang="en-US"/>
              <a:pPr>
                <a:defRPr/>
              </a:pPr>
              <a:t>‹#›</a:t>
            </a:fld>
            <a:endParaRPr lang="en-US"/>
          </a:p>
        </p:txBody>
      </p:sp>
    </p:spTree>
    <p:extLst>
      <p:ext uri="{BB962C8B-B14F-4D97-AF65-F5344CB8AC3E}">
        <p14:creationId xmlns:p14="http://schemas.microsoft.com/office/powerpoint/2010/main" val="201273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4679275"/>
            <a:ext cx="32643762" cy="7626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6278225"/>
            <a:ext cx="32643762"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63414D-8957-4E11-992C-608ABB9B4D2A}" type="slidenum">
              <a:rPr lang="en-US"/>
              <a:pPr>
                <a:defRPr/>
              </a:pPr>
              <a:t>‹#›</a:t>
            </a:fld>
            <a:endParaRPr lang="en-US"/>
          </a:p>
        </p:txBody>
      </p:sp>
    </p:spTree>
    <p:extLst>
      <p:ext uri="{BB962C8B-B14F-4D97-AF65-F5344CB8AC3E}">
        <p14:creationId xmlns:p14="http://schemas.microsoft.com/office/powerpoint/2010/main" val="224533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288" y="8959850"/>
            <a:ext cx="17206912" cy="2534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8959850"/>
            <a:ext cx="17206913" cy="2534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61C296-CA80-43DF-A8E8-774AFF30B0F4}" type="slidenum">
              <a:rPr lang="en-US"/>
              <a:pPr>
                <a:defRPr/>
              </a:pPr>
              <a:t>‹#›</a:t>
            </a:fld>
            <a:endParaRPr lang="en-US"/>
          </a:p>
        </p:txBody>
      </p:sp>
    </p:spTree>
    <p:extLst>
      <p:ext uri="{BB962C8B-B14F-4D97-AF65-F5344CB8AC3E}">
        <p14:creationId xmlns:p14="http://schemas.microsoft.com/office/powerpoint/2010/main" val="404484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538288"/>
            <a:ext cx="3456305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596313"/>
            <a:ext cx="16968788"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2179300"/>
            <a:ext cx="16968788"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596313"/>
            <a:ext cx="16975137"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2179300"/>
            <a:ext cx="16975137"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99AC47D-E303-4174-84A3-48E5323DE350}" type="slidenum">
              <a:rPr lang="en-US"/>
              <a:pPr>
                <a:defRPr/>
              </a:pPr>
              <a:t>‹#›</a:t>
            </a:fld>
            <a:endParaRPr lang="en-US"/>
          </a:p>
        </p:txBody>
      </p:sp>
    </p:spTree>
    <p:extLst>
      <p:ext uri="{BB962C8B-B14F-4D97-AF65-F5344CB8AC3E}">
        <p14:creationId xmlns:p14="http://schemas.microsoft.com/office/powerpoint/2010/main" val="117886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2A18FE9-6E62-4883-8A2F-0B6C4AE134B3}" type="slidenum">
              <a:rPr lang="en-US"/>
              <a:pPr>
                <a:defRPr/>
              </a:pPr>
              <a:t>‹#›</a:t>
            </a:fld>
            <a:endParaRPr lang="en-US"/>
          </a:p>
        </p:txBody>
      </p:sp>
    </p:spTree>
    <p:extLst>
      <p:ext uri="{BB962C8B-B14F-4D97-AF65-F5344CB8AC3E}">
        <p14:creationId xmlns:p14="http://schemas.microsoft.com/office/powerpoint/2010/main" val="46502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B5D9ED8-FBED-4067-984C-3F5191B3D0BD}" type="slidenum">
              <a:rPr lang="en-US"/>
              <a:pPr>
                <a:defRPr/>
              </a:pPr>
              <a:t>‹#›</a:t>
            </a:fld>
            <a:endParaRPr lang="en-US"/>
          </a:p>
        </p:txBody>
      </p:sp>
    </p:spTree>
    <p:extLst>
      <p:ext uri="{BB962C8B-B14F-4D97-AF65-F5344CB8AC3E}">
        <p14:creationId xmlns:p14="http://schemas.microsoft.com/office/powerpoint/2010/main" val="175878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528763"/>
            <a:ext cx="12634913" cy="650716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528763"/>
            <a:ext cx="21469350"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8035925"/>
            <a:ext cx="12634913"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500A69-E212-477D-A4E3-D33B97C6E681}" type="slidenum">
              <a:rPr lang="en-US"/>
              <a:pPr>
                <a:defRPr/>
              </a:pPr>
              <a:t>‹#›</a:t>
            </a:fld>
            <a:endParaRPr lang="en-US"/>
          </a:p>
        </p:txBody>
      </p:sp>
    </p:spTree>
    <p:extLst>
      <p:ext uri="{BB962C8B-B14F-4D97-AF65-F5344CB8AC3E}">
        <p14:creationId xmlns:p14="http://schemas.microsoft.com/office/powerpoint/2010/main" val="7078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6882725"/>
            <a:ext cx="23042563" cy="31750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432175"/>
            <a:ext cx="23042563" cy="23042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30057725"/>
            <a:ext cx="23042563" cy="4506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9D079F-3742-4C7F-BEEF-7B2737FC3482}" type="slidenum">
              <a:rPr lang="en-US"/>
              <a:pPr>
                <a:defRPr/>
              </a:pPr>
              <a:t>‹#›</a:t>
            </a:fld>
            <a:endParaRPr lang="en-US"/>
          </a:p>
        </p:txBody>
      </p:sp>
    </p:spTree>
    <p:extLst>
      <p:ext uri="{BB962C8B-B14F-4D97-AF65-F5344CB8AC3E}">
        <p14:creationId xmlns:p14="http://schemas.microsoft.com/office/powerpoint/2010/main" val="33419702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19288" y="1536700"/>
            <a:ext cx="34566225"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19288" y="8959850"/>
            <a:ext cx="34566225" cy="2534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919288" y="34974213"/>
            <a:ext cx="8963025" cy="2667000"/>
          </a:xfrm>
          <a:prstGeom prst="rect">
            <a:avLst/>
          </a:prstGeom>
          <a:noFill/>
          <a:ln>
            <a:noFill/>
          </a:ln>
          <a:effectLst/>
          <a:extLst/>
        </p:spPr>
        <p:txBody>
          <a:bodyPr vert="horz" wrap="square" lIns="470254" tIns="235127" rIns="470254" bIns="235127" numCol="1" anchor="t" anchorCtr="0" compatLnSpc="1">
            <a:prstTxWarp prst="textNoShape">
              <a:avLst/>
            </a:prstTxWarp>
          </a:bodyPr>
          <a:lstStyle>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3120688" y="34974213"/>
            <a:ext cx="12163425" cy="2667000"/>
          </a:xfrm>
          <a:prstGeom prst="rect">
            <a:avLst/>
          </a:prstGeom>
          <a:noFill/>
          <a:ln>
            <a:noFill/>
          </a:ln>
          <a:effectLst/>
          <a:extLst/>
        </p:spPr>
        <p:txBody>
          <a:bodyPr vert="horz" wrap="square" lIns="470254" tIns="235127" rIns="470254" bIns="235127" numCol="1" anchor="t" anchorCtr="0" compatLnSpc="1">
            <a:prstTxWarp prst="textNoShape">
              <a:avLst/>
            </a:prstTxWarp>
          </a:bodyPr>
          <a:lstStyle>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7522488" y="34974213"/>
            <a:ext cx="8963025" cy="2667000"/>
          </a:xfrm>
          <a:prstGeom prst="rect">
            <a:avLst/>
          </a:prstGeom>
          <a:noFill/>
          <a:ln>
            <a:noFill/>
          </a:ln>
          <a:effectLst/>
          <a:extLst/>
        </p:spPr>
        <p:txBody>
          <a:bodyPr vert="horz" wrap="square" lIns="470254" tIns="235127" rIns="470254" bIns="235127" numCol="1" anchor="t" anchorCtr="0" compatLnSpc="1">
            <a:prstTxWarp prst="textNoShape">
              <a:avLst/>
            </a:prstTxWarp>
          </a:bodyPr>
          <a:lstStyle>
            <a:lvl1pPr algn="r">
              <a:defRPr sz="7100" smtClean="0">
                <a:latin typeface="Arial" pitchFamily="34" charset="0"/>
              </a:defRPr>
            </a:lvl1pPr>
          </a:lstStyle>
          <a:p>
            <a:pPr>
              <a:defRPr/>
            </a:pPr>
            <a:fld id="{282D091E-00B6-4AB0-8E66-175E78CF98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lumMod val="60000"/>
                <a:lumOff val="4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a:xfrm>
            <a:off x="1981200" y="685800"/>
            <a:ext cx="34566225" cy="7467600"/>
          </a:xfrm>
          <a:prstGeom prst="roundRect">
            <a:avLst/>
          </a:prstGeom>
          <a:solidFill>
            <a:schemeClr val="tx2"/>
          </a:solidFill>
        </p:spPr>
        <p:txBody>
          <a:bodyPr/>
          <a:lstStyle/>
          <a:p>
            <a:pPr eaLnBrk="1" hangingPunct="1">
              <a:defRPr/>
            </a:pPr>
            <a:r>
              <a:rPr lang="en-US" sz="11300" b="1" dirty="0" err="1" smtClean="0">
                <a:solidFill>
                  <a:schemeClr val="bg1"/>
                </a:solidFill>
              </a:rPr>
              <a:t>SMARTScience</a:t>
            </a:r>
            <a:r>
              <a:rPr lang="en-US" sz="11300" b="1" dirty="0" smtClean="0">
                <a:solidFill>
                  <a:schemeClr val="bg1"/>
                </a:solidFill>
              </a:rPr>
              <a:t> Tools:</a:t>
            </a:r>
            <a:br>
              <a:rPr lang="en-US" sz="11300" b="1" dirty="0" smtClean="0">
                <a:solidFill>
                  <a:schemeClr val="bg1"/>
                </a:solidFill>
              </a:rPr>
            </a:br>
            <a:r>
              <a:rPr lang="en-US" sz="11300" b="1" dirty="0" smtClean="0">
                <a:solidFill>
                  <a:schemeClr val="bg1"/>
                </a:solidFill>
              </a:rPr>
              <a:t>Interacting With </a:t>
            </a:r>
            <a:r>
              <a:rPr lang="en-US" sz="11300" b="1" dirty="0" err="1" smtClean="0">
                <a:solidFill>
                  <a:schemeClr val="bg1"/>
                </a:solidFill>
              </a:rPr>
              <a:t>Blazar</a:t>
            </a:r>
            <a:r>
              <a:rPr lang="en-US" sz="11300" b="1" dirty="0" smtClean="0">
                <a:solidFill>
                  <a:schemeClr val="bg1"/>
                </a:solidFill>
              </a:rPr>
              <a:t> Data Dynamically</a:t>
            </a:r>
            <a:r>
              <a:rPr lang="en-US" sz="6000" dirty="0" smtClean="0"/>
              <a:t/>
            </a:r>
            <a:br>
              <a:rPr lang="en-US" sz="6000" dirty="0" smtClean="0"/>
            </a:br>
            <a:r>
              <a:rPr lang="en-US" sz="4000" dirty="0" smtClean="0"/>
              <a:t/>
            </a:r>
            <a:br>
              <a:rPr lang="en-US" sz="4000" dirty="0" smtClean="0"/>
            </a:br>
            <a:r>
              <a:rPr lang="en-US" sz="6000" i="1" dirty="0" smtClean="0">
                <a:solidFill>
                  <a:schemeClr val="bg1"/>
                </a:solidFill>
              </a:rPr>
              <a:t>Imran </a:t>
            </a:r>
            <a:r>
              <a:rPr lang="en-US" sz="6000" i="1" dirty="0" err="1" smtClean="0">
                <a:solidFill>
                  <a:schemeClr val="bg1"/>
                </a:solidFill>
              </a:rPr>
              <a:t>Hasan</a:t>
            </a:r>
            <a:r>
              <a:rPr lang="en-US" sz="6000" i="1" dirty="0" smtClean="0">
                <a:solidFill>
                  <a:schemeClr val="bg1"/>
                </a:solidFill>
              </a:rPr>
              <a:t>, Charles </a:t>
            </a:r>
            <a:r>
              <a:rPr lang="en-US" sz="6000" i="1" dirty="0" err="1" smtClean="0">
                <a:solidFill>
                  <a:schemeClr val="bg1"/>
                </a:solidFill>
              </a:rPr>
              <a:t>Bailyn</a:t>
            </a:r>
            <a:r>
              <a:rPr lang="en-US" sz="6000" i="1" dirty="0" smtClean="0">
                <a:solidFill>
                  <a:schemeClr val="bg1"/>
                </a:solidFill>
              </a:rPr>
              <a:t>, Victoria </a:t>
            </a:r>
            <a:r>
              <a:rPr lang="en-US" sz="6000" i="1" dirty="0" err="1" smtClean="0">
                <a:solidFill>
                  <a:schemeClr val="bg1"/>
                </a:solidFill>
              </a:rPr>
              <a:t>Misenti</a:t>
            </a:r>
            <a:r>
              <a:rPr lang="en-US" sz="6000" i="1" dirty="0" smtClean="0">
                <a:solidFill>
                  <a:schemeClr val="bg1"/>
                </a:solidFill>
              </a:rPr>
              <a:t>, </a:t>
            </a:r>
            <a:r>
              <a:rPr lang="en-US" sz="6000" i="1" dirty="0" err="1" smtClean="0">
                <a:solidFill>
                  <a:schemeClr val="bg1"/>
                </a:solidFill>
              </a:rPr>
              <a:t>Jedidah</a:t>
            </a:r>
            <a:r>
              <a:rPr lang="en-US" sz="6000" i="1" dirty="0" smtClean="0">
                <a:solidFill>
                  <a:schemeClr val="bg1"/>
                </a:solidFill>
              </a:rPr>
              <a:t> </a:t>
            </a:r>
            <a:r>
              <a:rPr lang="en-US" sz="6000" i="1" dirty="0" err="1" smtClean="0">
                <a:solidFill>
                  <a:schemeClr val="bg1"/>
                </a:solidFill>
              </a:rPr>
              <a:t>Isler</a:t>
            </a:r>
            <a:r>
              <a:rPr lang="en-US" sz="6000" i="1" dirty="0" smtClean="0">
                <a:solidFill>
                  <a:schemeClr val="bg1"/>
                </a:solidFill>
              </a:rPr>
              <a:t>, Meg </a:t>
            </a:r>
            <a:r>
              <a:rPr lang="en-US" sz="6000" i="1" dirty="0" err="1" smtClean="0">
                <a:solidFill>
                  <a:schemeClr val="bg1"/>
                </a:solidFill>
              </a:rPr>
              <a:t>Urry</a:t>
            </a:r>
            <a:r>
              <a:rPr lang="en-US" sz="6000" i="1" dirty="0" smtClean="0">
                <a:solidFill>
                  <a:schemeClr val="bg1"/>
                </a:solidFill>
              </a:rPr>
              <a:t>, Paolo </a:t>
            </a:r>
            <a:r>
              <a:rPr lang="en-US" sz="6000" i="1" dirty="0" err="1" smtClean="0">
                <a:solidFill>
                  <a:schemeClr val="bg1"/>
                </a:solidFill>
              </a:rPr>
              <a:t>Coppi</a:t>
            </a:r>
            <a:r>
              <a:rPr lang="en-US" sz="6000" i="1" dirty="0" smtClean="0">
                <a:solidFill>
                  <a:schemeClr val="bg1"/>
                </a:solidFill>
              </a:rPr>
              <a:t>, </a:t>
            </a:r>
            <a:br>
              <a:rPr lang="en-US" sz="6000" i="1" dirty="0" smtClean="0">
                <a:solidFill>
                  <a:schemeClr val="bg1"/>
                </a:solidFill>
              </a:rPr>
            </a:br>
            <a:r>
              <a:rPr lang="en-US" sz="6000" i="1" dirty="0" smtClean="0">
                <a:solidFill>
                  <a:schemeClr val="bg1"/>
                </a:solidFill>
              </a:rPr>
              <a:t>Emily McPherson, Michelle Buxton</a:t>
            </a:r>
            <a:r>
              <a:rPr lang="en-US" sz="6000" i="1" dirty="0" smtClean="0">
                <a:solidFill>
                  <a:schemeClr val="bg1"/>
                </a:solidFill>
              </a:rPr>
              <a:t/>
            </a:r>
            <a:br>
              <a:rPr lang="en-US" sz="6000" i="1" dirty="0" smtClean="0">
                <a:solidFill>
                  <a:schemeClr val="bg1"/>
                </a:solidFill>
              </a:rPr>
            </a:br>
            <a:r>
              <a:rPr lang="en-US" sz="4000" i="1" dirty="0" smtClean="0">
                <a:solidFill>
                  <a:schemeClr val="bg1"/>
                </a:solidFill>
              </a:rPr>
              <a:t/>
            </a:r>
            <a:br>
              <a:rPr lang="en-US" sz="4000" i="1" dirty="0" smtClean="0">
                <a:solidFill>
                  <a:schemeClr val="bg1"/>
                </a:solidFill>
              </a:rPr>
            </a:br>
            <a:r>
              <a:rPr lang="en-US" sz="6000" i="1" dirty="0" smtClean="0">
                <a:solidFill>
                  <a:schemeClr val="bg1"/>
                </a:solidFill>
              </a:rPr>
              <a:t>Yale University</a:t>
            </a:r>
            <a:endParaRPr lang="en-US" sz="6000" i="1" dirty="0" smtClean="0">
              <a:solidFill>
                <a:schemeClr val="bg1"/>
              </a:solidFill>
            </a:endParaRPr>
          </a:p>
        </p:txBody>
      </p:sp>
      <p:sp>
        <p:nvSpPr>
          <p:cNvPr id="2065" name="Rectangle 17"/>
          <p:cNvSpPr>
            <a:spLocks noChangeArrowheads="1"/>
          </p:cNvSpPr>
          <p:nvPr/>
        </p:nvSpPr>
        <p:spPr bwMode="auto">
          <a:xfrm>
            <a:off x="1066800" y="8610600"/>
            <a:ext cx="12157075" cy="1600200"/>
          </a:xfrm>
          <a:prstGeom prst="roundRect">
            <a:avLst/>
          </a:prstGeom>
          <a:gradFill rotWithShape="0">
            <a:gsLst>
              <a:gs pos="0">
                <a:schemeClr val="accent2"/>
              </a:gs>
              <a:gs pos="50000">
                <a:srgbClr val="FFFFFF"/>
              </a:gs>
              <a:gs pos="100000">
                <a:schemeClr val="accent2"/>
              </a:gs>
            </a:gsLst>
            <a:lin ang="5400000" scaled="1"/>
          </a:gradFill>
          <a:ln w="9525">
            <a:solidFill>
              <a:schemeClr val="bg2">
                <a:lumMod val="25000"/>
              </a:schemeClr>
            </a:solidFill>
            <a:miter lim="800000"/>
            <a:headEnd/>
            <a:tailEnd/>
          </a:ln>
          <a:effectLst/>
          <a:extLst/>
        </p:spPr>
        <p:txBody>
          <a:bodyPr wrap="none" lIns="171450" tIns="85725" rIns="171450" bIns="85725" anchor="ctr"/>
          <a:lstStyle/>
          <a:p>
            <a:pPr algn="ctr" defTabSz="4703763">
              <a:defRPr/>
            </a:pPr>
            <a:r>
              <a:rPr lang="en-US" sz="5400" b="1" dirty="0" smtClean="0">
                <a:solidFill>
                  <a:schemeClr val="tx2">
                    <a:lumMod val="75000"/>
                  </a:schemeClr>
                </a:solidFill>
              </a:rPr>
              <a:t>Motivation</a:t>
            </a:r>
            <a:endParaRPr lang="en-US" sz="5400" b="1" dirty="0">
              <a:solidFill>
                <a:schemeClr val="tx2">
                  <a:lumMod val="75000"/>
                </a:schemeClr>
              </a:solidFill>
            </a:endParaRPr>
          </a:p>
        </p:txBody>
      </p:sp>
      <p:sp>
        <p:nvSpPr>
          <p:cNvPr id="2067" name="Rectangle 19"/>
          <p:cNvSpPr>
            <a:spLocks noChangeArrowheads="1"/>
          </p:cNvSpPr>
          <p:nvPr/>
        </p:nvSpPr>
        <p:spPr bwMode="auto">
          <a:xfrm>
            <a:off x="19735800" y="8534400"/>
            <a:ext cx="12157075" cy="1600200"/>
          </a:xfrm>
          <a:prstGeom prst="roundRect">
            <a:avLst/>
          </a:prstGeom>
          <a:gradFill rotWithShape="0">
            <a:gsLst>
              <a:gs pos="0">
                <a:schemeClr val="accent2"/>
              </a:gs>
              <a:gs pos="50000">
                <a:srgbClr val="FFFFFF"/>
              </a:gs>
              <a:gs pos="100000">
                <a:schemeClr val="accent2"/>
              </a:gs>
            </a:gsLst>
            <a:lin ang="5400000" scaled="1"/>
          </a:gradFill>
          <a:ln w="9525">
            <a:solidFill>
              <a:schemeClr val="bg2">
                <a:lumMod val="25000"/>
              </a:schemeClr>
            </a:solidFill>
            <a:miter lim="800000"/>
            <a:headEnd/>
            <a:tailEnd/>
          </a:ln>
          <a:effectLst/>
          <a:extLst/>
        </p:spPr>
        <p:txBody>
          <a:bodyPr wrap="none" lIns="171450" tIns="85725" rIns="171450" bIns="85725" anchor="ctr"/>
          <a:lstStyle/>
          <a:p>
            <a:pPr algn="ctr" defTabSz="4703763">
              <a:defRPr/>
            </a:pPr>
            <a:r>
              <a:rPr lang="en-US" sz="5400" b="1" dirty="0" smtClean="0">
                <a:solidFill>
                  <a:schemeClr val="tx2">
                    <a:lumMod val="75000"/>
                  </a:schemeClr>
                </a:solidFill>
              </a:rPr>
              <a:t>On The Web</a:t>
            </a:r>
            <a:endParaRPr lang="en-US" sz="5400" b="1" dirty="0">
              <a:solidFill>
                <a:schemeClr val="tx2">
                  <a:lumMod val="75000"/>
                </a:schemeClr>
              </a:solidFill>
            </a:endParaRPr>
          </a:p>
        </p:txBody>
      </p:sp>
      <p:sp>
        <p:nvSpPr>
          <p:cNvPr id="2068" name="Rectangle 20"/>
          <p:cNvSpPr>
            <a:spLocks noChangeArrowheads="1"/>
          </p:cNvSpPr>
          <p:nvPr/>
        </p:nvSpPr>
        <p:spPr bwMode="auto">
          <a:xfrm>
            <a:off x="20269200" y="24917400"/>
            <a:ext cx="12157075" cy="1600200"/>
          </a:xfrm>
          <a:prstGeom prst="roundRect">
            <a:avLst/>
          </a:prstGeom>
          <a:gradFill rotWithShape="0">
            <a:gsLst>
              <a:gs pos="0">
                <a:schemeClr val="accent2"/>
              </a:gs>
              <a:gs pos="50000">
                <a:srgbClr val="FFFFFF"/>
              </a:gs>
              <a:gs pos="100000">
                <a:schemeClr val="accent2"/>
              </a:gs>
            </a:gsLst>
            <a:lin ang="5400000" scaled="1"/>
          </a:gradFill>
          <a:ln w="3175" cmpd="sng">
            <a:solidFill>
              <a:schemeClr val="bg2">
                <a:lumMod val="25000"/>
              </a:schemeClr>
            </a:solidFill>
            <a:miter lim="800000"/>
            <a:headEnd/>
            <a:tailEnd/>
          </a:ln>
          <a:effectLst/>
          <a:extLst/>
        </p:spPr>
        <p:txBody>
          <a:bodyPr wrap="none" lIns="171450" tIns="85725" rIns="171450" bIns="85725" anchor="ctr"/>
          <a:lstStyle/>
          <a:p>
            <a:pPr algn="ctr" defTabSz="4703763">
              <a:defRPr/>
            </a:pPr>
            <a:r>
              <a:rPr lang="en-US" sz="5400" b="1" dirty="0" smtClean="0">
                <a:solidFill>
                  <a:schemeClr val="tx2">
                    <a:lumMod val="75000"/>
                  </a:schemeClr>
                </a:solidFill>
              </a:rPr>
              <a:t>In Your Terminal</a:t>
            </a:r>
            <a:endParaRPr lang="en-US" sz="5400" b="1" dirty="0">
              <a:solidFill>
                <a:schemeClr val="tx2">
                  <a:lumMod val="75000"/>
                </a:schemeClr>
              </a:solidFill>
            </a:endParaRPr>
          </a:p>
        </p:txBody>
      </p:sp>
      <p:sp>
        <p:nvSpPr>
          <p:cNvPr id="2074" name="Rectangle 26"/>
          <p:cNvSpPr>
            <a:spLocks noChangeArrowheads="1"/>
          </p:cNvSpPr>
          <p:nvPr/>
        </p:nvSpPr>
        <p:spPr bwMode="auto">
          <a:xfrm>
            <a:off x="685800" y="34823400"/>
            <a:ext cx="7045021" cy="1600200"/>
          </a:xfrm>
          <a:prstGeom prst="roundRect">
            <a:avLst/>
          </a:prstGeom>
          <a:gradFill rotWithShape="0">
            <a:gsLst>
              <a:gs pos="0">
                <a:schemeClr val="accent2"/>
              </a:gs>
              <a:gs pos="50000">
                <a:srgbClr val="FFFFFF"/>
              </a:gs>
              <a:gs pos="100000">
                <a:schemeClr val="accent2"/>
              </a:gs>
            </a:gsLst>
            <a:lin ang="5400000" scaled="1"/>
          </a:gradFill>
          <a:ln w="9525">
            <a:solidFill>
              <a:schemeClr val="accent2">
                <a:lumMod val="75000"/>
              </a:schemeClr>
            </a:solidFill>
            <a:miter lim="800000"/>
            <a:headEnd/>
            <a:tailEnd/>
          </a:ln>
          <a:effectLst/>
          <a:extLst/>
        </p:spPr>
        <p:txBody>
          <a:bodyPr wrap="none" lIns="171450" tIns="85725" rIns="171450" bIns="85725" anchor="ctr"/>
          <a:lstStyle/>
          <a:p>
            <a:pPr algn="ctr" defTabSz="4703763">
              <a:defRPr/>
            </a:pPr>
            <a:r>
              <a:rPr lang="en-US" sz="5400" b="1"/>
              <a:t>References</a:t>
            </a:r>
          </a:p>
        </p:txBody>
      </p:sp>
      <p:sp>
        <p:nvSpPr>
          <p:cNvPr id="2056" name="Text Box 32"/>
          <p:cNvSpPr txBox="1">
            <a:spLocks noChangeArrowheads="1"/>
          </p:cNvSpPr>
          <p:nvPr/>
        </p:nvSpPr>
        <p:spPr bwMode="auto">
          <a:xfrm>
            <a:off x="685800" y="22631400"/>
            <a:ext cx="5943600" cy="8301573"/>
          </a:xfrm>
          <a:prstGeom prst="roundRect">
            <a:avLst/>
          </a:prstGeom>
          <a:solidFill>
            <a:schemeClr val="accent2">
              <a:lumMod val="75000"/>
            </a:schemeClr>
          </a:solidFill>
          <a:ln>
            <a:noFill/>
          </a:ln>
          <a:extLst/>
        </p:spPr>
        <p:txBody>
          <a:bodyPr wrap="square"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gn="ctr" eaLnBrk="1" hangingPunct="1">
              <a:spcBef>
                <a:spcPct val="50000"/>
              </a:spcBef>
            </a:pPr>
            <a:r>
              <a:rPr lang="en-US" dirty="0" smtClean="0">
                <a:solidFill>
                  <a:srgbClr val="FFFFFF"/>
                </a:solidFill>
              </a:rPr>
              <a:t>Yale-SMARTS data is showing a relation in the color-magnitude evolution over the course of optical-IR flares. Be sure to check out </a:t>
            </a:r>
            <a:r>
              <a:rPr lang="en-US" dirty="0" err="1" smtClean="0">
                <a:solidFill>
                  <a:srgbClr val="FFFFFF"/>
                </a:solidFill>
              </a:rPr>
              <a:t>Jedidah</a:t>
            </a:r>
            <a:r>
              <a:rPr lang="en-US" dirty="0" smtClean="0">
                <a:solidFill>
                  <a:srgbClr val="FFFFFF"/>
                </a:solidFill>
              </a:rPr>
              <a:t> </a:t>
            </a:r>
            <a:r>
              <a:rPr lang="en-US" dirty="0" err="1" smtClean="0">
                <a:solidFill>
                  <a:srgbClr val="FFFFFF"/>
                </a:solidFill>
              </a:rPr>
              <a:t>Isler’s</a:t>
            </a:r>
            <a:r>
              <a:rPr lang="en-US" dirty="0" smtClean="0">
                <a:solidFill>
                  <a:srgbClr val="FFFFFF"/>
                </a:solidFill>
              </a:rPr>
              <a:t> presentation for more. </a:t>
            </a:r>
            <a:r>
              <a:rPr lang="en-US" dirty="0" err="1" smtClean="0">
                <a:solidFill>
                  <a:srgbClr val="FFFFFF"/>
                </a:solidFill>
              </a:rPr>
              <a:t>SMARTScience</a:t>
            </a:r>
            <a:r>
              <a:rPr lang="en-US" dirty="0" smtClean="0">
                <a:solidFill>
                  <a:srgbClr val="FFFFFF"/>
                </a:solidFill>
              </a:rPr>
              <a:t> Tools will allow users to discover these kinds of relations in targets quickly and easily.</a:t>
            </a:r>
            <a:endParaRPr lang="en-US" dirty="0">
              <a:solidFill>
                <a:srgbClr val="FFFFFF"/>
              </a:solidFill>
            </a:endParaRPr>
          </a:p>
        </p:txBody>
      </p:sp>
      <p:sp>
        <p:nvSpPr>
          <p:cNvPr id="2057" name="Text Box 33"/>
          <p:cNvSpPr txBox="1">
            <a:spLocks noChangeArrowheads="1"/>
          </p:cNvSpPr>
          <p:nvPr/>
        </p:nvSpPr>
        <p:spPr bwMode="auto">
          <a:xfrm>
            <a:off x="8534400" y="34747200"/>
            <a:ext cx="11949112" cy="2779484"/>
          </a:xfrm>
          <a:prstGeom prst="roundRect">
            <a:avLst/>
          </a:prstGeom>
          <a:solidFill>
            <a:srgbClr val="2862AA"/>
          </a:solidFill>
          <a:ln w="9525">
            <a:noFill/>
            <a:miter lim="800000"/>
            <a:headEnd/>
            <a:tailEnd/>
          </a:ln>
          <a:extLst/>
        </p:spPr>
        <p:txBody>
          <a:bodyPr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spcBef>
                <a:spcPct val="50000"/>
              </a:spcBef>
            </a:pPr>
            <a:r>
              <a:rPr lang="en-US" dirty="0" smtClean="0">
                <a:solidFill>
                  <a:schemeClr val="bg1"/>
                </a:solidFill>
              </a:rPr>
              <a:t>This work is made possible by software from d3.js, </a:t>
            </a:r>
            <a:r>
              <a:rPr lang="en-US" dirty="0" err="1" smtClean="0">
                <a:solidFill>
                  <a:schemeClr val="bg1"/>
                </a:solidFill>
              </a:rPr>
              <a:t>Github</a:t>
            </a:r>
            <a:r>
              <a:rPr lang="en-US" dirty="0" smtClean="0">
                <a:solidFill>
                  <a:schemeClr val="bg1"/>
                </a:solidFill>
              </a:rPr>
              <a:t>, </a:t>
            </a:r>
            <a:r>
              <a:rPr lang="en-US" dirty="0" err="1" smtClean="0">
                <a:solidFill>
                  <a:schemeClr val="bg1"/>
                </a:solidFill>
              </a:rPr>
              <a:t>matplotlib</a:t>
            </a:r>
            <a:r>
              <a:rPr lang="en-US" dirty="0" smtClean="0">
                <a:solidFill>
                  <a:schemeClr val="bg1"/>
                </a:solidFill>
              </a:rPr>
              <a:t> and </a:t>
            </a:r>
            <a:r>
              <a:rPr lang="en-US" dirty="0" err="1" smtClean="0">
                <a:solidFill>
                  <a:schemeClr val="bg1"/>
                </a:solidFill>
              </a:rPr>
              <a:t>astropy</a:t>
            </a:r>
            <a:r>
              <a:rPr lang="en-US" dirty="0" smtClean="0">
                <a:solidFill>
                  <a:schemeClr val="bg1"/>
                </a:solidFill>
              </a:rPr>
              <a:t>. The Yale-SMARTS </a:t>
            </a:r>
            <a:r>
              <a:rPr lang="en-US" dirty="0" err="1" smtClean="0">
                <a:solidFill>
                  <a:schemeClr val="bg1"/>
                </a:solidFill>
              </a:rPr>
              <a:t>Blazar</a:t>
            </a:r>
            <a:r>
              <a:rPr lang="en-US" smtClean="0">
                <a:solidFill>
                  <a:schemeClr val="bg1"/>
                </a:solidFill>
              </a:rPr>
              <a:t> program </a:t>
            </a:r>
            <a:r>
              <a:rPr lang="en-US" dirty="0" smtClean="0">
                <a:solidFill>
                  <a:schemeClr val="bg1"/>
                </a:solidFill>
              </a:rPr>
              <a:t>is funded by a grant from the Fermi Special Guest </a:t>
            </a:r>
            <a:r>
              <a:rPr lang="en-US" smtClean="0">
                <a:solidFill>
                  <a:schemeClr val="bg1"/>
                </a:solidFill>
              </a:rPr>
              <a:t>Investigator Program.</a:t>
            </a:r>
            <a:endParaRPr lang="en-US" dirty="0">
              <a:solidFill>
                <a:schemeClr val="bg1"/>
              </a:solidFill>
            </a:endParaRPr>
          </a:p>
        </p:txBody>
      </p:sp>
      <p:sp>
        <p:nvSpPr>
          <p:cNvPr id="2058" name="Text Box 35"/>
          <p:cNvSpPr txBox="1">
            <a:spLocks noChangeArrowheads="1"/>
          </p:cNvSpPr>
          <p:nvPr/>
        </p:nvSpPr>
        <p:spPr bwMode="auto">
          <a:xfrm>
            <a:off x="15087600" y="20193000"/>
            <a:ext cx="21945600" cy="4038600"/>
          </a:xfrm>
          <a:prstGeom prst="roundRect">
            <a:avLst/>
          </a:prstGeom>
          <a:solidFill>
            <a:schemeClr val="accent2">
              <a:lumMod val="75000"/>
            </a:schemeClr>
          </a:solidFill>
          <a:ln>
            <a:noFill/>
          </a:ln>
          <a:extLst/>
        </p:spPr>
        <p:txBody>
          <a:bodyPr lIns="171450" tIns="85725" rIns="171450" bIns="85725"/>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gn="ctr" eaLnBrk="1" hangingPunct="1">
              <a:spcBef>
                <a:spcPct val="50000"/>
              </a:spcBef>
            </a:pPr>
            <a:r>
              <a:rPr lang="en-US" dirty="0" smtClean="0">
                <a:solidFill>
                  <a:srgbClr val="FFFFFF"/>
                </a:solidFill>
              </a:rPr>
              <a:t>Users are able to create customizable light curves and color magnitude diagrams. Specific bands can be selected to construct plots, which include features such as dynamic zooming, panning, and direct mouse interaction with individual points. Additionally, human- or machine-readable tables of the data can be printed directly for further independent study by the user. For further convenience, nearly all of these features can be used on mobile devices. Try it at </a:t>
            </a:r>
            <a:r>
              <a:rPr lang="en-US" dirty="0" err="1" smtClean="0">
                <a:solidFill>
                  <a:schemeClr val="accent5">
                    <a:lumMod val="75000"/>
                  </a:schemeClr>
                </a:solidFill>
              </a:rPr>
              <a:t>bit.ly</a:t>
            </a:r>
            <a:r>
              <a:rPr lang="en-US" dirty="0" smtClean="0">
                <a:solidFill>
                  <a:schemeClr val="accent5">
                    <a:lumMod val="75000"/>
                  </a:schemeClr>
                </a:solidFill>
              </a:rPr>
              <a:t>/</a:t>
            </a:r>
            <a:r>
              <a:rPr lang="en-US" dirty="0" err="1" smtClean="0">
                <a:solidFill>
                  <a:schemeClr val="accent5">
                    <a:lumMod val="75000"/>
                  </a:schemeClr>
                </a:solidFill>
              </a:rPr>
              <a:t>SMARTScienceTools</a:t>
            </a:r>
            <a:r>
              <a:rPr lang="en-US" dirty="0" smtClean="0">
                <a:solidFill>
                  <a:schemeClr val="bg1"/>
                </a:solidFill>
              </a:rPr>
              <a:t>.</a:t>
            </a:r>
            <a:endParaRPr lang="en-US" sz="9200" dirty="0">
              <a:solidFill>
                <a:srgbClr val="FFFFFF"/>
              </a:solidFill>
            </a:endParaRPr>
          </a:p>
        </p:txBody>
      </p:sp>
      <p:sp>
        <p:nvSpPr>
          <p:cNvPr id="2059" name="Text Box 36"/>
          <p:cNvSpPr txBox="1">
            <a:spLocks noChangeArrowheads="1"/>
          </p:cNvSpPr>
          <p:nvPr/>
        </p:nvSpPr>
        <p:spPr bwMode="auto">
          <a:xfrm>
            <a:off x="15087600" y="27584400"/>
            <a:ext cx="9739312" cy="6661399"/>
          </a:xfrm>
          <a:prstGeom prst="roundRect">
            <a:avLst/>
          </a:prstGeom>
          <a:solidFill>
            <a:srgbClr val="2862AA"/>
          </a:solidFill>
          <a:ln>
            <a:noFill/>
          </a:ln>
          <a:extLst/>
        </p:spPr>
        <p:txBody>
          <a:bodyPr wrap="square" lIns="171450" tIns="85725" rIns="171450" bIns="85725">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gn="ctr" eaLnBrk="1" hangingPunct="1">
              <a:spcBef>
                <a:spcPct val="50000"/>
              </a:spcBef>
            </a:pPr>
            <a:r>
              <a:rPr lang="en-US" dirty="0" smtClean="0">
                <a:solidFill>
                  <a:srgbClr val="FFFFFF"/>
                </a:solidFill>
              </a:rPr>
              <a:t>A small API </a:t>
            </a:r>
            <a:r>
              <a:rPr lang="en-US" dirty="0" smtClean="0">
                <a:solidFill>
                  <a:srgbClr val="FFFFFF"/>
                </a:solidFill>
              </a:rPr>
              <a:t>written in Python allows users to get and work with the most up to date data. Using the API, users can query the Yale-SMARTS website directly for data, and parse it into an </a:t>
            </a:r>
            <a:r>
              <a:rPr lang="en-US" dirty="0" err="1" smtClean="0">
                <a:solidFill>
                  <a:srgbClr val="FFFFFF"/>
                </a:solidFill>
              </a:rPr>
              <a:t>astropy</a:t>
            </a:r>
            <a:r>
              <a:rPr lang="en-US" dirty="0" smtClean="0">
                <a:solidFill>
                  <a:srgbClr val="FFFFFF"/>
                </a:solidFill>
              </a:rPr>
              <a:t> ASCII table. The API also leverages </a:t>
            </a:r>
            <a:r>
              <a:rPr lang="en-US" dirty="0" err="1" smtClean="0">
                <a:solidFill>
                  <a:srgbClr val="FFFFFF"/>
                </a:solidFill>
              </a:rPr>
              <a:t>matplotlib</a:t>
            </a:r>
            <a:r>
              <a:rPr lang="en-US" dirty="0" smtClean="0">
                <a:solidFill>
                  <a:srgbClr val="FFFFFF"/>
                </a:solidFill>
              </a:rPr>
              <a:t> to create quick light curves and color magnitude diagrams. A tutorial in an </a:t>
            </a:r>
            <a:r>
              <a:rPr lang="en-US" dirty="0" err="1" smtClean="0">
                <a:solidFill>
                  <a:srgbClr val="FFFFFF"/>
                </a:solidFill>
              </a:rPr>
              <a:t>ipython</a:t>
            </a:r>
            <a:r>
              <a:rPr lang="en-US" dirty="0" smtClean="0">
                <a:solidFill>
                  <a:srgbClr val="FFFFFF"/>
                </a:solidFill>
              </a:rPr>
              <a:t> notebook is available here: </a:t>
            </a:r>
            <a:r>
              <a:rPr lang="en-US" dirty="0" err="1" smtClean="0">
                <a:solidFill>
                  <a:schemeClr val="accent5">
                    <a:lumMod val="75000"/>
                  </a:schemeClr>
                </a:solidFill>
              </a:rPr>
              <a:t>bit.ly</a:t>
            </a:r>
            <a:r>
              <a:rPr lang="en-US" dirty="0">
                <a:solidFill>
                  <a:schemeClr val="accent5">
                    <a:lumMod val="75000"/>
                  </a:schemeClr>
                </a:solidFill>
              </a:rPr>
              <a:t>/</a:t>
            </a:r>
            <a:r>
              <a:rPr lang="en-US" dirty="0" err="1" smtClean="0">
                <a:solidFill>
                  <a:schemeClr val="accent5">
                    <a:lumMod val="75000"/>
                  </a:schemeClr>
                </a:solidFill>
              </a:rPr>
              <a:t>SMARTScienceTutorial</a:t>
            </a:r>
            <a:r>
              <a:rPr lang="en-US" dirty="0" smtClean="0">
                <a:solidFill>
                  <a:schemeClr val="bg1"/>
                </a:solidFill>
              </a:rPr>
              <a:t>. </a:t>
            </a:r>
          </a:p>
        </p:txBody>
      </p:sp>
      <p:sp>
        <p:nvSpPr>
          <p:cNvPr id="2060" name="Text Box 40"/>
          <p:cNvSpPr txBox="1">
            <a:spLocks noChangeArrowheads="1"/>
          </p:cNvSpPr>
          <p:nvPr/>
        </p:nvSpPr>
        <p:spPr bwMode="auto">
          <a:xfrm>
            <a:off x="685800" y="10744200"/>
            <a:ext cx="13258800" cy="6934200"/>
          </a:xfrm>
          <a:prstGeom prst="roundRect">
            <a:avLst/>
          </a:prstGeom>
          <a:solidFill>
            <a:schemeClr val="accent2">
              <a:lumMod val="75000"/>
            </a:schemeClr>
          </a:solidFill>
          <a:ln>
            <a:noFill/>
          </a:ln>
          <a:extLst/>
        </p:spPr>
        <p:txBody>
          <a:bodyPr lIns="171450" tIns="85725" rIns="171450" bIns="85725"/>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gn="ctr" eaLnBrk="1" hangingPunct="1">
              <a:spcBef>
                <a:spcPct val="50000"/>
              </a:spcBef>
            </a:pPr>
            <a:r>
              <a:rPr lang="en-US" dirty="0" smtClean="0">
                <a:solidFill>
                  <a:schemeClr val="bg1"/>
                </a:solidFill>
              </a:rPr>
              <a:t>The Yale-SMARTS </a:t>
            </a:r>
            <a:r>
              <a:rPr lang="en-US" dirty="0" err="1" smtClean="0">
                <a:solidFill>
                  <a:schemeClr val="bg1"/>
                </a:solidFill>
              </a:rPr>
              <a:t>blazar</a:t>
            </a:r>
            <a:r>
              <a:rPr lang="en-US" dirty="0" smtClean="0">
                <a:solidFill>
                  <a:schemeClr val="bg1"/>
                </a:solidFill>
              </a:rPr>
              <a:t> group has used SMARTS telescopes and ANDICAM, located </a:t>
            </a:r>
            <a:r>
              <a:rPr lang="en-US" dirty="0" smtClean="0">
                <a:solidFill>
                  <a:schemeClr val="bg1"/>
                </a:solidFill>
              </a:rPr>
              <a:t>at</a:t>
            </a:r>
            <a:r>
              <a:rPr lang="en-US" dirty="0" smtClean="0">
                <a:solidFill>
                  <a:schemeClr val="bg1"/>
                </a:solidFill>
              </a:rPr>
              <a:t> CTIO, for over 6 years to gather optical-IR photometry of more than 70 Fermi-detected </a:t>
            </a:r>
            <a:r>
              <a:rPr lang="en-US" dirty="0" err="1" smtClean="0">
                <a:solidFill>
                  <a:schemeClr val="bg1"/>
                </a:solidFill>
              </a:rPr>
              <a:t>blazars</a:t>
            </a:r>
            <a:r>
              <a:rPr lang="en-US" dirty="0" smtClean="0">
                <a:solidFill>
                  <a:schemeClr val="bg1"/>
                </a:solidFill>
              </a:rPr>
              <a:t>. To enable public visualization and study of this data set, we developed </a:t>
            </a:r>
            <a:r>
              <a:rPr lang="en-US" dirty="0" err="1" smtClean="0">
                <a:solidFill>
                  <a:schemeClr val="bg1"/>
                </a:solidFill>
              </a:rPr>
              <a:t>SMARTScience</a:t>
            </a:r>
            <a:r>
              <a:rPr lang="en-US" dirty="0" smtClean="0">
                <a:solidFill>
                  <a:schemeClr val="bg1"/>
                </a:solidFill>
              </a:rPr>
              <a:t> Tools, which allows users to intuitively and easily dynamically interact with the data. </a:t>
            </a:r>
            <a:r>
              <a:rPr lang="en-US" dirty="0" err="1" smtClean="0">
                <a:solidFill>
                  <a:schemeClr val="bg1"/>
                </a:solidFill>
              </a:rPr>
              <a:t>SMARTScience</a:t>
            </a:r>
            <a:r>
              <a:rPr lang="en-US" dirty="0" smtClean="0">
                <a:solidFill>
                  <a:schemeClr val="bg1"/>
                </a:solidFill>
              </a:rPr>
              <a:t> Tools significantly improves the public’s ability to use the Yale-SMARTS data set, and can make </a:t>
            </a:r>
            <a:r>
              <a:rPr lang="en-US" dirty="0" err="1" smtClean="0">
                <a:solidFill>
                  <a:schemeClr val="bg1"/>
                </a:solidFill>
              </a:rPr>
              <a:t>multiwavelength</a:t>
            </a:r>
            <a:r>
              <a:rPr lang="en-US" dirty="0" smtClean="0">
                <a:solidFill>
                  <a:schemeClr val="bg1"/>
                </a:solidFill>
              </a:rPr>
              <a:t> studies of </a:t>
            </a:r>
            <a:r>
              <a:rPr lang="en-US" dirty="0" err="1" smtClean="0">
                <a:solidFill>
                  <a:schemeClr val="bg1"/>
                </a:solidFill>
              </a:rPr>
              <a:t>blazars</a:t>
            </a:r>
            <a:r>
              <a:rPr lang="en-US" dirty="0" smtClean="0">
                <a:solidFill>
                  <a:schemeClr val="bg1"/>
                </a:solidFill>
              </a:rPr>
              <a:t> more accessible, efficient, and community driven. </a:t>
            </a:r>
            <a:endParaRPr lang="en-US" sz="9200" dirty="0">
              <a:solidFill>
                <a:schemeClr val="bg1"/>
              </a:solidFill>
            </a:endParaRPr>
          </a:p>
        </p:txBody>
      </p:sp>
      <p:sp>
        <p:nvSpPr>
          <p:cNvPr id="2091" name="Rectangle 43"/>
          <p:cNvSpPr>
            <a:spLocks noChangeArrowheads="1"/>
          </p:cNvSpPr>
          <p:nvPr/>
        </p:nvSpPr>
        <p:spPr bwMode="auto">
          <a:xfrm>
            <a:off x="1219200" y="18516600"/>
            <a:ext cx="12157075" cy="1600200"/>
          </a:xfrm>
          <a:prstGeom prst="roundRect">
            <a:avLst/>
          </a:prstGeom>
          <a:gradFill rotWithShape="0">
            <a:gsLst>
              <a:gs pos="0">
                <a:schemeClr val="accent2"/>
              </a:gs>
              <a:gs pos="50000">
                <a:srgbClr val="FFFFFF"/>
              </a:gs>
              <a:gs pos="100000">
                <a:schemeClr val="accent2"/>
              </a:gs>
            </a:gsLst>
            <a:lin ang="5400000" scaled="1"/>
          </a:gradFill>
          <a:ln w="9525">
            <a:solidFill>
              <a:schemeClr val="accent2">
                <a:lumMod val="75000"/>
              </a:schemeClr>
            </a:solidFill>
            <a:miter lim="800000"/>
            <a:headEnd/>
            <a:tailEnd/>
          </a:ln>
          <a:effectLst/>
          <a:extLst/>
        </p:spPr>
        <p:txBody>
          <a:bodyPr wrap="none" lIns="171450" tIns="85725" rIns="171450" bIns="85725" anchor="ctr"/>
          <a:lstStyle/>
          <a:p>
            <a:pPr algn="ctr" defTabSz="4703763">
              <a:defRPr/>
            </a:pPr>
            <a:r>
              <a:rPr lang="en-US" sz="5400" b="1" dirty="0" smtClean="0"/>
              <a:t>Science Objectives</a:t>
            </a:r>
            <a:endParaRPr lang="en-US" sz="5400" b="1" dirty="0"/>
          </a:p>
        </p:txBody>
      </p:sp>
      <p:pic>
        <p:nvPicPr>
          <p:cNvPr id="2" name="Picture 1" descr="Screen Shot 2014-08-14 at 3.00.33 PM.png"/>
          <p:cNvPicPr>
            <a:picLocks noChangeAspect="1"/>
          </p:cNvPicPr>
          <p:nvPr/>
        </p:nvPicPr>
        <p:blipFill rotWithShape="1">
          <a:blip r:embed="rId2">
            <a:extLst>
              <a:ext uri="{28A0092B-C50C-407E-A947-70E740481C1C}">
                <a14:useLocalDpi xmlns:a14="http://schemas.microsoft.com/office/drawing/2010/main" val="0"/>
              </a:ext>
            </a:extLst>
          </a:blip>
          <a:srcRect l="19547" t="12751" r="20967" b="8260"/>
          <a:stretch/>
        </p:blipFill>
        <p:spPr>
          <a:xfrm>
            <a:off x="15087600" y="10668000"/>
            <a:ext cx="10921398" cy="8458200"/>
          </a:xfrm>
          <a:prstGeom prst="rect">
            <a:avLst/>
          </a:prstGeom>
          <a:effectLst>
            <a:outerShdw blurRad="50800" dist="38100" dir="2700000" algn="tl" rotWithShape="0">
              <a:srgbClr val="000000">
                <a:alpha val="43000"/>
              </a:srgbClr>
            </a:outerShdw>
          </a:effectLst>
        </p:spPr>
      </p:pic>
      <p:pic>
        <p:nvPicPr>
          <p:cNvPr id="3" name="Picture 2" descr="Screen Shot 2014-08-14 at 3.03.28 PM.png"/>
          <p:cNvPicPr>
            <a:picLocks noChangeAspect="1"/>
          </p:cNvPicPr>
          <p:nvPr/>
        </p:nvPicPr>
        <p:blipFill rotWithShape="1">
          <a:blip r:embed="rId3">
            <a:extLst>
              <a:ext uri="{28A0092B-C50C-407E-A947-70E740481C1C}">
                <a14:useLocalDpi xmlns:a14="http://schemas.microsoft.com/office/drawing/2010/main" val="0"/>
              </a:ext>
            </a:extLst>
          </a:blip>
          <a:srcRect l="20323" t="12404" r="18432"/>
          <a:stretch/>
        </p:blipFill>
        <p:spPr>
          <a:xfrm>
            <a:off x="26670000" y="10820400"/>
            <a:ext cx="10396481" cy="8359904"/>
          </a:xfrm>
          <a:prstGeom prst="rect">
            <a:avLst/>
          </a:prstGeom>
          <a:effectLst>
            <a:outerShdw blurRad="50800" dist="38100" dir="2700000" algn="tl" rotWithShape="0">
              <a:srgbClr val="000000">
                <a:alpha val="43000"/>
              </a:srgbClr>
            </a:outerShdw>
          </a:effectLst>
        </p:spPr>
      </p:pic>
      <p:pic>
        <p:nvPicPr>
          <p:cNvPr id="5" name="Picture 4" descr="Screen Shot 2014-08-14 at 4.01.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3200" y="27508200"/>
            <a:ext cx="11455400" cy="8343900"/>
          </a:xfrm>
          <a:prstGeom prst="rect">
            <a:avLst/>
          </a:prstGeom>
          <a:effectLst>
            <a:outerShdw blurRad="50800" dist="38100" dir="2700000" algn="tl" rotWithShape="0">
              <a:srgbClr val="000000">
                <a:alpha val="43000"/>
              </a:srgbClr>
            </a:outerShdw>
          </a:effectLst>
        </p:spPr>
      </p:pic>
      <p:pic>
        <p:nvPicPr>
          <p:cNvPr id="6" name="Picture 5" descr="figure_1.png"/>
          <p:cNvPicPr>
            <a:picLocks noChangeAspect="1"/>
          </p:cNvPicPr>
          <p:nvPr/>
        </p:nvPicPr>
        <p:blipFill rotWithShape="1">
          <a:blip r:embed="rId5">
            <a:extLst>
              <a:ext uri="{28A0092B-C50C-407E-A947-70E740481C1C}">
                <a14:useLocalDpi xmlns:a14="http://schemas.microsoft.com/office/drawing/2010/main" val="0"/>
              </a:ext>
            </a:extLst>
          </a:blip>
          <a:srcRect t="5133" b="2720"/>
          <a:stretch/>
        </p:blipFill>
        <p:spPr>
          <a:xfrm>
            <a:off x="7467600" y="20878800"/>
            <a:ext cx="6858000" cy="12639010"/>
          </a:xfrm>
          <a:prstGeom prst="rect">
            <a:avLst/>
          </a:prstGeom>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Default Design">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4122</TotalTime>
  <Words>359</Words>
  <Application>Microsoft Macintosh PowerPoint</Application>
  <PresentationFormat>Custom</PresentationFormat>
  <Paragraphs>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SMARTScience Tools: Interacting With Blazar Data Dynamically  Imran Hasan, Charles Bailyn, Victoria Misenti, Jedidah Isler, Meg Urry, Paolo Coppi,  Emily McPherson, Michelle Buxton  Yale University</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Imran Hasan</cp:lastModifiedBy>
  <cp:revision>43</cp:revision>
  <dcterms:created xsi:type="dcterms:W3CDTF">2004-07-26T21:45:23Z</dcterms:created>
  <dcterms:modified xsi:type="dcterms:W3CDTF">2014-08-15T15:22:22Z</dcterms:modified>
  <cp:category>science research poster</cp:category>
</cp:coreProperties>
</file>